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5"/>
  </p:notesMasterIdLst>
  <p:sldIdLst>
    <p:sldId id="313" r:id="rId4"/>
    <p:sldId id="314" r:id="rId5"/>
    <p:sldId id="274" r:id="rId6"/>
    <p:sldId id="257" r:id="rId7"/>
    <p:sldId id="534" r:id="rId8"/>
    <p:sldId id="276" r:id="rId9"/>
    <p:sldId id="315" r:id="rId10"/>
    <p:sldId id="267" r:id="rId11"/>
    <p:sldId id="316" r:id="rId12"/>
    <p:sldId id="317" r:id="rId13"/>
    <p:sldId id="3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17/10/2024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3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84963" y="135838"/>
                  <a:pt x="291851" y="97538"/>
                  <a:pt x="536021" y="0"/>
                </a:cubicBezTo>
                <a:cubicBezTo>
                  <a:pt x="1674364" y="-280868"/>
                  <a:pt x="3539880" y="-730153"/>
                  <a:pt x="6203521" y="0"/>
                </a:cubicBezTo>
                <a:cubicBezTo>
                  <a:pt x="6552098" y="25446"/>
                  <a:pt x="6802501" y="196637"/>
                  <a:pt x="6739542" y="438582"/>
                </a:cubicBezTo>
                <a:cubicBezTo>
                  <a:pt x="6582268" y="821729"/>
                  <a:pt x="6689180" y="1583485"/>
                  <a:pt x="6739542" y="2192858"/>
                </a:cubicBezTo>
                <a:cubicBezTo>
                  <a:pt x="6826288" y="2549574"/>
                  <a:pt x="6525993" y="2552646"/>
                  <a:pt x="6203521" y="2631441"/>
                </a:cubicBezTo>
                <a:cubicBezTo>
                  <a:pt x="5979527" y="3171716"/>
                  <a:pt x="2897659" y="2862840"/>
                  <a:pt x="536021" y="2631441"/>
                </a:cubicBezTo>
                <a:cubicBezTo>
                  <a:pt x="285247" y="2558091"/>
                  <a:pt x="22656" y="2348942"/>
                  <a:pt x="0" y="2192858"/>
                </a:cubicBezTo>
                <a:cubicBezTo>
                  <a:pt x="-93146" y="1340084"/>
                  <a:pt x="-160897" y="1213854"/>
                  <a:pt x="0" y="438582"/>
                </a:cubicBezTo>
                <a:close/>
              </a:path>
              <a:path w="6739542" h="2631441" stroke="0" extrusionOk="0">
                <a:moveTo>
                  <a:pt x="0" y="438582"/>
                </a:moveTo>
                <a:cubicBezTo>
                  <a:pt x="-33493" y="218342"/>
                  <a:pt x="214389" y="-25735"/>
                  <a:pt x="536021" y="0"/>
                </a:cubicBezTo>
                <a:cubicBezTo>
                  <a:pt x="2815857" y="205584"/>
                  <a:pt x="4133115" y="-109436"/>
                  <a:pt x="6203521" y="0"/>
                </a:cubicBezTo>
                <a:cubicBezTo>
                  <a:pt x="6526182" y="36484"/>
                  <a:pt x="6759173" y="196402"/>
                  <a:pt x="6739542" y="438582"/>
                </a:cubicBezTo>
                <a:cubicBezTo>
                  <a:pt x="6640417" y="1295484"/>
                  <a:pt x="6852465" y="1864629"/>
                  <a:pt x="6739542" y="2192858"/>
                </a:cubicBezTo>
                <a:cubicBezTo>
                  <a:pt x="6721961" y="2408186"/>
                  <a:pt x="6476745" y="2576283"/>
                  <a:pt x="6203521" y="2631441"/>
                </a:cubicBezTo>
                <a:cubicBezTo>
                  <a:pt x="5151083" y="2930835"/>
                  <a:pt x="2504331" y="2697778"/>
                  <a:pt x="536021" y="2631441"/>
                </a:cubicBezTo>
                <a:cubicBezTo>
                  <a:pt x="238317" y="2676874"/>
                  <a:pt x="-12902" y="2395689"/>
                  <a:pt x="0" y="2192858"/>
                </a:cubicBezTo>
                <a:cubicBezTo>
                  <a:pt x="-53422" y="1438048"/>
                  <a:pt x="-27670" y="963523"/>
                  <a:pt x="0" y="438582"/>
                </a:cubicBezTo>
                <a:close/>
              </a:path>
              <a:path w="6739542" h="2631441" fill="none" stroke="0" extrusionOk="0">
                <a:moveTo>
                  <a:pt x="0" y="438582"/>
                </a:moveTo>
                <a:cubicBezTo>
                  <a:pt x="69635" y="177928"/>
                  <a:pt x="258785" y="58996"/>
                  <a:pt x="536021" y="0"/>
                </a:cubicBezTo>
                <a:cubicBezTo>
                  <a:pt x="1689287" y="-92234"/>
                  <a:pt x="3508546" y="-4075"/>
                  <a:pt x="6203521" y="0"/>
                </a:cubicBezTo>
                <a:cubicBezTo>
                  <a:pt x="6542259" y="38651"/>
                  <a:pt x="6790210" y="185425"/>
                  <a:pt x="6739542" y="438582"/>
                </a:cubicBezTo>
                <a:cubicBezTo>
                  <a:pt x="6542740" y="876411"/>
                  <a:pt x="6610529" y="1630064"/>
                  <a:pt x="6739542" y="2192858"/>
                </a:cubicBezTo>
                <a:cubicBezTo>
                  <a:pt x="6788160" y="2468821"/>
                  <a:pt x="6467261" y="2621852"/>
                  <a:pt x="6203521" y="2631441"/>
                </a:cubicBezTo>
                <a:cubicBezTo>
                  <a:pt x="5527040" y="2625843"/>
                  <a:pt x="2726925" y="2556768"/>
                  <a:pt x="536021" y="2631441"/>
                </a:cubicBezTo>
                <a:cubicBezTo>
                  <a:pt x="250514" y="2622522"/>
                  <a:pt x="331" y="2366346"/>
                  <a:pt x="0" y="2192858"/>
                </a:cubicBezTo>
                <a:cubicBezTo>
                  <a:pt x="-66713" y="1391044"/>
                  <a:pt x="-187770" y="1190958"/>
                  <a:pt x="0" y="438582"/>
                </a:cubicBezTo>
                <a:close/>
              </a:path>
              <a:path w="6739542" h="2631441" fill="none" stroke="0" extrusionOk="0">
                <a:moveTo>
                  <a:pt x="0" y="438582"/>
                </a:moveTo>
                <a:cubicBezTo>
                  <a:pt x="59945" y="155822"/>
                  <a:pt x="256789" y="94199"/>
                  <a:pt x="536021" y="0"/>
                </a:cubicBezTo>
                <a:cubicBezTo>
                  <a:pt x="1752102" y="-248583"/>
                  <a:pt x="3363292" y="-648894"/>
                  <a:pt x="6203521" y="0"/>
                </a:cubicBezTo>
                <a:cubicBezTo>
                  <a:pt x="6582457" y="41295"/>
                  <a:pt x="6767832" y="221578"/>
                  <a:pt x="6739542" y="438582"/>
                </a:cubicBezTo>
                <a:cubicBezTo>
                  <a:pt x="6471997" y="931677"/>
                  <a:pt x="6660255" y="1635736"/>
                  <a:pt x="6739542" y="2192858"/>
                </a:cubicBezTo>
                <a:cubicBezTo>
                  <a:pt x="6830976" y="2508559"/>
                  <a:pt x="6495266" y="2596598"/>
                  <a:pt x="6203521" y="2631441"/>
                </a:cubicBezTo>
                <a:cubicBezTo>
                  <a:pt x="5701672" y="2808301"/>
                  <a:pt x="2451441" y="3011421"/>
                  <a:pt x="536021" y="2631441"/>
                </a:cubicBezTo>
                <a:cubicBezTo>
                  <a:pt x="273135" y="2600174"/>
                  <a:pt x="13988" y="2354063"/>
                  <a:pt x="0" y="2192858"/>
                </a:cubicBezTo>
                <a:cubicBezTo>
                  <a:pt x="-78069" y="1357323"/>
                  <a:pt x="-172095" y="1155246"/>
                  <a:pt x="0" y="438582"/>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xmln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634518" y="1189503"/>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770" y="431040"/>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10726" y="843380"/>
            <a:ext cx="3467100" cy="11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237153" y="1609786"/>
            <a:ext cx="6346486" cy="2353260"/>
          </a:xfrm>
          <a:prstGeom prst="rect">
            <a:avLst/>
          </a:prstGeom>
        </p:spPr>
      </p:pic>
      <p:sp>
        <p:nvSpPr>
          <p:cNvPr id="17" name="TextBox 16">
            <a:extLst>
              <a:ext uri="{FF2B5EF4-FFF2-40B4-BE49-F238E27FC236}">
                <a16:creationId xmlns:a16="http://schemas.microsoft.com/office/drawing/2014/main" id="{F0DA1BB1-2EF4-7E18-0045-720F0B27FAF0}"/>
              </a:ext>
            </a:extLst>
          </p:cNvPr>
          <p:cNvSpPr txBox="1"/>
          <p:nvPr/>
        </p:nvSpPr>
        <p:spPr>
          <a:xfrm>
            <a:off x="7419189" y="1036008"/>
            <a:ext cx="527417" cy="769441"/>
          </a:xfrm>
          <a:prstGeom prst="rect">
            <a:avLst/>
          </a:prstGeom>
          <a:noFill/>
        </p:spPr>
        <p:txBody>
          <a:bodyPr wrap="square" rtlCol="0">
            <a:spAutoFit/>
          </a:bodyPr>
          <a:lstStyle/>
          <a:p>
            <a:pPr algn="just"/>
            <a:r>
              <a:rPr lang="en-US" sz="4400" b="1" dirty="0" smtClean="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rPr>
              <a:t>5</a:t>
            </a:r>
            <a:endParaRPr lang="vi-VN" sz="4400" b="1" dirty="0">
              <a:solidFill>
                <a:schemeClr val="accent4">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8" name="Rectangle: Rounded Corners 9">
            <a:extLst>
              <a:ext uri="{FF2B5EF4-FFF2-40B4-BE49-F238E27FC236}">
                <a16:creationId xmlns:a16="http://schemas.microsoft.com/office/drawing/2014/main" id="{A3C344D3-B296-AF5B-3961-848DE1A8AE64}"/>
              </a:ext>
            </a:extLst>
          </p:cNvPr>
          <p:cNvSpPr/>
          <p:nvPr/>
        </p:nvSpPr>
        <p:spPr>
          <a:xfrm>
            <a:off x="6668898" y="3976148"/>
            <a:ext cx="3461578" cy="92291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002060"/>
                </a:solidFill>
                <a:latin typeface="Cambria" panose="02040503050406030204" pitchFamily="18" charset="0"/>
                <a:ea typeface="Cambria" panose="02040503050406030204" pitchFamily="18" charset="0"/>
              </a:rPr>
              <a:t>Tuần</a:t>
            </a:r>
            <a:r>
              <a:rPr lang="en-US" sz="3200" b="1" dirty="0" smtClean="0">
                <a:solidFill>
                  <a:srgbClr val="002060"/>
                </a:solidFill>
                <a:latin typeface="Cambria" panose="02040503050406030204" pitchFamily="18" charset="0"/>
                <a:ea typeface="Cambria" panose="02040503050406030204" pitchFamily="18" charset="0"/>
              </a:rPr>
              <a:t> 7 – </a:t>
            </a:r>
            <a:r>
              <a:rPr lang="en-US" sz="3200" b="1" dirty="0" err="1" smtClean="0">
                <a:solidFill>
                  <a:srgbClr val="002060"/>
                </a:solidFill>
                <a:latin typeface="Cambria" panose="02040503050406030204" pitchFamily="18" charset="0"/>
                <a:ea typeface="Cambria" panose="02040503050406030204" pitchFamily="18" charset="0"/>
              </a:rPr>
              <a:t>Tiết</a:t>
            </a:r>
            <a:r>
              <a:rPr lang="en-US" sz="3200" b="1" dirty="0" smtClean="0">
                <a:solidFill>
                  <a:srgbClr val="002060"/>
                </a:solidFill>
                <a:latin typeface="Cambria" panose="02040503050406030204" pitchFamily="18" charset="0"/>
                <a:ea typeface="Cambria" panose="02040503050406030204" pitchFamily="18" charset="0"/>
              </a:rPr>
              <a:t> 49</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8;p4">
            <a:extLst>
              <a:ext uri="{FF2B5EF4-FFF2-40B4-BE49-F238E27FC236}">
                <a16:creationId xmlns:a16="http://schemas.microsoft.com/office/drawing/2014/main" id="{6D212D2E-BEF7-409D-B816-159294F66168}"/>
              </a:ext>
            </a:extLst>
          </p:cNvPr>
          <p:cNvSpPr/>
          <p:nvPr/>
        </p:nvSpPr>
        <p:spPr>
          <a:xfrm>
            <a:off x="0" y="65157"/>
            <a:ext cx="12192000" cy="6908800"/>
          </a:xfrm>
          <a:custGeom>
            <a:avLst/>
            <a:gdLst/>
            <a:ahLst/>
            <a:cxnLst/>
            <a:rect l="l" t="t" r="r" b="b"/>
            <a:pathLst>
              <a:path w="19708022" h="13130470" extrusionOk="0">
                <a:moveTo>
                  <a:pt x="0" y="0"/>
                </a:moveTo>
                <a:lnTo>
                  <a:pt x="19708022" y="0"/>
                </a:lnTo>
                <a:lnTo>
                  <a:pt x="19708022" y="13130470"/>
                </a:lnTo>
                <a:lnTo>
                  <a:pt x="0" y="13130470"/>
                </a:lnTo>
                <a:lnTo>
                  <a:pt x="0" y="0"/>
                </a:lnTo>
                <a:close/>
              </a:path>
            </a:pathLst>
          </a:custGeom>
          <a:blipFill rotWithShape="1">
            <a:blip r:embed="rId2">
              <a:alphaModFix/>
            </a:blip>
            <a:stretch>
              <a:fillRect t="366" r="-7763" b="-27067"/>
            </a:stretch>
          </a:blipFill>
          <a:ln>
            <a:noFill/>
          </a:ln>
        </p:spPr>
        <p:txBody>
          <a:bodyPr/>
          <a:lstStyle/>
          <a:p>
            <a:endParaRPr lang="en-US" sz="1200"/>
          </a:p>
        </p:txBody>
      </p:sp>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854303" y="2172574"/>
            <a:ext cx="9515016" cy="3416320"/>
          </a:xfrm>
          <a:prstGeom prst="rect">
            <a:avLst/>
          </a:prstGeom>
          <a:noFill/>
        </p:spPr>
        <p:txBody>
          <a:bodyPr wrap="square" rtlCol="0">
            <a:spAutoFit/>
          </a:bodyPr>
          <a:lstStyle/>
          <a:p>
            <a:r>
              <a:rPr lang="vi-VN" sz="2400" dirty="0"/>
              <a:t>- Tìm đọc văn bản thông tin về vật thể hoặc hiện tượng trong thế giới tự nhiên (núi, hang động, gió, mưa, ....)</a:t>
            </a:r>
          </a:p>
          <a:p>
            <a:endParaRPr lang="en-US" sz="2400" dirty="0"/>
          </a:p>
          <a:p>
            <a:r>
              <a:rPr lang="vi-VN" sz="2400" dirty="0"/>
              <a:t>- Biết trao đổi, chia sẻ với bạn hoặc người thân về thông tin đã đọc.</a:t>
            </a:r>
          </a:p>
          <a:p>
            <a:endParaRPr lang="en-US" sz="2400" dirty="0"/>
          </a:p>
          <a:p>
            <a:r>
              <a:rPr lang="vi-VN" sz="2400" dirty="0"/>
              <a:t>- Có mong muốn được trải nghiệm và khám phá thể giới xung quanh. Rèn luyện  thói quen đọc sách và biết quan sát, chú ý đến hiện tượng tự nhiên quanh mình</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78491" y="183683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46385" y="2924156"/>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7" y="462084"/>
            <a:ext cx="5590517" cy="1609483"/>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78491" y="4180253"/>
            <a:ext cx="875812" cy="87581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01;p4">
            <a:extLst>
              <a:ext uri="{FF2B5EF4-FFF2-40B4-BE49-F238E27FC236}">
                <a16:creationId xmlns:a16="http://schemas.microsoft.com/office/drawing/2014/main" id="{82CD2A6C-9138-4F8B-ACDB-F5CD6753688D}"/>
              </a:ext>
            </a:extLst>
          </p:cNvPr>
          <p:cNvSpPr/>
          <p:nvPr/>
        </p:nvSpPr>
        <p:spPr>
          <a:xfrm rot="-435543">
            <a:off x="9967961" y="4770028"/>
            <a:ext cx="2225963" cy="2249941"/>
          </a:xfrm>
          <a:custGeom>
            <a:avLst/>
            <a:gdLst/>
            <a:ahLst/>
            <a:cxnLst/>
            <a:rect l="l" t="t" r="r" b="b"/>
            <a:pathLst>
              <a:path w="3106289" h="3082992" extrusionOk="0">
                <a:moveTo>
                  <a:pt x="0" y="0"/>
                </a:moveTo>
                <a:lnTo>
                  <a:pt x="3106289" y="0"/>
                </a:lnTo>
                <a:lnTo>
                  <a:pt x="3106289" y="3082992"/>
                </a:lnTo>
                <a:lnTo>
                  <a:pt x="0" y="3082992"/>
                </a:lnTo>
                <a:lnTo>
                  <a:pt x="0" y="0"/>
                </a:lnTo>
                <a:close/>
              </a:path>
            </a:pathLst>
          </a:custGeom>
          <a:blipFill rotWithShape="1">
            <a:blip r:embed="rId6">
              <a:alphaModFix/>
            </a:blip>
            <a:stretch>
              <a:fillRect/>
            </a:stretch>
          </a:blipFill>
          <a:ln>
            <a:noFill/>
          </a:ln>
        </p:spPr>
        <p:txBody>
          <a:bodyPr/>
          <a:lstStyle/>
          <a:p>
            <a:endParaRPr lang="en-US" sz="1200"/>
          </a:p>
        </p:txBody>
      </p:sp>
      <p:sp>
        <p:nvSpPr>
          <p:cNvPr id="13" name="Google Shape;200;p4">
            <a:extLst>
              <a:ext uri="{FF2B5EF4-FFF2-40B4-BE49-F238E27FC236}">
                <a16:creationId xmlns:a16="http://schemas.microsoft.com/office/drawing/2014/main" id="{F31B9CEE-29FD-45FC-A358-A214144B0F3B}"/>
              </a:ext>
            </a:extLst>
          </p:cNvPr>
          <p:cNvSpPr/>
          <p:nvPr/>
        </p:nvSpPr>
        <p:spPr>
          <a:xfrm>
            <a:off x="-54680" y="46091"/>
            <a:ext cx="2340680" cy="1569984"/>
          </a:xfrm>
          <a:custGeom>
            <a:avLst/>
            <a:gdLst/>
            <a:ahLst/>
            <a:cxnLst/>
            <a:rect l="l" t="t" r="r" b="b"/>
            <a:pathLst>
              <a:path w="10758106" h="8122370" extrusionOk="0">
                <a:moveTo>
                  <a:pt x="0" y="0"/>
                </a:moveTo>
                <a:lnTo>
                  <a:pt x="10758105" y="0"/>
                </a:lnTo>
                <a:lnTo>
                  <a:pt x="10758105" y="8122370"/>
                </a:lnTo>
                <a:lnTo>
                  <a:pt x="0" y="8122370"/>
                </a:lnTo>
                <a:lnTo>
                  <a:pt x="0" y="0"/>
                </a:lnTo>
                <a:close/>
              </a:path>
            </a:pathLst>
          </a:custGeom>
          <a:blipFill rotWithShape="1">
            <a:blip r:embed="rId7">
              <a:alphaModFix/>
            </a:blip>
            <a:stretch>
              <a:fillRect/>
            </a:stretch>
          </a:blipFill>
          <a:ln>
            <a:noFill/>
          </a:ln>
        </p:spPr>
        <p:txBody>
          <a:bodyPr/>
          <a:lstStyle/>
          <a:p>
            <a:endParaRPr lang="en-US" sz="1200"/>
          </a:p>
        </p:txBody>
      </p:sp>
    </p:spTree>
    <p:extLst>
      <p:ext uri="{BB962C8B-B14F-4D97-AF65-F5344CB8AC3E}">
        <p14:creationId xmlns:p14="http://schemas.microsoft.com/office/powerpoint/2010/main" val="3183397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20834" y="125984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768338" y="474044"/>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301</Words>
  <Application>Microsoft Office PowerPoint</Application>
  <PresentationFormat>Widescreen</PresentationFormat>
  <Paragraphs>20</Paragraphs>
  <Slides>11</Slides>
  <Notes>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vt:i4>
      </vt:variant>
    </vt:vector>
  </HeadingPairs>
  <TitlesOfParts>
    <vt:vector size="26" baseType="lpstr">
      <vt:lpstr>微软雅黑</vt:lpstr>
      <vt:lpstr>宋体</vt:lpstr>
      <vt:lpstr>Arial</vt:lpstr>
      <vt:lpstr>Calibri</vt:lpstr>
      <vt:lpstr>Calibri Light</vt:lpstr>
      <vt:lpstr>Cambria</vt:lpstr>
      <vt:lpstr>等线</vt:lpstr>
      <vt:lpstr>等线 Light</vt:lpstr>
      <vt:lpstr>Odibee Sans</vt:lpstr>
      <vt:lpstr>Times New Roman</vt:lpstr>
      <vt:lpstr>华康海报体W12(P)</vt:lpstr>
      <vt:lpstr>汉仪跳跳体简</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16</cp:revision>
  <dcterms:created xsi:type="dcterms:W3CDTF">2023-01-29T11:16:43Z</dcterms:created>
  <dcterms:modified xsi:type="dcterms:W3CDTF">2024-10-17T04:18:29Z</dcterms:modified>
</cp:coreProperties>
</file>