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69" r:id="rId3"/>
    <p:sldId id="257" r:id="rId4"/>
    <p:sldId id="258" r:id="rId5"/>
    <p:sldId id="276" r:id="rId6"/>
    <p:sldId id="259" r:id="rId7"/>
    <p:sldId id="278" r:id="rId8"/>
    <p:sldId id="294" r:id="rId9"/>
    <p:sldId id="263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62" r:id="rId19"/>
    <p:sldId id="280" r:id="rId20"/>
    <p:sldId id="266" r:id="rId21"/>
    <p:sldId id="291" r:id="rId22"/>
    <p:sldId id="277" r:id="rId23"/>
    <p:sldId id="292" r:id="rId24"/>
    <p:sldId id="293" r:id="rId25"/>
    <p:sldId id="272" r:id="rId26"/>
    <p:sldId id="27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Cookies" panose="02040603050506020204" pitchFamily="18" charset="0"/>
      <p:regular r:id="rId33"/>
    </p:embeddedFont>
    <p:embeddedFont>
      <p:font typeface="UTM Loko" panose="02040603050506020204" pitchFamily="18" charset="0"/>
      <p:regular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华文琥珀" panose="020B0604020202020204" charset="-122"/>
      <p:regular r:id="rId39"/>
    </p:embeddedFont>
    <p:embeddedFont>
      <p:font typeface="UTM Aristote" panose="02040603050506020204" pitchFamily="18" charset="0"/>
      <p:regular r:id="rId40"/>
    </p:embeddedFont>
    <p:embeddedFont>
      <p:font typeface="方正粗圆_GBK" panose="020B0604020202020204" charset="-122"/>
      <p:regular r:id="rId41"/>
    </p:embeddedFont>
    <p:embeddedFont>
      <p:font typeface="宋体" panose="02010600030101010101" pitchFamily="2" charset="-122"/>
      <p:regular r:id="rId42"/>
    </p:embeddedFont>
    <p:embeddedFont>
      <p:font typeface="UVN Thang Vu" panose="03090702030407020404" pitchFamily="66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ACCE30"/>
    <a:srgbClr val="C9D34D"/>
    <a:srgbClr val="008000"/>
    <a:srgbClr val="FF0066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88790" autoAdjust="0"/>
  </p:normalViewPr>
  <p:slideViewPr>
    <p:cSldViewPr>
      <p:cViewPr varScale="1">
        <p:scale>
          <a:sx n="85" d="100"/>
          <a:sy n="85" d="100"/>
        </p:scale>
        <p:origin x="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99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ý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74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733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2.wdp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2457450" cy="1419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-22191" y="-822177"/>
            <a:ext cx="9252520" cy="503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5595" y="1926745"/>
            <a:ext cx="5536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Em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yêu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quê</a:t>
            </a:r>
            <a:r>
              <a:rPr lang="en-US" altLang="zh-CN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 </a:t>
            </a:r>
            <a:r>
              <a:rPr lang="en-US" altLang="zh-CN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方正粗圆_GBK" pitchFamily="65" charset="-122"/>
              </a:rPr>
              <a:t>hương</a:t>
            </a:r>
            <a:endParaRPr lang="en-US" altLang="zh-CN" sz="4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UTM Loko" pitchFamily="18" charset="0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4884" y="1168225"/>
            <a:ext cx="365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smtClean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UTM Loko" pitchFamily="18" charset="0"/>
                <a:ea typeface="华文琥珀" pitchFamily="2" charset="-122"/>
              </a:rPr>
              <a:t>ĐẠO ĐỨC 5</a:t>
            </a:r>
            <a:endParaRPr lang="zh-CN" altLang="en-US" sz="44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UTM Loko" pitchFamily="18" charset="0"/>
              <a:ea typeface="华文琥珀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174833" y="1331432"/>
            <a:ext cx="809242" cy="78660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51" y="3355438"/>
            <a:ext cx="861135" cy="71646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62" y="2641848"/>
            <a:ext cx="2340768" cy="238267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6329" y="2476790"/>
            <a:ext cx="4086225" cy="2609267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76664" y="3739284"/>
              <a:ext cx="1390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err="1" smtClean="0">
                  <a:solidFill>
                    <a:srgbClr val="FF0000"/>
                  </a:solidFill>
                  <a:latin typeface="UTM Aristote" pitchFamily="18" charset="0"/>
                  <a:ea typeface="Verdana" pitchFamily="34" charset="0"/>
                </a:rPr>
                <a:t>Tuần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UTM Aristote" pitchFamily="18" charset="0"/>
                  <a:ea typeface="Verdana" pitchFamily="34" charset="0"/>
                </a:rPr>
                <a:t> 20</a:t>
              </a:r>
              <a:endParaRPr lang="zh-CN" altLang="en-US" sz="2000" dirty="0">
                <a:solidFill>
                  <a:srgbClr val="FF0000"/>
                </a:solidFill>
                <a:latin typeface="UTM Aristote" pitchFamily="18" charset="0"/>
                <a:ea typeface="方正粗圆_GBK" panose="03000509000000000000" pitchFamily="65" charset="-122"/>
              </a:endParaRPr>
            </a:p>
          </p:txBody>
        </p:sp>
      </p:grpSp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0608" y="-347042"/>
            <a:ext cx="609600" cy="609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79454" y="3053582"/>
            <a:ext cx="4094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7030A0"/>
                </a:solidFill>
                <a:latin typeface="UTM Loko" pitchFamily="18" charset="0"/>
              </a:rPr>
              <a:t>Tiết</a:t>
            </a:r>
            <a:r>
              <a:rPr lang="en-US" altLang="zh-CN" sz="3200" dirty="0" smtClean="0">
                <a:solidFill>
                  <a:srgbClr val="7030A0"/>
                </a:solidFill>
                <a:latin typeface="UTM Loko" pitchFamily="18" charset="0"/>
              </a:rPr>
              <a:t> 2</a:t>
            </a:r>
            <a:endParaRPr lang="zh-CN" altLang="en-US" sz="3200" dirty="0">
              <a:solidFill>
                <a:srgbClr val="7030A0"/>
              </a:solidFill>
              <a:latin typeface="UTM Lok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7454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8454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54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704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4954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5454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954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6954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7454"/>
                            </p:stCondLst>
                            <p:childTnLst>
                              <p:par>
                                <p:cTn id="7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8454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1"/>
      <p:bldP spid="1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" y="1904008"/>
            <a:ext cx="5405331" cy="3116014"/>
          </a:xfrm>
          <a:prstGeom prst="snip2DiagRect">
            <a:avLst>
              <a:gd name="adj1" fmla="val 1543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18" y="87797"/>
            <a:ext cx="3933098" cy="2195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-122382" y="599078"/>
            <a:ext cx="527044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endParaRPr lang="en-US" altLang="zh-CN" sz="26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là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biểu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hiện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tình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yêu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</p:txBody>
      </p:sp>
      <p:pic>
        <p:nvPicPr>
          <p:cNvPr id="3078" name="Picture 6" descr="G:\POWER POINT\PNG\—Pngtree—children embrace joy happy celebration_385127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92141"/>
            <a:ext cx="2986383" cy="24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98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0308" y="195486"/>
            <a:ext cx="4458196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Mọi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người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cùng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chung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tay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</a:p>
          <a:p>
            <a:pPr algn="ctr"/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tươi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600" b="1" dirty="0" err="1" smtClean="0">
                <a:solidFill>
                  <a:srgbClr val="0070C0"/>
                </a:solidFill>
                <a:ea typeface="方正粗圆_GBK" pitchFamily="65" charset="-122"/>
              </a:rPr>
              <a:t>đẹp</a:t>
            </a:r>
            <a:r>
              <a:rPr lang="en-US" altLang="zh-CN" sz="26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  <a:endParaRPr lang="en-US" altLang="zh-CN" sz="26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9"/>
          <a:stretch/>
        </p:blipFill>
        <p:spPr bwMode="auto">
          <a:xfrm>
            <a:off x="4172330" y="1419622"/>
            <a:ext cx="500818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003">
            <a:off x="1582110" y="3147081"/>
            <a:ext cx="3457429" cy="209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5812"/>
            <a:ext cx="4104456" cy="271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7175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51470"/>
            <a:ext cx="7200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phát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huy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nghề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70C0"/>
                </a:solidFill>
                <a:ea typeface="方正粗圆_GBK" pitchFamily="65" charset="-122"/>
              </a:rPr>
              <a:t>thống</a:t>
            </a:r>
            <a:endParaRPr lang="en-US" altLang="zh-CN" sz="28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9192" y="1188417"/>
            <a:ext cx="285298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nghề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mây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tre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đan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Phú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Vinh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9542"/>
            <a:ext cx="6192688" cy="4272132"/>
          </a:xfrm>
          <a:prstGeom prst="round2DiagRect">
            <a:avLst>
              <a:gd name="adj1" fmla="val 0"/>
              <a:gd name="adj2" fmla="val 220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91" y="801117"/>
            <a:ext cx="6707497" cy="4002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6" y="1442303"/>
            <a:ext cx="21592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gốm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Bát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Tràng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  <a:p>
            <a:pPr algn="ctr"/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Hà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Nội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5" name="Picture 5" descr="G:\POWER POINT\PNG\PNG-00000009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560" y="2507630"/>
            <a:ext cx="2518614" cy="24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POWER POINT\PNG\PNG-0000000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68" y="2802557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" y="771550"/>
            <a:ext cx="6821302" cy="4320480"/>
          </a:xfrm>
          <a:prstGeom prst="snip2DiagRect">
            <a:avLst>
              <a:gd name="adj1" fmla="val 1209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6804248" y="1059582"/>
            <a:ext cx="2159248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lụa</a:t>
            </a:r>
            <a:endParaRPr lang="en-US" altLang="zh-CN" sz="2800" b="1" dirty="0" smtClean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  <a:p>
            <a:pPr algn="ctr"/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Hội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An</a:t>
            </a:r>
          </a:p>
          <a:p>
            <a:pPr algn="ctr"/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(</a:t>
            </a:r>
            <a:r>
              <a:rPr lang="en-US" altLang="zh-CN" sz="2800" b="1" dirty="0" err="1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Quảng</a:t>
            </a:r>
            <a:r>
              <a:rPr lang="en-US" altLang="zh-CN" sz="2800" b="1" dirty="0" smtClean="0">
                <a:solidFill>
                  <a:schemeClr val="accent6">
                    <a:lumMod val="50000"/>
                  </a:schemeClr>
                </a:solidFill>
                <a:ea typeface="方正粗圆_GBK" pitchFamily="65" charset="-122"/>
              </a:rPr>
              <a:t> Nam)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5128" name="Picture 8" descr="C:\Users\DELL\Downloads\—Pngtree—cute little girl children-s day_484138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3560" y="2573412"/>
            <a:ext cx="2734098" cy="27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2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10" grpId="0"/>
      <p:bldP spid="10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79512" y="9926"/>
            <a:ext cx="5681472" cy="484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0464" y="2023567"/>
            <a:ext cx="396044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Em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cùng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trong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nhóm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thảo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luận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xử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lí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sau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:</a:t>
            </a:r>
            <a:endParaRPr lang="en-US" altLang="zh-CN" sz="2800" b="1" dirty="0">
              <a:solidFill>
                <a:schemeClr val="accent3">
                  <a:lumMod val="75000"/>
                </a:schemeClr>
              </a:solidFill>
              <a:ea typeface="方正粗圆_GBK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5004048" y="2822038"/>
            <a:ext cx="3986784" cy="21457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5282928" y="2233776"/>
            <a:ext cx="1999488" cy="249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6961584" y="2233776"/>
            <a:ext cx="1767840" cy="2511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1203598"/>
            <a:ext cx="338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XỬ LÍ TÌNH HUỐNG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324544" y="2408774"/>
            <a:ext cx="7577852" cy="2978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5292080" y="2396098"/>
            <a:ext cx="4315968" cy="3070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335504" y="1468051"/>
            <a:ext cx="2225490" cy="213243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7504" y="123478"/>
            <a:ext cx="8964488" cy="1384995"/>
          </a:xfrm>
          <a:prstGeom prst="rect">
            <a:avLst/>
          </a:prstGeom>
          <a:noFill/>
          <a:ln w="28575">
            <a:solidFill>
              <a:srgbClr val="008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a: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Thôn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Tuấn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đang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lập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tủ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sách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dùng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chung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.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Tuấn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băn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khoăn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không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biết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làm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gì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góp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phần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xây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dựng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tủ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sách</a:t>
            </a:r>
            <a:r>
              <a:rPr lang="en-US" altLang="zh-CN" sz="2800" b="1" dirty="0">
                <a:solidFill>
                  <a:srgbClr val="008000"/>
                </a:solidFill>
                <a:ea typeface="方正粗圆_GBK" pitchFamily="65" charset="-122"/>
              </a:rPr>
              <a:t>.</a:t>
            </a:r>
          </a:p>
        </p:txBody>
      </p:sp>
      <p:pic>
        <p:nvPicPr>
          <p:cNvPr id="6146" name="Picture 2" descr="C:\Users\DELL\Downloads\pngfind.com-thinking-png-4963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32388"/>
            <a:ext cx="1752836" cy="25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91680" y="1663452"/>
            <a:ext cx="3888432" cy="1972424"/>
            <a:chOff x="1691680" y="1663452"/>
            <a:chExt cx="3888432" cy="1972424"/>
          </a:xfrm>
        </p:grpSpPr>
        <p:sp>
          <p:nvSpPr>
            <p:cNvPr id="8" name="Oval Callout 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1957165"/>
              <a:ext cx="324036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gợi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ý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giúp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nên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làm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những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việc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gì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không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?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519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691008" y="-140469"/>
            <a:ext cx="1731979" cy="1659562"/>
          </a:xfrm>
          <a:prstGeom prst="rect">
            <a:avLst/>
          </a:prstGeom>
        </p:spPr>
      </p:pic>
      <p:pic>
        <p:nvPicPr>
          <p:cNvPr id="6146" name="Picture 2" descr="C:\Users\DELL\Downloads\pngfind.com-thinking-png-49639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573120"/>
            <a:ext cx="1752836" cy="254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60984" y="555526"/>
            <a:ext cx="3999247" cy="2173772"/>
            <a:chOff x="1691680" y="1663452"/>
            <a:chExt cx="3888432" cy="1972424"/>
          </a:xfrm>
        </p:grpSpPr>
        <p:sp>
          <p:nvSpPr>
            <p:cNvPr id="8" name="Oval Callout 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1957165"/>
              <a:ext cx="3240360" cy="1256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sẽ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mang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báo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góp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7170" name="Picture 2" descr="C:\Users\DELL\Downloads\pngwing.c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9074" y="1182317"/>
            <a:ext cx="5896610" cy="42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LL\Downloads\pngwing.com 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63234" y="326440"/>
            <a:ext cx="6537684" cy="54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ELL\Downloads\SeekPng.com_books-emoji-png_940833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1" y="3862076"/>
            <a:ext cx="1368152" cy="10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49551" y="22052"/>
            <a:ext cx="3999247" cy="2173772"/>
            <a:chOff x="1691680" y="1663452"/>
            <a:chExt cx="3888432" cy="1972424"/>
          </a:xfrm>
        </p:grpSpPr>
        <p:sp>
          <p:nvSpPr>
            <p:cNvPr id="14" name="Oval Callout 13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58084"/>
                <a:gd name="adj2" fmla="val 8713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2913" y="1957165"/>
              <a:ext cx="3240360" cy="1647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À,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sẽ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vận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động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trong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lớp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cùng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tham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đóng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góp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nữa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67755" y="40823"/>
            <a:ext cx="3999247" cy="2173772"/>
            <a:chOff x="1691680" y="1663452"/>
            <a:chExt cx="3888432" cy="1972424"/>
          </a:xfrm>
        </p:grpSpPr>
        <p:sp>
          <p:nvSpPr>
            <p:cNvPr id="18" name="Oval Callout 17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74597"/>
                <a:gd name="adj2" fmla="val 73699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34656" y="1875372"/>
              <a:ext cx="3240360" cy="16476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,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khi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đọc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nhớ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giữ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gìn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cẩn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thận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vào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ngay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ngắn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nhé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7173" name="Picture 5" descr="C:\Users\DELL\Downloads\imgbin_child-reading-book-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20" y="2626803"/>
            <a:ext cx="4631557" cy="2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796203" y="117185"/>
            <a:ext cx="3999247" cy="2173772"/>
            <a:chOff x="1691680" y="1663452"/>
            <a:chExt cx="3888432" cy="1972424"/>
          </a:xfrm>
        </p:grpSpPr>
        <p:sp>
          <p:nvSpPr>
            <p:cNvPr id="27" name="Oval Callout 26"/>
            <p:cNvSpPr/>
            <p:nvPr/>
          </p:nvSpPr>
          <p:spPr>
            <a:xfrm>
              <a:off x="1691680" y="1663452"/>
              <a:ext cx="3888432" cy="1972424"/>
            </a:xfrm>
            <a:prstGeom prst="wedgeEllipseCallout">
              <a:avLst>
                <a:gd name="adj1" fmla="val -58143"/>
                <a:gd name="adj2" fmla="val 66104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12913" y="1957165"/>
              <a:ext cx="3240360" cy="12567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Tủ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của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nhiều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sách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hay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quá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842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2 0.0679 L -0.17934 -0.09846 C -0.2 -0.13457 -0.2342 -0.1679 -0.2724 -0.18951 C -0.31528 -0.21482 -0.35226 -0.22161 -0.3809 -0.21358 L -0.5158 -0.17994 " pathEditMode="relative" rAng="11869134" ptsTypes="FffFF">
                                      <p:cBhvr>
                                        <p:cTn id="2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324544" y="2408774"/>
            <a:ext cx="7577852" cy="2978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72444" y="1752319"/>
            <a:ext cx="1852441" cy="17749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7504" y="123478"/>
            <a:ext cx="8964488" cy="1815882"/>
          </a:xfrm>
          <a:prstGeom prst="rect">
            <a:avLst/>
          </a:prstGeom>
          <a:noFill/>
          <a:ln w="28575">
            <a:solidFill>
              <a:srgbClr val="008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Tình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huống</a:t>
            </a:r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ea typeface="方正粗圆_GBK" pitchFamily="65" charset="-122"/>
              </a:rPr>
              <a:t> b: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Đội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Thiếu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niên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quyết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định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tổng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vệ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sinh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vào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thứ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bảy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.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Sáng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hôm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ấy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đang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chuẩn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bị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thì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Hằng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chợt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nhớ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đến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một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chương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trình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trên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vi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mà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đã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đợi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cả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8000"/>
                </a:solidFill>
                <a:ea typeface="方正粗圆_GBK" pitchFamily="65" charset="-122"/>
              </a:rPr>
              <a:t>tuần</a:t>
            </a:r>
            <a:r>
              <a:rPr lang="en-US" altLang="zh-CN" sz="2800" b="1" dirty="0" smtClean="0">
                <a:solidFill>
                  <a:srgbClr val="008000"/>
                </a:solidFill>
                <a:ea typeface="方正粗圆_GBK" pitchFamily="65" charset="-122"/>
              </a:rPr>
              <a:t>…</a:t>
            </a:r>
            <a:endParaRPr lang="en-US" altLang="zh-CN" sz="2800" b="1" dirty="0">
              <a:solidFill>
                <a:srgbClr val="008000"/>
              </a:solidFill>
              <a:ea typeface="方正粗圆_GBK" pitchFamily="65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91680" y="2067695"/>
            <a:ext cx="3888432" cy="1568182"/>
            <a:chOff x="1691680" y="1969517"/>
            <a:chExt cx="3888432" cy="1666359"/>
          </a:xfrm>
        </p:grpSpPr>
        <p:sp>
          <p:nvSpPr>
            <p:cNvPr id="8" name="Oval Callout 7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68563"/>
                <a:gd name="adj2" fmla="val 6084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12913" y="2193666"/>
              <a:ext cx="3240360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Giờ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phải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làm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sao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đây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các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bạn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?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8194" name="Picture 2" descr="C:\Users\DELL\Downloads\81H58PICbUbYTtbGb958PICkb_PIC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63452"/>
            <a:ext cx="4042742" cy="404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5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40808" y="98585"/>
            <a:ext cx="3888432" cy="1568182"/>
            <a:chOff x="1691680" y="1969517"/>
            <a:chExt cx="3888432" cy="1666359"/>
          </a:xfrm>
        </p:grpSpPr>
        <p:sp>
          <p:nvSpPr>
            <p:cNvPr id="8" name="Oval Callout 7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-73839"/>
                <a:gd name="adj2" fmla="val 62466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02892" y="2109887"/>
              <a:ext cx="3240360" cy="1471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Cùng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chúng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tham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gia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dọn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vệ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sinh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thôi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Hằng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  <p:pic>
        <p:nvPicPr>
          <p:cNvPr id="9218" name="Picture 2" descr="C:\Users\DELL\Downloads\2288653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4102" r="956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80678"/>
            <a:ext cx="4400485" cy="44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DELL\Downloads\31a58PICCKf9N4IUaS58PICeY_PIC20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2968" y="1413040"/>
            <a:ext cx="3215680" cy="393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32040" y="555525"/>
            <a:ext cx="4601778" cy="5408227"/>
            <a:chOff x="4932040" y="555525"/>
            <a:chExt cx="4601778" cy="5408227"/>
          </a:xfrm>
        </p:grpSpPr>
        <p:pic>
          <p:nvPicPr>
            <p:cNvPr id="9220" name="Picture 4" descr="C:\Users\DELL\Downloads\228806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89844" l="7617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2040" y="555525"/>
              <a:ext cx="4601778" cy="5408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028804" y="3380920"/>
              <a:ext cx="1292777" cy="6309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7509" y="106637"/>
            <a:ext cx="3888432" cy="1572544"/>
            <a:chOff x="1691680" y="1964882"/>
            <a:chExt cx="3888432" cy="1670994"/>
          </a:xfrm>
        </p:grpSpPr>
        <p:sp>
          <p:nvSpPr>
            <p:cNvPr id="17" name="Oval Callout 16"/>
            <p:cNvSpPr/>
            <p:nvPr/>
          </p:nvSpPr>
          <p:spPr>
            <a:xfrm>
              <a:off x="1691680" y="1969517"/>
              <a:ext cx="3888432" cy="1666359"/>
            </a:xfrm>
            <a:prstGeom prst="wedgeEllipseCallout">
              <a:avLst>
                <a:gd name="adj1" fmla="val 44067"/>
                <a:gd name="adj2" fmla="val 76233"/>
              </a:avLst>
            </a:prstGeom>
            <a:solidFill>
              <a:srgbClr val="ACCE3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1715" y="1964882"/>
              <a:ext cx="3240360" cy="1471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Đúng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đấy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! </a:t>
              </a:r>
            </a:p>
            <a:p>
              <a:pPr algn="ctr"/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Chương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trình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vi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có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thể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xem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lại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sau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bg1"/>
                  </a:solidFill>
                  <a:ea typeface="方正粗圆_GBK" pitchFamily="65" charset="-122"/>
                </a:rPr>
                <a:t>mà</a:t>
              </a:r>
              <a:r>
                <a:rPr lang="en-US" altLang="zh-CN" sz="2800" b="1" dirty="0" smtClean="0">
                  <a:solidFill>
                    <a:schemeClr val="bg1"/>
                  </a:solidFill>
                  <a:ea typeface="方正粗圆_GBK" pitchFamily="65" charset="-122"/>
                </a:rPr>
                <a:t>.</a:t>
              </a:r>
              <a:endParaRPr lang="en-US" altLang="zh-CN" sz="2800" b="1" dirty="0">
                <a:solidFill>
                  <a:schemeClr val="bg1"/>
                </a:solidFill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73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3896864" y="2448602"/>
            <a:ext cx="2376264" cy="26036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4" y="142136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2557" y="2067694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accent6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KẾT NỐI</a:t>
            </a:r>
            <a:endParaRPr lang="zh-CN" altLang="en-US" sz="4000" dirty="0">
              <a:solidFill>
                <a:schemeClr val="accent6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1036" y="2311948"/>
            <a:ext cx="1873172" cy="25282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1201911"/>
            <a:ext cx="396044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  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Hãy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tìm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hiểu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về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danh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nhân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phong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tục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tập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quán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những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danh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lam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thắng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cảnh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em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giới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thiệu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cho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bạn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cùng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biết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ea typeface="方正粗圆_GBK" pitchFamily="65" charset="-122"/>
              </a:rPr>
              <a:t>.</a:t>
            </a:r>
            <a:endParaRPr lang="en-US" altLang="zh-CN" sz="2800" b="1" dirty="0">
              <a:solidFill>
                <a:schemeClr val="accent3">
                  <a:lumMod val="75000"/>
                </a:schemeClr>
              </a:solidFill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52785" y="195486"/>
            <a:ext cx="4086578" cy="4849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1685704" y="2183947"/>
            <a:ext cx="2122311" cy="1873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195570" y="195486"/>
            <a:ext cx="2427111" cy="1783646"/>
          </a:xfrm>
          <a:prstGeom prst="rect">
            <a:avLst/>
          </a:prstGeom>
        </p:spPr>
      </p:pic>
      <p:cxnSp>
        <p:nvCxnSpPr>
          <p:cNvPr id="44" name="肘形连接符 43"/>
          <p:cNvCxnSpPr>
            <a:endCxn id="56" idx="1"/>
          </p:cNvCxnSpPr>
          <p:nvPr/>
        </p:nvCxnSpPr>
        <p:spPr>
          <a:xfrm flipV="1">
            <a:off x="3635896" y="1314953"/>
            <a:ext cx="1510396" cy="64380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46292" y="530123"/>
            <a:ext cx="3890204" cy="156966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tình yêu quê hương bằng những hành vi, việc làm phù hợp với khả năng của mình.</a:t>
            </a:r>
          </a:p>
        </p:txBody>
      </p:sp>
      <p:cxnSp>
        <p:nvCxnSpPr>
          <p:cNvPr id="58" name="肘形连接符 57"/>
          <p:cNvCxnSpPr>
            <a:endCxn id="17" idx="1"/>
          </p:cNvCxnSpPr>
          <p:nvPr/>
        </p:nvCxnSpPr>
        <p:spPr>
          <a:xfrm>
            <a:off x="3347864" y="3493334"/>
            <a:ext cx="1592954" cy="56456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 rot="20585212">
            <a:off x="1016069" y="1895746"/>
            <a:ext cx="221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F0066"/>
                </a:solidFill>
                <a:latin typeface="UVN Thang Vu" pitchFamily="66" charset="0"/>
                <a:ea typeface="方正粗圆_GBK" pitchFamily="65" charset="-122"/>
              </a:rPr>
              <a:t>MỤC TIÊU</a:t>
            </a:r>
            <a:endParaRPr lang="zh-CN" altLang="en-US" sz="3600" dirty="0">
              <a:solidFill>
                <a:srgbClr val="FF0066"/>
              </a:solidFill>
              <a:latin typeface="UVN Thang Vu" pitchFamily="66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0818" y="3088406"/>
            <a:ext cx="4101326" cy="1938992"/>
          </a:xfrm>
          <a:prstGeom prst="rect">
            <a:avLst/>
          </a:prstGeom>
          <a:noFill/>
          <a:ln w="19050">
            <a:solidFill>
              <a:srgbClr val="7030A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trọng những truyền thống tốt đẹp của quê hương. Đồng tình với những việc làm góp phần vào việc xây dựng và bảo vệ quê hương.</a:t>
            </a: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37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92219"/>
            <a:ext cx="4968552" cy="5136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164" y="1349355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accent5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779662"/>
            <a:ext cx="1989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  LIÊN HỆ </a:t>
            </a:r>
          </a:p>
          <a:p>
            <a:pPr algn="ctr"/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THỰC TẾ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145792"/>
            <a:ext cx="6010656" cy="29977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414528" y="1670304"/>
            <a:ext cx="1414272" cy="1231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2915816" y="292608"/>
            <a:ext cx="1072896" cy="15361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5868144" y="158496"/>
            <a:ext cx="987552" cy="13289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36512" y="158496"/>
            <a:ext cx="9144000" cy="486152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8860" y="258783"/>
            <a:ext cx="8001101" cy="584775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Em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sẽ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làm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gì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để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thể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hiện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tình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yêu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quê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ea typeface="方正粗圆_GBK" pitchFamily="65" charset="-122"/>
              </a:rPr>
              <a:t>hương</a:t>
            </a:r>
            <a:r>
              <a:rPr lang="en-US" altLang="zh-CN" sz="3200" b="1" dirty="0" smtClean="0">
                <a:solidFill>
                  <a:srgbClr val="C00000"/>
                </a:solidFill>
                <a:ea typeface="方正粗圆_GBK" pitchFamily="65" charset="-122"/>
              </a:rPr>
              <a:t>?</a:t>
            </a:r>
            <a:endParaRPr lang="zh-CN" altLang="en-US" sz="3200" b="1" dirty="0">
              <a:solidFill>
                <a:srgbClr val="C00000"/>
              </a:solidFill>
              <a:ea typeface="方正粗圆_GBK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828" y="897677"/>
            <a:ext cx="8725668" cy="41943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Tham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trồng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cây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ở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làng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ngõ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xóm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đường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phố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ngõ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xóm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luôn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sạch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Tham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hoạt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động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tuyên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phòng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chống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tệ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nạn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xã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hội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ở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địa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Phấn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đấu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học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tập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để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xây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dựng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giàu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Giữ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gìn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phát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huy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truyền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thống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tốt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đẹp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của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ea typeface="方正粗圆_GBK" pitchFamily="65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  <a:ea typeface="方正粗圆_GBK" pitchFamily="65" charset="-122"/>
              </a:rPr>
              <a:t>…</a:t>
            </a:r>
            <a:endParaRPr lang="en-US" altLang="zh-CN" sz="2800" b="1" dirty="0">
              <a:solidFill>
                <a:srgbClr val="002060"/>
              </a:solidFill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4102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" y="112812"/>
            <a:ext cx="4446867" cy="2386930"/>
          </a:xfrm>
          <a:prstGeom prst="round2DiagRect">
            <a:avLst>
              <a:gd name="adj1" fmla="val 0"/>
              <a:gd name="adj2" fmla="val 1631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16" y="89570"/>
            <a:ext cx="4362896" cy="2412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" y="2715766"/>
            <a:ext cx="4438235" cy="2331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3" y="2715766"/>
            <a:ext cx="4388551" cy="2331181"/>
          </a:xfrm>
          <a:prstGeom prst="round2DiagRect">
            <a:avLst>
              <a:gd name="adj1" fmla="val 0"/>
              <a:gd name="adj2" fmla="val 2190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03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2" y="2686931"/>
            <a:ext cx="4394200" cy="2333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" y="78532"/>
            <a:ext cx="4432300" cy="2410668"/>
          </a:xfrm>
          <a:prstGeom prst="round2DiagRect">
            <a:avLst>
              <a:gd name="adj1" fmla="val 0"/>
              <a:gd name="adj2" fmla="val 163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53" y="78532"/>
            <a:ext cx="4335148" cy="242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19" y="2674056"/>
            <a:ext cx="4384483" cy="2374801"/>
          </a:xfrm>
          <a:prstGeom prst="round2DiagRect">
            <a:avLst>
              <a:gd name="adj1" fmla="val 0"/>
              <a:gd name="adj2" fmla="val 1840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97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52785" y="195486"/>
            <a:ext cx="4086578" cy="48499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1685704" y="2183947"/>
            <a:ext cx="2122311" cy="1873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195570" y="195486"/>
            <a:ext cx="2427111" cy="1783646"/>
          </a:xfrm>
          <a:prstGeom prst="rect">
            <a:avLst/>
          </a:prstGeom>
        </p:spPr>
      </p:pic>
      <p:cxnSp>
        <p:nvCxnSpPr>
          <p:cNvPr id="44" name="肘形连接符 43"/>
          <p:cNvCxnSpPr>
            <a:endCxn id="56" idx="1"/>
          </p:cNvCxnSpPr>
          <p:nvPr/>
        </p:nvCxnSpPr>
        <p:spPr>
          <a:xfrm flipV="1">
            <a:off x="3635896" y="1314953"/>
            <a:ext cx="1510396" cy="64380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46292" y="530123"/>
            <a:ext cx="3890204" cy="156966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hể 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tình yêu quê hương bằng những hành vi, việc làm phù hợp với khả năng của mình.</a:t>
            </a:r>
          </a:p>
        </p:txBody>
      </p:sp>
      <p:cxnSp>
        <p:nvCxnSpPr>
          <p:cNvPr id="58" name="肘形连接符 57"/>
          <p:cNvCxnSpPr>
            <a:endCxn id="17" idx="1"/>
          </p:cNvCxnSpPr>
          <p:nvPr/>
        </p:nvCxnSpPr>
        <p:spPr>
          <a:xfrm>
            <a:off x="3347864" y="3493334"/>
            <a:ext cx="1592954" cy="56456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7" name="TextBox 1036"/>
          <p:cNvSpPr txBox="1"/>
          <p:nvPr/>
        </p:nvSpPr>
        <p:spPr>
          <a:xfrm rot="20585212">
            <a:off x="913863" y="1895746"/>
            <a:ext cx="221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 smtClean="0">
                <a:solidFill>
                  <a:srgbClr val="FF0066"/>
                </a:solidFill>
                <a:latin typeface="UVN Thang Vu" pitchFamily="66" charset="0"/>
                <a:ea typeface="方正粗圆_GBK" pitchFamily="65" charset="-122"/>
              </a:rPr>
              <a:t>MỤC TIÊU</a:t>
            </a:r>
            <a:endParaRPr lang="zh-CN" altLang="en-US" sz="3600" dirty="0">
              <a:solidFill>
                <a:srgbClr val="FF0066"/>
              </a:solidFill>
              <a:latin typeface="UVN Thang Vu" pitchFamily="66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0818" y="3088406"/>
            <a:ext cx="4101326" cy="1938992"/>
          </a:xfrm>
          <a:prstGeom prst="rect">
            <a:avLst/>
          </a:prstGeom>
          <a:noFill/>
          <a:ln w="19050">
            <a:solidFill>
              <a:srgbClr val="7030A0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vi-VN" sz="24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tôn trọng những truyền thống tốt đẹp của quê hương. Đồng tình với những việc làm góp phần vào việc xây dựng và bảo vệ quê hương.</a:t>
            </a:r>
          </a:p>
        </p:txBody>
      </p:sp>
      <p:pic>
        <p:nvPicPr>
          <p:cNvPr id="12290" name="Picture 2" descr="G:\POWER POINT\PNG\emojisky.com-2506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98" y="662988"/>
            <a:ext cx="809394" cy="5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POWER POINT\PNG\emojisky.com-2506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654" y="3414867"/>
            <a:ext cx="809394" cy="58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44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037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-612576" y="587377"/>
            <a:ext cx="4004778" cy="40187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2915816" y="1369791"/>
            <a:ext cx="3428771" cy="36925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 rot="515736">
            <a:off x="5986780" y="426797"/>
            <a:ext cx="3370783" cy="3665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33" y="1873701"/>
            <a:ext cx="1932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0066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Thể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hiện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tình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yêu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quê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hương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bằng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những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việc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làm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cụ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thể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phù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hợp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với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khả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năng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của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6600"/>
                </a:solidFill>
              </a:rPr>
              <a:t>mình</a:t>
            </a:r>
            <a:r>
              <a:rPr lang="en-US" altLang="zh-CN" sz="2000" b="1" dirty="0" smtClean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3196" y="2699707"/>
            <a:ext cx="1984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C0000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Sưu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tầm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các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thơ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hát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tranh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ảnh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hoặc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viết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,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vẽ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về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quê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hương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em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39024" y="1922636"/>
            <a:ext cx="1939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0070C0"/>
                </a:solidFill>
              </a:rPr>
              <a:t>  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Chuẩn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bị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bài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sau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: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Ủy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ban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nhân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dân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xã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(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phường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) </a:t>
            </a:r>
            <a:r>
              <a:rPr lang="en-US" altLang="zh-CN" sz="2000" b="1" dirty="0" err="1" smtClean="0">
                <a:solidFill>
                  <a:srgbClr val="0070C0"/>
                </a:solidFill>
              </a:rPr>
              <a:t>em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6436" y="95253"/>
            <a:ext cx="3032720" cy="101566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Cookies" pitchFamily="18" charset="0"/>
                <a:ea typeface="方正粗圆_GBK" panose="03000509000000000000" pitchFamily="65" charset="-122"/>
              </a:rPr>
              <a:t>DẶN DÒ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TM Cookies" pitchFamily="18" charset="0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408236" y="357352"/>
            <a:ext cx="8352928" cy="43092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23478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0872" y="2348624"/>
            <a:ext cx="4547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Cookies" pitchFamily="18" charset="0"/>
                <a:ea typeface="方正粗圆_GBK" panose="03000509000000000000" pitchFamily="65" charset="-122"/>
              </a:rPr>
              <a:t>CHÀO CÁC EM</a:t>
            </a:r>
          </a:p>
          <a:p>
            <a:pPr algn="dist"/>
            <a:r>
              <a:rPr lang="en-US" altLang="zh-CN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TM Cookies" pitchFamily="18" charset="0"/>
                <a:ea typeface="方正粗圆_GBK" panose="03000509000000000000" pitchFamily="65" charset="-122"/>
              </a:rPr>
              <a:t>VÀ HẸN GẶP LẠI</a:t>
            </a:r>
            <a:endParaRPr lang="zh-CN" altLang="en-US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TM Cookies" pitchFamily="18" charset="0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7057586" y="1737635"/>
            <a:ext cx="1255776" cy="20970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4535424" y="1877568"/>
            <a:ext cx="1499616" cy="24010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2810039" y="1817570"/>
            <a:ext cx="1085088" cy="21579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505699" y="1273320"/>
            <a:ext cx="1328928" cy="25237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2414016"/>
            <a:ext cx="9144000" cy="2121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3657600" y="3413760"/>
            <a:ext cx="5486400" cy="1729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3523488"/>
            <a:ext cx="6035040" cy="1620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0076" y="824394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accent3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KHỞI ĐỘNG</a:t>
            </a:r>
            <a:endParaRPr lang="zh-CN" altLang="en-US" sz="2800" dirty="0">
              <a:solidFill>
                <a:schemeClr val="accent3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356" y="1266442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KHÁM PHÁ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1526" y="1116781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KẾT NỐI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1266442"/>
            <a:ext cx="291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LIÊN HỆ THỰC TẾ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1305" y="362729"/>
            <a:ext cx="317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57658" y="88605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2192" y="67727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endParaRPr lang="zh-CN" alt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22510" y="7646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4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025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140944" y="243840"/>
            <a:ext cx="5742432" cy="4899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0270" y="1514277"/>
            <a:ext cx="391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4400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043" y="2273327"/>
            <a:ext cx="229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chemeClr val="accent3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KHỞI ĐỘNG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41719"/>
          <a:stretch/>
        </p:blipFill>
        <p:spPr>
          <a:xfrm>
            <a:off x="3133344" y="2145792"/>
            <a:ext cx="6010656" cy="29977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64444"/>
          <a:stretch/>
        </p:blipFill>
        <p:spPr>
          <a:xfrm>
            <a:off x="0" y="0"/>
            <a:ext cx="1828800" cy="18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32474" r="80000" b="43585"/>
          <a:stretch/>
        </p:blipFill>
        <p:spPr>
          <a:xfrm>
            <a:off x="207264" y="2286000"/>
            <a:ext cx="1414272" cy="1231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/>
        </p:blipFill>
        <p:spPr>
          <a:xfrm>
            <a:off x="2915816" y="292608"/>
            <a:ext cx="1072896" cy="15361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/>
        </p:blipFill>
        <p:spPr>
          <a:xfrm>
            <a:off x="5868144" y="158496"/>
            <a:ext cx="987552" cy="1328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670304"/>
            <a:ext cx="8122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MờI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các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bạn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cùng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lắng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nghe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bài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hát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 </a:t>
            </a:r>
            <a:r>
              <a:rPr lang="en-US" altLang="zh-CN" sz="3200" dirty="0" err="1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sau</a:t>
            </a:r>
            <a:r>
              <a:rPr lang="en-US" altLang="zh-CN" sz="3200" dirty="0" smtClean="0">
                <a:solidFill>
                  <a:srgbClr val="7030A0"/>
                </a:solidFill>
                <a:latin typeface="UTM Cookies" pitchFamily="18" charset="0"/>
                <a:ea typeface="方正粗圆_GBK" pitchFamily="65" charset="-122"/>
              </a:rPr>
              <a:t>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2474" r="14267" b="22252"/>
          <a:stretch/>
        </p:blipFill>
        <p:spPr>
          <a:xfrm>
            <a:off x="3805788" y="2145792"/>
            <a:ext cx="2300464" cy="31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4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228184" y="1280160"/>
            <a:ext cx="3121152" cy="3863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60232" y="95270"/>
            <a:ext cx="2001416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34112" y="2743200"/>
            <a:ext cx="1962912" cy="22920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2114" y="1083389"/>
            <a:ext cx="439248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Lời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bài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hát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có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nhắc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đến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những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sự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vật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nào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gắn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liền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với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làng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7030A0"/>
                </a:solidFill>
                <a:ea typeface="方正粗圆_GBK" pitchFamily="65" charset="-122"/>
              </a:rPr>
              <a:t>Việt</a:t>
            </a:r>
            <a:r>
              <a:rPr lang="en-US" altLang="zh-CN" sz="2400" b="1" dirty="0" smtClean="0">
                <a:solidFill>
                  <a:srgbClr val="7030A0"/>
                </a:solidFill>
                <a:ea typeface="方正粗圆_GBK" pitchFamily="65" charset="-122"/>
              </a:rPr>
              <a:t> Nam?</a:t>
            </a:r>
            <a:endParaRPr lang="zh-CN" altLang="en-US" sz="2400" b="1" dirty="0">
              <a:solidFill>
                <a:srgbClr val="7030A0"/>
              </a:solidFill>
              <a:ea typeface="方正粗圆_GBK" pitchFamily="65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2279650"/>
            <a:ext cx="229436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Cánh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đồng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Dòng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kênh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Đường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đê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Cánh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diều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Con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trâu</a:t>
            </a:r>
            <a:endParaRPr lang="en-US" altLang="zh-CN" sz="2400" b="1" dirty="0" smtClean="0">
              <a:solidFill>
                <a:srgbClr val="0070C0"/>
              </a:solidFill>
              <a:ea typeface="方正粗圆_GBK" pitchFamily="65" charset="-122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3508" y="123478"/>
            <a:ext cx="8856984" cy="4896544"/>
            <a:chOff x="143508" y="123478"/>
            <a:chExt cx="8856984" cy="4896544"/>
          </a:xfrm>
        </p:grpSpPr>
        <p:pic>
          <p:nvPicPr>
            <p:cNvPr id="1027" name="Picture 3" descr="C:\Users\DELL\Downloads\y-nghia-tranh-que-huong-treo-tuong-la-gi-722x38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8" y="123478"/>
              <a:ext cx="8856984" cy="489654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67544" y="339502"/>
              <a:ext cx="4572508" cy="1872208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7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0479" y="459998"/>
              <a:ext cx="4392488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Quê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hương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mỗi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người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chỉ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một</a:t>
              </a:r>
              <a:r>
                <a:rPr lang="en-US" altLang="zh-CN" sz="2000" b="1" dirty="0" smtClean="0">
                  <a:ea typeface="方正粗圆_GBK" pitchFamily="65" charset="-122"/>
                </a:rPr>
                <a:t>,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Như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là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chỉ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một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mẹ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thôi</a:t>
              </a:r>
              <a:r>
                <a:rPr lang="en-US" altLang="zh-CN" sz="2000" b="1" dirty="0" smtClean="0">
                  <a:ea typeface="方正粗圆_GBK" pitchFamily="65" charset="-122"/>
                </a:rPr>
                <a:t>.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Quê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hương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nếu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ai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không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nhớ</a:t>
              </a:r>
              <a:r>
                <a:rPr lang="en-US" altLang="zh-CN" sz="2000" b="1" dirty="0" smtClean="0">
                  <a:ea typeface="方正粗圆_GBK" pitchFamily="65" charset="-122"/>
                </a:rPr>
                <a:t>,</a:t>
              </a:r>
            </a:p>
            <a:p>
              <a:pPr algn="just"/>
              <a:r>
                <a:rPr lang="en-US" altLang="zh-CN" sz="2000" b="1" dirty="0" err="1" smtClean="0">
                  <a:ea typeface="方正粗圆_GBK" pitchFamily="65" charset="-122"/>
                </a:rPr>
                <a:t>Sẽ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không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lớn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nổi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thành</a:t>
              </a:r>
              <a:r>
                <a:rPr lang="en-US" altLang="zh-CN" sz="2000" b="1" dirty="0" smtClean="0">
                  <a:ea typeface="方正粗圆_GBK" pitchFamily="65" charset="-122"/>
                </a:rPr>
                <a:t> </a:t>
              </a:r>
              <a:r>
                <a:rPr lang="en-US" altLang="zh-CN" sz="2000" b="1" dirty="0" err="1" smtClean="0">
                  <a:ea typeface="方正粗圆_GBK" pitchFamily="65" charset="-122"/>
                </a:rPr>
                <a:t>người</a:t>
              </a:r>
              <a:r>
                <a:rPr lang="en-US" altLang="zh-CN" sz="2000" b="1" dirty="0" smtClean="0">
                  <a:ea typeface="方正粗圆_GBK" pitchFamily="65" charset="-122"/>
                </a:rPr>
                <a:t>.</a:t>
              </a:r>
            </a:p>
            <a:p>
              <a:pPr algn="r"/>
              <a:r>
                <a:rPr lang="en-US" altLang="zh-CN" sz="2000" b="1" i="1" dirty="0" err="1" smtClean="0">
                  <a:ea typeface="方正粗圆_GBK" pitchFamily="65" charset="-122"/>
                </a:rPr>
                <a:t>Đỗ</a:t>
              </a:r>
              <a:r>
                <a:rPr lang="en-US" altLang="zh-CN" sz="2000" b="1" i="1" dirty="0" smtClean="0">
                  <a:ea typeface="方正粗圆_GBK" pitchFamily="65" charset="-122"/>
                </a:rPr>
                <a:t> </a:t>
              </a:r>
              <a:r>
                <a:rPr lang="en-US" altLang="zh-CN" sz="2000" b="1" i="1" dirty="0" err="1" smtClean="0">
                  <a:ea typeface="方正粗圆_GBK" pitchFamily="65" charset="-122"/>
                </a:rPr>
                <a:t>Trung</a:t>
              </a:r>
              <a:r>
                <a:rPr lang="en-US" altLang="zh-CN" sz="2000" b="1" i="1" dirty="0" smtClean="0">
                  <a:ea typeface="方正粗圆_GBK" pitchFamily="65" charset="-122"/>
                </a:rPr>
                <a:t> </a:t>
              </a:r>
              <a:r>
                <a:rPr lang="en-US" altLang="zh-CN" sz="2000" b="1" i="1" dirty="0" err="1" smtClean="0">
                  <a:ea typeface="方正粗圆_GBK" pitchFamily="65" charset="-122"/>
                </a:rPr>
                <a:t>Quân</a:t>
              </a:r>
              <a:endParaRPr lang="zh-CN" altLang="en-US" sz="2000" b="1" i="1" dirty="0">
                <a:ea typeface="方正粗圆_GBK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911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0270" y="1514277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1043" y="2273327"/>
            <a:ext cx="229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 smtClean="0">
                <a:solidFill>
                  <a:schemeClr val="accent6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KHÁM PHÁ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73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07504" y="-92546"/>
            <a:ext cx="8242419" cy="54726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8349924" y="1146844"/>
            <a:ext cx="957840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2508" y="1350424"/>
            <a:ext cx="6264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Em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tán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thành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với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những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ý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kiến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nào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dưới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8000"/>
                </a:solidFill>
                <a:ea typeface="方正粗圆_GBK" pitchFamily="65" charset="-122"/>
              </a:rPr>
              <a:t>đây</a:t>
            </a:r>
            <a:r>
              <a:rPr lang="en-US" altLang="zh-CN" sz="2400" b="1" dirty="0" smtClean="0">
                <a:solidFill>
                  <a:srgbClr val="008000"/>
                </a:solidFill>
                <a:ea typeface="方正粗圆_GBK" pitchFamily="65" charset="-122"/>
              </a:rPr>
              <a:t>?</a:t>
            </a:r>
            <a:endParaRPr lang="zh-CN" altLang="en-US" sz="2400" b="1" dirty="0">
              <a:solidFill>
                <a:srgbClr val="008000"/>
              </a:solidFill>
              <a:ea typeface="方正粗圆_GBK" pitchFamily="65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08227" y="2615224"/>
            <a:ext cx="1873172" cy="25282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7437016" y="1019193"/>
            <a:ext cx="1070786" cy="10400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6452152" y="411292"/>
            <a:ext cx="1041420" cy="939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4838" y="1006824"/>
            <a:ext cx="278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 smtClean="0">
                <a:solidFill>
                  <a:schemeClr val="accent6">
                    <a:lumMod val="75000"/>
                  </a:schemeClr>
                </a:solidFill>
                <a:latin typeface="UTM Cookies" pitchFamily="18" charset="0"/>
                <a:ea typeface="方正粗圆_GBK" pitchFamily="65" charset="-122"/>
              </a:rPr>
              <a:t>BÀY TỎ THÁI ĐỘ</a:t>
            </a:r>
            <a:endParaRPr lang="zh-CN" altLang="en-US" sz="2800" dirty="0">
              <a:solidFill>
                <a:schemeClr val="accent6">
                  <a:lumMod val="75000"/>
                </a:schemeClr>
              </a:solidFill>
              <a:latin typeface="UTM Cookies" pitchFamily="18" charset="0"/>
              <a:ea typeface="方正粗圆_GBK" pitchFamily="65" charset="-122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7644649" y="3043081"/>
            <a:ext cx="1184195" cy="140187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6553971" y="4226691"/>
            <a:ext cx="2737234" cy="11533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1770037"/>
            <a:ext cx="6264696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a.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là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biểu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hiện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tình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yêu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b.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Chỉ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tham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ở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nơi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mình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đang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sống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c.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Chỉ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người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giàu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mới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có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trách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nhiệm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đóng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góp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xây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dựng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</a:p>
          <a:p>
            <a:pPr algn="just"/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d.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Cần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phải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giữ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gìn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và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phát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huy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nghề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truyền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thống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của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quê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ea typeface="方正粗圆_GBK" pitchFamily="65" charset="-122"/>
              </a:rPr>
              <a:t>hương</a:t>
            </a:r>
            <a:r>
              <a:rPr lang="en-US" altLang="zh-CN" sz="2400" b="1" dirty="0" smtClean="0">
                <a:solidFill>
                  <a:srgbClr val="0070C0"/>
                </a:solidFill>
                <a:ea typeface="方正粗圆_GBK" pitchFamily="65" charset="-122"/>
              </a:rPr>
              <a:t>.</a:t>
            </a:r>
            <a:endParaRPr lang="zh-CN" altLang="en-US" sz="2400" b="1" dirty="0">
              <a:solidFill>
                <a:srgbClr val="0070C0"/>
              </a:solidFill>
              <a:ea typeface="方正粗圆_GBK" pitchFamily="65" charset="-122"/>
            </a:endParaRPr>
          </a:p>
        </p:txBody>
      </p:sp>
      <p:pic>
        <p:nvPicPr>
          <p:cNvPr id="2050" name="Picture 2" descr="G:\POWER POINT\drive-download-20211230T091139Z-002\Ảnh minh họa chi tiết đáng yêu sắc nét\051-wink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96" y="1770037"/>
            <a:ext cx="464423" cy="4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POWER POINT\drive-download-20211230T091139Z-002\Ảnh minh họa chi tiết đáng yêu sắc nét\051-wink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96" y="3980535"/>
            <a:ext cx="464423" cy="46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\Downloads\—Pngtree—sad icon isolated on abstract_50869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8" y="2425554"/>
            <a:ext cx="654620" cy="6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DELL\Downloads\—Pngtree—sad icon isolated on abstract_508694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7" y="3128676"/>
            <a:ext cx="654622" cy="6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可爱卡通成长快乐幼儿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800</Words>
  <Application>Microsoft Office PowerPoint</Application>
  <PresentationFormat>On-screen Show (16:9)</PresentationFormat>
  <Paragraphs>108</Paragraphs>
  <Slides>26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Calibri</vt:lpstr>
      <vt:lpstr>Wingdings</vt:lpstr>
      <vt:lpstr>UTM Cookies</vt:lpstr>
      <vt:lpstr>UTM Loko</vt:lpstr>
      <vt:lpstr>Verdana</vt:lpstr>
      <vt:lpstr>华文琥珀</vt:lpstr>
      <vt:lpstr>UTM Aristote</vt:lpstr>
      <vt:lpstr>方正粗圆_GBK</vt:lpstr>
      <vt:lpstr>Arial</vt:lpstr>
      <vt:lpstr>宋体</vt:lpstr>
      <vt:lpstr>UVN Thang Vu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可爱卡通成长快乐幼儿教育PPT</dc:title>
  <dc:creator>Http://Dian1.taobao.com</dc:creator>
  <dc:description>Http://Dian1.taobao.com</dc:description>
  <cp:lastModifiedBy>Windows 10</cp:lastModifiedBy>
  <cp:revision>36</cp:revision>
  <dcterms:created xsi:type="dcterms:W3CDTF">2015-10-14T04:09:37Z</dcterms:created>
  <dcterms:modified xsi:type="dcterms:W3CDTF">2024-01-15T02:34:35Z</dcterms:modified>
</cp:coreProperties>
</file>