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7" r:id="rId2"/>
    <p:sldId id="325" r:id="rId3"/>
    <p:sldId id="301" r:id="rId4"/>
    <p:sldId id="302" r:id="rId5"/>
    <p:sldId id="319" r:id="rId6"/>
    <p:sldId id="305" r:id="rId7"/>
    <p:sldId id="308" r:id="rId8"/>
    <p:sldId id="307" r:id="rId9"/>
    <p:sldId id="321" r:id="rId10"/>
    <p:sldId id="333" r:id="rId11"/>
    <p:sldId id="332" r:id="rId12"/>
    <p:sldId id="324" r:id="rId13"/>
    <p:sldId id="330" r:id="rId14"/>
    <p:sldId id="326" r:id="rId15"/>
    <p:sldId id="310" r:id="rId16"/>
    <p:sldId id="311" r:id="rId17"/>
    <p:sldId id="327" r:id="rId18"/>
    <p:sldId id="328" r:id="rId19"/>
    <p:sldId id="323" r:id="rId20"/>
    <p:sldId id="329" r:id="rId21"/>
    <p:sldId id="312" r:id="rId22"/>
    <p:sldId id="318" r:id="rId23"/>
    <p:sldId id="335" r:id="rId24"/>
    <p:sldId id="283" r:id="rId25"/>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48"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22</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1228954"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1228954"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9394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24</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9/14/2024</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8.jp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6.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latin typeface="Arial" panose="020B0604020202020204" pitchFamily="34" charset="0"/>
              <a:cs typeface="Arial" panose="020B0604020202020204" pitchFamily="34" charset="0"/>
            </a:endParaRPr>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latin typeface="Arial" panose="020B0604020202020204" pitchFamily="34" charset="0"/>
              <a:cs typeface="Arial" panose="020B0604020202020204" pitchFamily="34" charset="0"/>
            </a:endParaRPr>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latin typeface="Arial" panose="020B0604020202020204" pitchFamily="34" charset="0"/>
              <a:cs typeface="Arial" panose="020B0604020202020204" pitchFamily="34" charset="0"/>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403878"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5333" b="1" dirty="0">
                <a:solidFill>
                  <a:srgbClr val="00B0F0"/>
                </a:solidFill>
                <a:latin typeface="Arial" panose="020B0604020202020204" pitchFamily="34" charset="0"/>
                <a:ea typeface="Arial-Rounded" panose="020B0500000000000000" pitchFamily="34" charset="0"/>
                <a:cs typeface="Arial" panose="020B0604020202020204" pitchFamily="34" charset="0"/>
              </a:rPr>
              <a:t> 2</a:t>
            </a:r>
          </a:p>
        </p:txBody>
      </p:sp>
      <p:sp>
        <p:nvSpPr>
          <p:cNvPr id="29" name="TextBox 28"/>
          <p:cNvSpPr txBox="1"/>
          <p:nvPr/>
        </p:nvSpPr>
        <p:spPr>
          <a:xfrm>
            <a:off x="2486936" y="394920"/>
            <a:ext cx="13646442"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Chủ</a:t>
            </a:r>
            <a:r>
              <a:rPr lang="en-US" sz="10666"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10666"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đề</a:t>
            </a:r>
            <a:r>
              <a:rPr lang="en-US" sz="10666"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1</a:t>
            </a:r>
          </a:p>
        </p:txBody>
      </p:sp>
      <p:sp>
        <p:nvSpPr>
          <p:cNvPr id="33" name="TextBox 32"/>
          <p:cNvSpPr txBox="1"/>
          <p:nvPr/>
        </p:nvSpPr>
        <p:spPr>
          <a:xfrm>
            <a:off x="3185114" y="3906335"/>
            <a:ext cx="1887274"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4267"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5689" b="1" dirty="0">
                <a:solidFill>
                  <a:schemeClr val="bg1"/>
                </a:solidFill>
                <a:latin typeface="Arial" panose="020B0604020202020204" pitchFamily="34" charset="0"/>
                <a:ea typeface="Arial-Rounded" pitchFamily="34" charset="0"/>
                <a:cs typeface="Arial" panose="020B0604020202020204" pitchFamily="34" charset="0"/>
              </a:rPr>
              <a:t>4</a:t>
            </a:r>
          </a:p>
        </p:txBody>
      </p:sp>
      <p:sp>
        <p:nvSpPr>
          <p:cNvPr id="24" name="TextBox 23"/>
          <p:cNvSpPr txBox="1"/>
          <p:nvPr/>
        </p:nvSpPr>
        <p:spPr>
          <a:xfrm>
            <a:off x="4926599" y="4201905"/>
            <a:ext cx="9633463" cy="1066937"/>
          </a:xfrm>
          <a:prstGeom prst="rect">
            <a:avLst/>
          </a:prstGeom>
          <a:noFill/>
        </p:spPr>
        <p:txBody>
          <a:bodyPr wrap="square" lIns="162473" tIns="81237" rIns="162473" bIns="81237" rtlCol="0">
            <a:spAutoFit/>
          </a:bodyPr>
          <a:lstStyle/>
          <a:p>
            <a:pPr algn="ctr"/>
            <a:r>
              <a:rPr lang="en-US" sz="5867" b="1">
                <a:solidFill>
                  <a:srgbClr val="0070C0"/>
                </a:solidFill>
                <a:latin typeface="Arial" panose="020B0604020202020204" pitchFamily="34" charset="0"/>
                <a:ea typeface="Arial-Rounded" pitchFamily="34" charset="0"/>
                <a:cs typeface="Arial" panose="020B0604020202020204" pitchFamily="34" charset="0"/>
              </a:rPr>
              <a:t>ĐỌC</a:t>
            </a:r>
            <a:endParaRPr lang="en-US" sz="5867" b="1" dirty="0">
              <a:solidFill>
                <a:srgbClr val="0070C0"/>
              </a:solidFill>
              <a:latin typeface="Arial" panose="020B0604020202020204" pitchFamily="34" charset="0"/>
              <a:ea typeface="Arial-Rounded" pitchFamily="34" charset="0"/>
              <a:cs typeface="Arial" panose="020B0604020202020204" pitchFamily="34"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DB51B1-4E73-9947-593B-A2C4EA10059B}"/>
              </a:ext>
            </a:extLst>
          </p:cNvPr>
          <p:cNvSpPr txBox="1"/>
          <p:nvPr/>
        </p:nvSpPr>
        <p:spPr>
          <a:xfrm>
            <a:off x="4621570" y="6527803"/>
            <a:ext cx="9938492" cy="902724"/>
          </a:xfrm>
          <a:prstGeom prst="rect">
            <a:avLst/>
          </a:prstGeom>
          <a:noFill/>
        </p:spPr>
        <p:txBody>
          <a:bodyPr wrap="square" lIns="162473" tIns="81237" rIns="162473" bIns="81237" rtlCol="0">
            <a:spAutoFit/>
          </a:bodyPr>
          <a:lstStyle/>
          <a:p>
            <a:pPr algn="ctr"/>
            <a:r>
              <a:rPr lang="en-US" sz="4800" b="1">
                <a:solidFill>
                  <a:srgbClr val="FF0000"/>
                </a:solidFill>
                <a:latin typeface="Arial" panose="020B0604020202020204" pitchFamily="34" charset="0"/>
                <a:ea typeface="Arial-Rounded" pitchFamily="34" charset="0"/>
                <a:cs typeface="Arial" panose="020B0604020202020204" pitchFamily="34" charset="0"/>
              </a:rPr>
              <a:t>Làm việc thật là vui – trang 20</a:t>
            </a:r>
            <a:endParaRPr lang="en-US" sz="4800" b="1" dirty="0">
              <a:solidFill>
                <a:srgbClr val="FF0000"/>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2298958"/>
            <a:ext cx="15732235" cy="2056332"/>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8554" y="343378"/>
            <a:ext cx="2477928" cy="1749591"/>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CD5B0876-2D63-407C-AAC5-63BDF5FBAFCF}"/>
              </a:ext>
            </a:extLst>
          </p:cNvPr>
          <p:cNvSpPr/>
          <p:nvPr/>
        </p:nvSpPr>
        <p:spPr>
          <a:xfrm>
            <a:off x="99387" y="233296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2304591" y="3553975"/>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085799" y="3565243"/>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77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6405390" y="314033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quét nhà</a:t>
            </a:r>
          </a:p>
        </p:txBody>
      </p:sp>
      <p:sp>
        <p:nvSpPr>
          <p:cNvPr id="20" name="TextBox 19"/>
          <p:cNvSpPr txBox="1"/>
          <p:nvPr/>
        </p:nvSpPr>
        <p:spPr>
          <a:xfrm>
            <a:off x="6405390" y="4623568"/>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bận rộn</a:t>
            </a:r>
          </a:p>
        </p:txBody>
      </p:sp>
    </p:spTree>
    <p:extLst>
      <p:ext uri="{BB962C8B-B14F-4D97-AF65-F5344CB8AC3E}">
        <p14:creationId xmlns:p14="http://schemas.microsoft.com/office/powerpoint/2010/main" val="11213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14855" y="1619023"/>
            <a:ext cx="15379262" cy="6709914"/>
          </a:xfrm>
          <a:prstGeom prst="rect">
            <a:avLst/>
          </a:prstGeom>
          <a:noFill/>
        </p:spPr>
        <p:txBody>
          <a:bodyPr wrap="square" lIns="121855" tIns="60928" rIns="121855" bIns="60928" rtlCol="0">
            <a:spAutoFit/>
          </a:bodyPr>
          <a:lstStyle/>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868702"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866984"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757062"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757062" y="4220526"/>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888229" y="487253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10086402" y="4886363"/>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9090380" y="5544622"/>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Oval 29">
            <a:extLst>
              <a:ext uri="{FF2B5EF4-FFF2-40B4-BE49-F238E27FC236}">
                <a16:creationId xmlns:a16="http://schemas.microsoft.com/office/drawing/2014/main" id="{CD5B0876-2D63-407C-AAC5-63BDF5FBAFCF}"/>
              </a:ext>
            </a:extLst>
          </p:cNvPr>
          <p:cNvSpPr/>
          <p:nvPr/>
        </p:nvSpPr>
        <p:spPr>
          <a:xfrm>
            <a:off x="428646" y="1685400"/>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1</a:t>
            </a:r>
          </a:p>
        </p:txBody>
      </p:sp>
      <p:sp>
        <p:nvSpPr>
          <p:cNvPr id="32" name="Oval 31">
            <a:extLst>
              <a:ext uri="{FF2B5EF4-FFF2-40B4-BE49-F238E27FC236}">
                <a16:creationId xmlns:a16="http://schemas.microsoft.com/office/drawing/2014/main" id="{CD5B0876-2D63-407C-AAC5-63BDF5FBAFCF}"/>
              </a:ext>
            </a:extLst>
          </p:cNvPr>
          <p:cNvSpPr/>
          <p:nvPr/>
        </p:nvSpPr>
        <p:spPr>
          <a:xfrm>
            <a:off x="428645" y="625503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2</a:t>
            </a:r>
          </a:p>
        </p:txBody>
      </p:sp>
      <p:cxnSp>
        <p:nvCxnSpPr>
          <p:cNvPr id="33" name="Straight Connector 32"/>
          <p:cNvCxnSpPr/>
          <p:nvPr/>
        </p:nvCxnSpPr>
        <p:spPr>
          <a:xfrm>
            <a:off x="2689902" y="752438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353096" y="7535657"/>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5746863" y="423860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10808497" y="4952581"/>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flipH="1">
            <a:off x="12941479" y="4985969"/>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88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Trả</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lời</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hỏi</a:t>
            </a:r>
            <a:endPar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sp>
        <p:nvSpPr>
          <p:cNvPr id="41" name="TextBox 40"/>
          <p:cNvSpPr txBox="1"/>
          <p:nvPr/>
        </p:nvSpPr>
        <p:spPr>
          <a:xfrm>
            <a:off x="380183" y="839889"/>
            <a:ext cx="15131733" cy="830997"/>
          </a:xfrm>
          <a:prstGeom prst="rect">
            <a:avLst/>
          </a:prstGeom>
          <a:noFill/>
        </p:spPr>
        <p:txBody>
          <a:bodyPr wrap="square" rtlCol="0">
            <a:spAutoFit/>
          </a:bodyPr>
          <a:lstStyle/>
          <a:p>
            <a:pPr algn="just"/>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Gà trống</a:t>
            </a: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Chim cú mèo</a:t>
            </a: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2.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Đóng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vai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về</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công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của</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mình</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chiếc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hồ</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mau</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dậy</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3.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tên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bạn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nhỏ</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đã</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bài</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Đi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học</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Quét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nhà</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Nhặt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rau</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Chơi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với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em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đỡ</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mẹ</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4. Theo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em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người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như</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thế</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luôn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bận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lúc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cũng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rPr>
              <a:t>Luyện đọc lại</a:t>
            </a:r>
            <a:endParaRPr lang="zh-CN" altLang="en-US"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a:lnSpc>
                <a:spcPct val="200000"/>
              </a:lnSpc>
            </a:pPr>
            <a:r>
              <a:rPr lang="en-US" altLang="zh-CN"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3</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4</a:t>
            </a:r>
            <a:endParaRPr lang="zh-CN" altLang="en-US" sz="4800" dirty="0">
              <a:solidFill>
                <a:schemeClr val="bg1"/>
              </a:solidFill>
              <a:latin typeface="Arial" panose="020B0604020202020204" pitchFamily="34" charset="0"/>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Đọc đúng, rõ ràng bài đọc Làm việc thật là vui, biết ngắt nghỉ nhấn giọng phù hợp </a:t>
            </a:r>
            <a:endParaRPr lang="vi-VN" sz="3200" b="1" dirty="0">
              <a:latin typeface="Arial" panose="020B0604020202020204"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Trả lời được các câu hỏi của bài.</a:t>
            </a:r>
            <a:endParaRPr lang="vi-VN" sz="3200" b="1" dirty="0">
              <a:latin typeface="Arial" panose="020B0604020202020204" pitchFamily="34" charset="0"/>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Hiểu nội dung bài: Biết quý trọng thời gian, yêu lao động.</a:t>
            </a:r>
            <a:endParaRPr lang="vi-VN" sz="3200" b="1" dirty="0">
              <a:latin typeface="Arial" panose="020B0604020202020204" pitchFamily="34" charset="0"/>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Đ</a:t>
            </a:r>
            <a:r>
              <a:rPr lang="en-US" sz="3200" b="1" dirty="0" err="1">
                <a:latin typeface="Arial" panose="020B0604020202020204" pitchFamily="34" charset="0"/>
                <a:cs typeface="Arial" panose="020B0604020202020204" pitchFamily="34" charset="0"/>
              </a:rPr>
              <a:t>ặt</a:t>
            </a:r>
            <a:r>
              <a:rPr lang="en-US" sz="3200" b="1" dirty="0">
                <a:latin typeface="Arial" panose="020B0604020202020204" pitchFamily="34" charset="0"/>
                <a:cs typeface="Arial" panose="020B0604020202020204" pitchFamily="34" charset="0"/>
              </a:rPr>
              <a:t> câu giới thiệu việc làm mình yêu thích</a:t>
            </a:r>
            <a:endParaRPr lang="zh-CN" altLang="en-US" sz="32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61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2951064"/>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Kết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hợp</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với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B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tạo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câu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nêu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hoạt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động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endPar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Cành đào</a:t>
            </a: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Cái đồng hồ</a:t>
            </a: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tích tắc, tích tắc báo phút, báo giờ.</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gáy vang báo trời sắp sáng.</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nở hoa cho sắc xuân thêm rực rỡ.</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606513" y="2366573"/>
            <a:ext cx="9198296" cy="1323439"/>
          </a:xfrm>
          <a:prstGeom prst="rect">
            <a:avLst/>
          </a:prstGeom>
          <a:noFill/>
        </p:spPr>
        <p:txBody>
          <a:bodyPr wrap="square" rtlCol="0">
            <a:spAutoFit/>
          </a:bodyPr>
          <a:lstStyle/>
          <a:p>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nêu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trường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3" name="TextBox 12"/>
          <p:cNvSpPr txBox="1"/>
          <p:nvPr/>
        </p:nvSpPr>
        <p:spPr>
          <a:xfrm>
            <a:off x="2847662" y="4382125"/>
            <a:ext cx="10427369"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cùng</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các</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chơi</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nhảy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dây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marL="0" marR="0" lvl="0" indent="0" algn="l" defTabSz="1228954" rtl="0" eaLnBrk="1" fontAlgn="auto" latinLnBrk="0" hangingPunct="1">
              <a:lnSpc>
                <a:spcPct val="200000"/>
              </a:lnSpc>
              <a:spcBef>
                <a:spcPts val="0"/>
              </a:spcBef>
              <a:spcAft>
                <a:spcPts val="0"/>
              </a:spcAft>
              <a:buClrTx/>
              <a:buSzTx/>
              <a:buFontTx/>
              <a:buNone/>
              <a:tabLst/>
              <a:defRPr/>
            </a:pPr>
            <a:r>
              <a:rPr kumimoji="0" lang="en-US" altLang="zh-CN"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rPr>
              <a:t>Yêu cầu cần đạt</a:t>
            </a:r>
            <a:endParaRPr kumimoji="0" lang="zh-CN" altLang="en-US"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3</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4</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Đọc đúng, rõ ràng bài đọc Làm việc thật là vui, biết ngắt nghỉ nhấn giọng phù hợp </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Trả lời được các câu hỏi của bài.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Hiểu nội dung bài: Biết quý trọng thời gian, yêu lao động.</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ặt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câu giới thiệu việc làm mình yêu thích</a:t>
            </a:r>
            <a:endPar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125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2912161" y="2295723"/>
            <a:ext cx="11406622" cy="2691250"/>
          </a:xfrm>
          <a:prstGeom prst="rect">
            <a:avLst/>
          </a:prstGeom>
          <a:noFill/>
        </p:spPr>
        <p:txBody>
          <a:bodyPr wrap="square" rtlCol="0">
            <a:spAutoFit/>
          </a:bodyPr>
          <a:lstStyle/>
          <a:p>
            <a:pPr algn="ctr">
              <a:lnSpc>
                <a:spcPct val="150000"/>
              </a:lnSpc>
            </a:pPr>
            <a:r>
              <a:rPr lang="en-US" sz="6000" dirty="0" err="1">
                <a:solidFill>
                  <a:srgbClr val="FF0000"/>
                </a:solidFill>
                <a:latin typeface="Arial" panose="020B0604020202020204" pitchFamily="34" charset="0"/>
                <a:cs typeface="Arial" panose="020B0604020202020204" pitchFamily="34" charset="0"/>
              </a:rPr>
              <a:t>Tạm</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biệt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và</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hẹn</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gặp</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lại</a:t>
            </a:r>
            <a:r>
              <a:rPr lang="en-US" sz="6000" dirty="0">
                <a:solidFill>
                  <a:srgbClr val="FF0000"/>
                </a:solidFill>
                <a:latin typeface="Arial" panose="020B0604020202020204" pitchFamily="34" charset="0"/>
                <a:cs typeface="Arial" panose="020B0604020202020204" pitchFamily="34" charset="0"/>
              </a:rPr>
              <a:t> </a:t>
            </a:r>
          </a:p>
          <a:p>
            <a:pPr algn="ctr">
              <a:lnSpc>
                <a:spcPct val="150000"/>
              </a:lnSpc>
            </a:pPr>
            <a:r>
              <a:rPr lang="en-US" sz="6000" dirty="0" err="1">
                <a:solidFill>
                  <a:srgbClr val="FF0000"/>
                </a:solidFill>
                <a:latin typeface="Arial" panose="020B0604020202020204" pitchFamily="34" charset="0"/>
                <a:cs typeface="Arial" panose="020B0604020202020204" pitchFamily="34" charset="0"/>
              </a:rPr>
              <a:t>các</a:t>
            </a:r>
            <a:r>
              <a:rPr lang="en-US" sz="6000" dirty="0">
                <a:solidFill>
                  <a:srgbClr val="FF0000"/>
                </a:solidFill>
                <a:latin typeface="Arial" panose="020B0604020202020204" pitchFamily="34" charset="0"/>
                <a:cs typeface="Arial" panose="020B0604020202020204" pitchFamily="34" charset="0"/>
              </a:rPr>
              <a:t> con </a:t>
            </a:r>
            <a:r>
              <a:rPr lang="en-US" sz="6000" dirty="0" err="1">
                <a:solidFill>
                  <a:srgbClr val="FF0000"/>
                </a:solidFill>
                <a:latin typeface="Arial" panose="020B0604020202020204" pitchFamily="34" charset="0"/>
                <a:cs typeface="Arial" panose="020B0604020202020204" pitchFamily="34" charset="0"/>
              </a:rPr>
              <a:t>vào</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những</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tiết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học</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sau</a:t>
            </a:r>
            <a:r>
              <a:rPr lang="en-US" sz="6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 panose="020B0604020202020204" pitchFamily="34" charset="0"/>
                <a:ea typeface="Arial-Rounded" panose="020B0500000000000000" pitchFamily="34" charset="0"/>
                <a:cs typeface="Arial" panose="020B0604020202020204" pitchFamily="34" charset="0"/>
              </a:rPr>
              <a:t>Quan</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sát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và</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cho</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biết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người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vật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trong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đang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gì</a:t>
            </a:r>
            <a:r>
              <a:rPr lang="en-US" sz="4000" b="1" dirty="0">
                <a:latin typeface="Arial" panose="020B0604020202020204" pitchFamily="34" charset="0"/>
                <a:ea typeface="Arial-Rounded" panose="020B0500000000000000" pitchFamily="34" charset="0"/>
                <a:cs typeface="Arial" panose="020B0604020202020204"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76050" y="1619023"/>
            <a:ext cx="15318067" cy="6709914"/>
          </a:xfrm>
          <a:prstGeom prst="rect">
            <a:avLst/>
          </a:prstGeom>
          <a:noFill/>
        </p:spPr>
        <p:txBody>
          <a:bodyPr wrap="square" lIns="121855" tIns="60928" rIns="121855" bIns="60928" rtlCol="0">
            <a:spAutoFit/>
          </a:bodyPr>
          <a:lstStyle/>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có</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mấy</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3"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912" y="927778"/>
            <a:ext cx="527051" cy="527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27"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465" y="6341024"/>
            <a:ext cx="527051" cy="18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a:extLst>
              <a:ext uri="{FF2B5EF4-FFF2-40B4-BE49-F238E27FC236}">
                <a16:creationId xmlns:a16="http://schemas.microsoft.com/office/drawing/2014/main" id="{CD5B0876-2D63-407C-AAC5-63BDF5FBAFCF}"/>
              </a:ext>
            </a:extLst>
          </p:cNvPr>
          <p:cNvSpPr/>
          <p:nvPr/>
        </p:nvSpPr>
        <p:spPr>
          <a:xfrm>
            <a:off x="99387" y="6319634"/>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1619023"/>
            <a:ext cx="15732235" cy="4776628"/>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p:txBody>
      </p:sp>
      <p:sp>
        <p:nvSpPr>
          <p:cNvPr id="10" name="Rounded Rectangle 9"/>
          <p:cNvSpPr/>
          <p:nvPr/>
        </p:nvSpPr>
        <p:spPr>
          <a:xfrm>
            <a:off x="5217667" y="671623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443033"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999881"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131258"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131258" y="4238608"/>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567922" y="488680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9530291" y="4886364"/>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8724405" y="553386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286225" y="274366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tích tắc</a:t>
            </a:r>
          </a:p>
        </p:txBody>
      </p:sp>
      <p:sp>
        <p:nvSpPr>
          <p:cNvPr id="13" name="TextBox 12"/>
          <p:cNvSpPr txBox="1"/>
          <p:nvPr/>
        </p:nvSpPr>
        <p:spPr>
          <a:xfrm>
            <a:off x="4286225" y="373815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sắp sáng</a:t>
            </a:r>
          </a:p>
        </p:txBody>
      </p:sp>
      <p:sp>
        <p:nvSpPr>
          <p:cNvPr id="14" name="TextBox 13"/>
          <p:cNvSpPr txBox="1"/>
          <p:nvPr/>
        </p:nvSpPr>
        <p:spPr>
          <a:xfrm>
            <a:off x="4286225" y="4772946"/>
            <a:ext cx="2971800" cy="830997"/>
          </a:xfrm>
          <a:prstGeom prst="rect">
            <a:avLst/>
          </a:prstGeom>
          <a:noFill/>
        </p:spPr>
        <p:txBody>
          <a:bodyPr wrap="square" rtlCol="0">
            <a:spAutoFit/>
          </a:bodyPr>
          <a:lstStyle/>
          <a:p>
            <a:r>
              <a:rPr lang="en-US" sz="4800" dirty="0" err="1">
                <a:latin typeface="Arial" panose="020B0604020202020204" pitchFamily="34" charset="0"/>
                <a:ea typeface="Arial-Rounded" panose="020B0500000000000000" pitchFamily="34" charset="0"/>
                <a:cs typeface="Arial" panose="020B0604020202020204" pitchFamily="34" charset="0"/>
              </a:rPr>
              <a:t>thức</a:t>
            </a:r>
            <a:r>
              <a:rPr lang="en-US" sz="4800" dirty="0">
                <a:latin typeface="Arial" panose="020B0604020202020204" pitchFamily="34" charset="0"/>
                <a:ea typeface="Arial-Rounded" panose="020B0500000000000000" pitchFamily="34" charset="0"/>
                <a:cs typeface="Arial" panose="020B0604020202020204" pitchFamily="34" charset="0"/>
              </a:rPr>
              <a:t> </a:t>
            </a:r>
            <a:r>
              <a:rPr lang="en-US" sz="4800" dirty="0" err="1">
                <a:latin typeface="Arial" panose="020B0604020202020204" pitchFamily="34" charset="0"/>
                <a:ea typeface="Arial-Rounded" panose="020B0500000000000000" pitchFamily="34" charset="0"/>
                <a:cs typeface="Arial" panose="020B0604020202020204" pitchFamily="34" charset="0"/>
              </a:rPr>
              <a:t>dậy</a:t>
            </a:r>
            <a:endParaRPr lang="en-US" sz="48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p:cNvSpPr txBox="1"/>
          <p:nvPr/>
        </p:nvSpPr>
        <p:spPr>
          <a:xfrm>
            <a:off x="4286225" y="577115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bắt sâu</a:t>
            </a:r>
          </a:p>
        </p:txBody>
      </p:sp>
      <p:sp>
        <p:nvSpPr>
          <p:cNvPr id="16" name="TextBox 15"/>
          <p:cNvSpPr txBox="1"/>
          <p:nvPr/>
        </p:nvSpPr>
        <p:spPr>
          <a:xfrm>
            <a:off x="7659779" y="2708017"/>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sắc xuân</a:t>
            </a:r>
          </a:p>
        </p:txBody>
      </p:sp>
      <p:sp>
        <p:nvSpPr>
          <p:cNvPr id="17" name="TextBox 16"/>
          <p:cNvSpPr txBox="1"/>
          <p:nvPr/>
        </p:nvSpPr>
        <p:spPr>
          <a:xfrm>
            <a:off x="7722724" y="385025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rực rỡ</a:t>
            </a:r>
          </a:p>
        </p:txBody>
      </p:sp>
      <p:sp>
        <p:nvSpPr>
          <p:cNvPr id="18" name="TextBox 17"/>
          <p:cNvSpPr txBox="1"/>
          <p:nvPr/>
        </p:nvSpPr>
        <p:spPr>
          <a:xfrm>
            <a:off x="7722724" y="493574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hốc cây</a:t>
            </a: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047" y="117981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564148" y="6527008"/>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cú</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mèo</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8405446" y="7597609"/>
            <a:ext cx="6963619" cy="748988"/>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Rúc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kêu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hồi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6"/>
          <p:cNvSpPr/>
          <p:nvPr/>
        </p:nvSpPr>
        <p:spPr>
          <a:xfrm>
            <a:off x="8124002" y="224503"/>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1140708" y="1871879"/>
            <a:ext cx="1778338"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màu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13260789" y="1871879"/>
            <a:ext cx="2359525"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Tưng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bừng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không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khí</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nhộn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nhịp</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tươi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53" y="2311816"/>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câu</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dài</a:t>
            </a:r>
            <a:endPar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 panose="020B0604020202020204" pitchFamily="34" charset="0"/>
                <a:ea typeface="Arial-Rounded" panose="020B0500000000000000" pitchFamily="34" charset="0"/>
                <a:cs typeface="Arial" panose="020B0604020202020204" pitchFamily="34" charset="0"/>
              </a:rPr>
              <a:t>Cành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đào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nở</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hoa</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sắc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rực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rỡ</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ngày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tưng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bừng</a:t>
            </a:r>
            <a:r>
              <a:rPr lang="en-US" sz="4400" dirty="0">
                <a:latin typeface="Arial" panose="020B0604020202020204" pitchFamily="34" charset="0"/>
                <a:ea typeface="Arial-Rounded" panose="020B0500000000000000"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 panose="020B0604020202020204" pitchFamily="34" charset="0"/>
                <a:ea typeface="Arial-Rounded" panose="020B0500000000000000" pitchFamily="34" charset="0"/>
                <a:cs typeface="Arial" panose="020B0604020202020204" pitchFamily="34" charset="0"/>
              </a:rPr>
              <a:t>Chim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mèo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chập</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tối</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trong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hốc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cây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rúc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làm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việc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có</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ích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đồng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ruộng</a:t>
            </a:r>
            <a:r>
              <a:rPr lang="en-US" sz="4400" dirty="0">
                <a:latin typeface="Arial" panose="020B0604020202020204" pitchFamily="34" charset="0"/>
                <a:ea typeface="Arial-Rounded" panose="020B0500000000000000" pitchFamily="34" charset="0"/>
                <a:cs typeface="Arial" panose="020B0604020202020204" pitchFamily="34" charset="0"/>
              </a:rPr>
              <a:t>.</a:t>
            </a:r>
          </a:p>
        </p:txBody>
      </p:sp>
      <p:cxnSp>
        <p:nvCxnSpPr>
          <p:cNvPr id="13" name="Straight Connector 12"/>
          <p:cNvCxnSpPr/>
          <p:nvPr/>
        </p:nvCxnSpPr>
        <p:spPr>
          <a:xfrm flipH="1">
            <a:off x="4872949" y="211956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13033779" y="4351325"/>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2887456" y="5156607"/>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3250</TotalTime>
  <Words>1059</Words>
  <Application>Microsoft Office PowerPoint</Application>
  <PresentationFormat>Custom</PresentationFormat>
  <Paragraphs>107</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Hanh Tham</cp:lastModifiedBy>
  <cp:revision>120</cp:revision>
  <dcterms:created xsi:type="dcterms:W3CDTF">2021-05-31T08:31:14Z</dcterms:created>
  <dcterms:modified xsi:type="dcterms:W3CDTF">2024-09-14T14:19:04Z</dcterms:modified>
</cp:coreProperties>
</file>