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92" r:id="rId4"/>
    <p:sldId id="284" r:id="rId5"/>
    <p:sldId id="286" r:id="rId6"/>
    <p:sldId id="290" r:id="rId7"/>
    <p:sldId id="287" r:id="rId8"/>
    <p:sldId id="294" r:id="rId9"/>
    <p:sldId id="288" r:id="rId10"/>
    <p:sldId id="275" r:id="rId11"/>
    <p:sldId id="289" r:id="rId12"/>
    <p:sldId id="293" r:id="rId13"/>
    <p:sldId id="272" r:id="rId14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EC8"/>
    <a:srgbClr val="93CDDD"/>
    <a:srgbClr val="FCEC8E"/>
    <a:srgbClr val="00863D"/>
    <a:srgbClr val="F68426"/>
    <a:srgbClr val="FFC611"/>
    <a:srgbClr val="FFD347"/>
    <a:srgbClr val="FFD243"/>
    <a:srgbClr val="EBF6F9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55" autoAdjust="0"/>
  </p:normalViewPr>
  <p:slideViewPr>
    <p:cSldViewPr>
      <p:cViewPr varScale="1">
        <p:scale>
          <a:sx n="83" d="100"/>
          <a:sy n="83" d="100"/>
        </p:scale>
        <p:origin x="1026" y="102"/>
      </p:cViewPr>
      <p:guideLst>
        <p:guide orient="horz" pos="162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7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HS viết</a:t>
            </a: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3 vào vở ô ly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2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72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0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7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12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61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60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17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96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69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2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9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5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21540" y="1995618"/>
            <a:ext cx="6965260" cy="1121080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6335" y="2109520"/>
            <a:ext cx="992332" cy="992332"/>
            <a:chOff x="1212273" y="1084984"/>
            <a:chExt cx="992332" cy="992332"/>
          </a:xfrm>
          <a:solidFill>
            <a:srgbClr val="00B0F0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50AEC8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CEC8E"/>
            </a:solidFill>
            <a:ln>
              <a:solidFill>
                <a:srgbClr val="FCEC8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676400" y="483896"/>
            <a:ext cx="7162800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LỚN LÊN TỪNG NGÀY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2000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06186" y="2190750"/>
            <a:ext cx="311553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800"/>
            <a:r>
              <a:rPr lang="en-US" sz="4050" b="1" cap="all" dirty="0">
                <a:ln w="0"/>
                <a:gradFill flip="none">
                  <a:gsLst>
                    <a:gs pos="0">
                      <a:srgbClr val="4472C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472C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472C4">
                        <a:shade val="65000"/>
                        <a:satMod val="130000"/>
                      </a:srgbClr>
                    </a:gs>
                    <a:gs pos="92000">
                      <a:srgbClr val="4472C4">
                        <a:shade val="50000"/>
                        <a:satMod val="120000"/>
                      </a:srgbClr>
                    </a:gs>
                    <a:gs pos="100000">
                      <a:srgbClr val="4472C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1450834" y="3105150"/>
            <a:ext cx="6150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   Từ ngữ chỉ sự vật, hoạt động. Câu giới thiệu. (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15)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3" name="TextBox 27">
            <a:extLst>
              <a:ext uri="{FF2B5EF4-FFF2-40B4-BE49-F238E27FC236}">
                <a16:creationId xmlns:a16="http://schemas.microsoft.com/office/drawing/2014/main" id="{E3102CEE-2347-1ED4-D403-7C2A814F5DEF}"/>
              </a:ext>
            </a:extLst>
          </p:cNvPr>
          <p:cNvSpPr txBox="1"/>
          <p:nvPr/>
        </p:nvSpPr>
        <p:spPr>
          <a:xfrm>
            <a:off x="-240978" y="301399"/>
            <a:ext cx="1858851" cy="537728"/>
          </a:xfrm>
          <a:prstGeom prst="rect">
            <a:avLst/>
          </a:prstGeom>
          <a:noFill/>
        </p:spPr>
        <p:txBody>
          <a:bodyPr wrap="square" lIns="88727" tIns="44363" rIns="88727" bIns="44363" rtlCol="0">
            <a:spAutoFit/>
          </a:bodyPr>
          <a:lstStyle>
            <a:defPPr>
              <a:defRPr lang="en-US"/>
            </a:defPPr>
            <a:lvl1pPr marL="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7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95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43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90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38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861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1338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81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71101"/>
            <a:r>
              <a:rPr lang="en-US" sz="2912" b="1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2912" b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  <a:endParaRPr lang="en-US" sz="2912" b="1" dirty="0">
              <a:solidFill>
                <a:srgbClr val="00B0F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27" t="32392" r="15028" b="47058"/>
          <a:stretch/>
        </p:blipFill>
        <p:spPr>
          <a:xfrm rot="21323467">
            <a:off x="7591134" y="2838277"/>
            <a:ext cx="721876" cy="867394"/>
          </a:xfrm>
          <a:prstGeom prst="teardrop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07" b="93056" l="11571" r="84143">
                        <a14:foregroundMark x1="32429" y1="53796" x2="35143" y2="49352"/>
                        <a14:foregroundMark x1="35143" y1="49167" x2="35143" y2="49167"/>
                        <a14:foregroundMark x1="39714" y1="44722" x2="53000" y2="42500"/>
                        <a14:foregroundMark x1="41571" y1="40741" x2="46143" y2="43426"/>
                        <a14:foregroundMark x1="54571" y1="41759" x2="48429" y2="48611"/>
                        <a14:foregroundMark x1="55286" y1="47685" x2="58429" y2="46944"/>
                        <a14:foregroundMark x1="39714" y1="80278" x2="39000" y2="88611"/>
                        <a14:foregroundMark x1="59857" y1="80000" x2="65571" y2="87870"/>
                        <a14:foregroundMark x1="31286" y1="91389" x2="44286" y2="87130"/>
                        <a14:foregroundMark x1="44714" y1="87130" x2="45857" y2="86204"/>
                        <a14:foregroundMark x1="45857" y1="86204" x2="45857" y2="86204"/>
                        <a14:foregroundMark x1="46143" y1="85648" x2="46143" y2="85648"/>
                        <a14:foregroundMark x1="37857" y1="91574" x2="47000" y2="86944"/>
                        <a14:foregroundMark x1="47000" y1="86944" x2="47000" y2="86944"/>
                        <a14:foregroundMark x1="57286" y1="85926" x2="61857" y2="84907"/>
                        <a14:foregroundMark x1="64857" y1="81019" x2="71000" y2="84167"/>
                        <a14:foregroundMark x1="42429" y1="81204" x2="45857" y2="84722"/>
                        <a14:foregroundMark x1="42714" y1="40741" x2="53000" y2="41759"/>
                        <a14:foregroundMark x1="66000" y1="47685" x2="67857" y2="54815"/>
                        <a14:foregroundMark x1="67286" y1="90093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backgroundMark x1="72429" y1="40463" x2="74000" y2="50093"/>
                        <a14:backgroundMark x1="67571" y1="47685" x2="74000" y2="51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62" y="971550"/>
            <a:ext cx="3039261" cy="479334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8134" y="361950"/>
            <a:ext cx="624449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799" y="451247"/>
            <a:ext cx="7571445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19200" y="819150"/>
            <a:ext cx="2705100" cy="53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150414" y="1059418"/>
            <a:ext cx="3475130" cy="978932"/>
            <a:chOff x="5150414" y="1059418"/>
            <a:chExt cx="3475130" cy="978932"/>
          </a:xfrm>
        </p:grpSpPr>
        <p:sp>
          <p:nvSpPr>
            <p:cNvPr id="17" name="Oval Callout 16"/>
            <p:cNvSpPr/>
            <p:nvPr/>
          </p:nvSpPr>
          <p:spPr>
            <a:xfrm>
              <a:off x="5150414" y="1059418"/>
              <a:ext cx="3307786" cy="978932"/>
            </a:xfrm>
            <a:prstGeom prst="wedgeEllipseCallout">
              <a:avLst>
                <a:gd name="adj1" fmla="val -47826"/>
                <a:gd name="adj2" fmla="val 4866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50414" y="1268651"/>
              <a:ext cx="34751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sinh</a:t>
              </a: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lớp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2.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63" b="97878" l="750" r="90000">
                        <a14:foregroundMark x1="14375" y1="45194" x2="32000" y2="80275"/>
                        <a14:foregroundMark x1="40375" y1="89638" x2="40125" y2="96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61" y="319065"/>
            <a:ext cx="5257800" cy="5264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8" t="-2494" r="11420" b="60109"/>
          <a:stretch/>
        </p:blipFill>
        <p:spPr>
          <a:xfrm>
            <a:off x="6267224" y="1522794"/>
            <a:ext cx="1896930" cy="1495038"/>
          </a:xfrm>
          <a:prstGeom prst="ellipse">
            <a:avLst/>
          </a:prstGeom>
        </p:spPr>
      </p:pic>
      <p:pic>
        <p:nvPicPr>
          <p:cNvPr id="22" name="Picture 21" hidden="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85" t="34016" r="9216" b="42811"/>
          <a:stretch/>
        </p:blipFill>
        <p:spPr>
          <a:xfrm rot="10800000">
            <a:off x="3991168" y="2888994"/>
            <a:ext cx="1000350" cy="978156"/>
          </a:xfrm>
          <a:prstGeom prst="ellipse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sx="1000" sy="1000" algn="ctr" rotWithShape="0">
              <a:schemeClr val="bg1">
                <a:alpha val="0"/>
              </a:schemeClr>
            </a:outerShdw>
            <a:reflection stA="0" endPos="65000" dist="508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0" y="4994844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19050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736" y="1716484"/>
            <a:ext cx="347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Mẹ em là bác sĩ.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6526" y="2258754"/>
            <a:ext cx="4892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Trường em là Trường Tiểu học Ngọc Lâm.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1694" y="3264920"/>
            <a:ext cx="4476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Con mèo là con vật nuôi em yêu thích.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07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12" name="组合 43"/>
          <p:cNvGrpSpPr/>
          <p:nvPr/>
        </p:nvGrpSpPr>
        <p:grpSpPr>
          <a:xfrm>
            <a:off x="2999101" y="950362"/>
            <a:ext cx="313637" cy="20692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3494003" y="931994"/>
            <a:ext cx="4659397" cy="95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Tìm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từ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chỉ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sự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vật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.</a:t>
            </a:r>
            <a:endParaRPr lang="zh-CN" altLang="en-US" sz="2800" b="1" dirty="0">
              <a:solidFill>
                <a:prstClr val="black"/>
              </a:solidFill>
              <a:latin typeface="Times New Roman" pitchFamily="18" charset="0"/>
              <a:ea typeface="字魂59号-创粗黑" panose="00000500000000000000" pitchFamily="2" charset="-122"/>
              <a:cs typeface="Times New Roman" pitchFamily="18" charset="0"/>
              <a:sym typeface="字魂59号-创粗黑" panose="00000500000000000000" pitchFamily="2" charset="-122"/>
            </a:endParaRPr>
          </a:p>
        </p:txBody>
      </p:sp>
      <p:grpSp>
        <p:nvGrpSpPr>
          <p:cNvPr id="14" name="组合 756"/>
          <p:cNvGrpSpPr/>
          <p:nvPr/>
        </p:nvGrpSpPr>
        <p:grpSpPr>
          <a:xfrm>
            <a:off x="2999101" y="1848203"/>
            <a:ext cx="313637" cy="20692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3494003" y="2276782"/>
            <a:ext cx="5323474" cy="52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Tạo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câu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giới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thiệu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.</a:t>
            </a:r>
            <a:endParaRPr lang="zh-CN" altLang="en-US" sz="2800" b="1" dirty="0">
              <a:solidFill>
                <a:prstClr val="black"/>
              </a:solidFill>
              <a:latin typeface="Times New Roman" pitchFamily="18" charset="0"/>
              <a:ea typeface="字魂59号-创粗黑" panose="00000500000000000000" pitchFamily="2" charset="-122"/>
              <a:cs typeface="Times New Roman" pitchFamily="18" charset="0"/>
              <a:sym typeface="字魂59号-创粗黑" panose="00000500000000000000" pitchFamily="2" charset="-122"/>
            </a:endParaRPr>
          </a:p>
        </p:txBody>
      </p:sp>
      <p:grpSp>
        <p:nvGrpSpPr>
          <p:cNvPr id="21" name="组合 763"/>
          <p:cNvGrpSpPr/>
          <p:nvPr/>
        </p:nvGrpSpPr>
        <p:grpSpPr>
          <a:xfrm>
            <a:off x="2999101" y="2790937"/>
            <a:ext cx="313637" cy="20692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2966903" y="3733670"/>
            <a:ext cx="313637" cy="20692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3" name="文本框 6"/>
          <p:cNvSpPr txBox="1">
            <a:spLocks noChangeArrowheads="1"/>
          </p:cNvSpPr>
          <p:nvPr/>
        </p:nvSpPr>
        <p:spPr bwMode="auto">
          <a:xfrm>
            <a:off x="3436352" y="3370394"/>
            <a:ext cx="5355672" cy="52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Viết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câu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giới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thiệu</a:t>
            </a:r>
            <a:r>
              <a:rPr lang="en-US" altLang="zh-CN" sz="2800" b="1" dirty="0">
                <a:solidFill>
                  <a:prstClr val="black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.</a:t>
            </a:r>
            <a:endParaRPr lang="zh-CN" altLang="en-US" sz="2800" b="1" dirty="0">
              <a:solidFill>
                <a:prstClr val="black"/>
              </a:solidFill>
              <a:latin typeface="Times New Roman" pitchFamily="18" charset="0"/>
              <a:ea typeface="字魂59号-创粗黑" panose="00000500000000000000" pitchFamily="2" charset="-122"/>
              <a:cs typeface="Times New Roman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79" y="1035320"/>
            <a:ext cx="911736" cy="69511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91" y="2139791"/>
            <a:ext cx="911736" cy="6951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47" y="3257550"/>
            <a:ext cx="911736" cy="695113"/>
          </a:xfrm>
          <a:prstGeom prst="rect">
            <a:avLst/>
          </a:prstGeom>
        </p:spPr>
      </p:pic>
      <p:pic>
        <p:nvPicPr>
          <p:cNvPr id="36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48"/>
            <a:ext cx="2057400" cy="149100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652831" y="819150"/>
            <a:ext cx="1541909" cy="327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rgbClr val="F79646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421157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82181"/>
            <a:ext cx="60960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Dặn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16.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804272"/>
            <a:ext cx="6057900" cy="3311595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33" y="276503"/>
            <a:ext cx="1506333" cy="1502262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9" y="1"/>
            <a:ext cx="2828845" cy="2842022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1526395" y="3571029"/>
            <a:ext cx="664356" cy="480020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82" y="3250489"/>
            <a:ext cx="1717683" cy="798235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2773929"/>
            <a:ext cx="9149226" cy="2369572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106186" y="1200150"/>
            <a:ext cx="311553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800"/>
            <a:r>
              <a:rPr lang="en-US" sz="4050" b="1" cap="all" dirty="0">
                <a:ln w="0"/>
                <a:gradFill flip="none">
                  <a:gsLst>
                    <a:gs pos="0">
                      <a:srgbClr val="4472C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472C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472C4">
                        <a:shade val="65000"/>
                        <a:satMod val="130000"/>
                      </a:srgbClr>
                    </a:gs>
                    <a:gs pos="92000">
                      <a:srgbClr val="4472C4">
                        <a:shade val="50000"/>
                        <a:satMod val="120000"/>
                      </a:srgbClr>
                    </a:gs>
                    <a:gs pos="100000">
                      <a:srgbClr val="4472C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1450834" y="2114550"/>
            <a:ext cx="6150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3300" b="1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   Từ ngữ chỉ sự vật, hoạt động. Câu giới thiệu. (</a:t>
            </a:r>
            <a:r>
              <a:rPr lang="en-US" altLang="zh-CN" sz="3300" b="1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</a:t>
            </a:r>
            <a:r>
              <a:rPr lang="en-US" altLang="zh-CN" sz="3300" b="1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15)</a:t>
            </a:r>
            <a:endParaRPr lang="zh-CN" altLang="en-US" sz="3300" b="1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391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12" name="组合 43"/>
          <p:cNvGrpSpPr/>
          <p:nvPr/>
        </p:nvGrpSpPr>
        <p:grpSpPr>
          <a:xfrm>
            <a:off x="2999101" y="950362"/>
            <a:ext cx="313637" cy="20692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3494003" y="931994"/>
            <a:ext cx="4659397" cy="95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Tìm</a:t>
            </a:r>
            <a:r>
              <a:rPr lang="en-US" altLang="zh-CN" sz="28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28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từ</a:t>
            </a:r>
            <a:r>
              <a:rPr lang="en-US" altLang="zh-CN" sz="28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chỉ</a:t>
            </a:r>
            <a:r>
              <a:rPr lang="en-US" altLang="zh-CN" sz="28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sự</a:t>
            </a:r>
            <a:r>
              <a:rPr lang="en-US" altLang="zh-CN" sz="28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vật</a:t>
            </a:r>
            <a:r>
              <a:rPr lang="en-US" altLang="zh-CN" sz="28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.</a:t>
            </a:r>
            <a:endParaRPr lang="zh-CN" altLang="en-US" sz="2800" b="1" dirty="0">
              <a:latin typeface="Times New Roman" pitchFamily="18" charset="0"/>
              <a:ea typeface="字魂59号-创粗黑" panose="00000500000000000000" pitchFamily="2" charset="-122"/>
              <a:cs typeface="Times New Roman" pitchFamily="18" charset="0"/>
              <a:sym typeface="字魂59号-创粗黑" panose="00000500000000000000" pitchFamily="2" charset="-122"/>
            </a:endParaRPr>
          </a:p>
        </p:txBody>
      </p:sp>
      <p:grpSp>
        <p:nvGrpSpPr>
          <p:cNvPr id="14" name="组合 756"/>
          <p:cNvGrpSpPr/>
          <p:nvPr/>
        </p:nvGrpSpPr>
        <p:grpSpPr>
          <a:xfrm>
            <a:off x="2999101" y="1848203"/>
            <a:ext cx="313637" cy="20692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3494003" y="2276782"/>
            <a:ext cx="5323474" cy="52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Tạo</a:t>
            </a:r>
            <a:r>
              <a:rPr lang="en-US" altLang="zh-CN" sz="28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28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câu</a:t>
            </a:r>
            <a:r>
              <a:rPr lang="en-US" altLang="zh-CN" sz="28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giới</a:t>
            </a:r>
            <a:r>
              <a:rPr lang="en-US" altLang="zh-CN" sz="28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thiệu</a:t>
            </a:r>
            <a:r>
              <a:rPr lang="en-US" altLang="zh-CN" sz="28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.</a:t>
            </a:r>
            <a:endParaRPr lang="zh-CN" altLang="en-US" sz="2800" b="1" dirty="0">
              <a:latin typeface="Times New Roman" pitchFamily="18" charset="0"/>
              <a:ea typeface="字魂59号-创粗黑" panose="00000500000000000000" pitchFamily="2" charset="-122"/>
              <a:cs typeface="Times New Roman" pitchFamily="18" charset="0"/>
              <a:sym typeface="字魂59号-创粗黑" panose="00000500000000000000" pitchFamily="2" charset="-122"/>
            </a:endParaRPr>
          </a:p>
        </p:txBody>
      </p:sp>
      <p:grpSp>
        <p:nvGrpSpPr>
          <p:cNvPr id="21" name="组合 763"/>
          <p:cNvGrpSpPr/>
          <p:nvPr/>
        </p:nvGrpSpPr>
        <p:grpSpPr>
          <a:xfrm>
            <a:off x="2999101" y="2790937"/>
            <a:ext cx="313637" cy="20692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2966903" y="3733670"/>
            <a:ext cx="313637" cy="20692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3" name="文本框 6"/>
          <p:cNvSpPr txBox="1">
            <a:spLocks noChangeArrowheads="1"/>
          </p:cNvSpPr>
          <p:nvPr/>
        </p:nvSpPr>
        <p:spPr bwMode="auto">
          <a:xfrm>
            <a:off x="3436352" y="3370394"/>
            <a:ext cx="5355672" cy="52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Viết</a:t>
            </a:r>
            <a:r>
              <a:rPr lang="en-US" altLang="zh-CN" sz="28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28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câu</a:t>
            </a:r>
            <a:r>
              <a:rPr lang="en-US" altLang="zh-CN" sz="28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giới</a:t>
            </a:r>
            <a:r>
              <a:rPr lang="en-US" altLang="zh-CN" sz="28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thiệu</a:t>
            </a:r>
            <a:r>
              <a:rPr lang="en-US" altLang="zh-CN" sz="2800" b="1" dirty="0"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.</a:t>
            </a:r>
            <a:endParaRPr lang="zh-CN" altLang="en-US" sz="2800" b="1" dirty="0">
              <a:latin typeface="Times New Roman" pitchFamily="18" charset="0"/>
              <a:ea typeface="字魂59号-创粗黑" panose="00000500000000000000" pitchFamily="2" charset="-122"/>
              <a:cs typeface="Times New Roman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79" y="1035320"/>
            <a:ext cx="911736" cy="69511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91" y="2139791"/>
            <a:ext cx="911736" cy="6951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47" y="3257550"/>
            <a:ext cx="911736" cy="695113"/>
          </a:xfrm>
          <a:prstGeom prst="rect">
            <a:avLst/>
          </a:prstGeom>
        </p:spPr>
      </p:pic>
      <p:pic>
        <p:nvPicPr>
          <p:cNvPr id="36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48"/>
            <a:ext cx="2057400" cy="149100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652831" y="819150"/>
            <a:ext cx="1541909" cy="327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7279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3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0" y="953224"/>
            <a:ext cx="927367" cy="783196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>
          <a:xfrm>
            <a:off x="1066800" y="11239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52600" y="1213247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ngữ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8200" y="1885950"/>
            <a:ext cx="7391400" cy="203127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,...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0" y="395357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3771900" y="1619185"/>
            <a:ext cx="1524000" cy="1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304800" y="289208"/>
            <a:ext cx="1931756" cy="529942"/>
            <a:chOff x="9566064" y="964372"/>
            <a:chExt cx="5446164" cy="698253"/>
          </a:xfrm>
        </p:grpSpPr>
        <p:sp>
          <p:nvSpPr>
            <p:cNvPr id="4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ular Callout 45"/>
          <p:cNvSpPr/>
          <p:nvPr/>
        </p:nvSpPr>
        <p:spPr>
          <a:xfrm>
            <a:off x="5715000" y="1295400"/>
            <a:ext cx="3124200" cy="895350"/>
          </a:xfrm>
          <a:prstGeom prst="wedgeRoundRectCallout">
            <a:avLst>
              <a:gd name="adj1" fmla="val -3047"/>
              <a:gd name="adj2" fmla="val 799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Thảo luận nhóm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3013267"/>
            <a:ext cx="38100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13802" r="28256" b="18490"/>
          <a:stretch/>
        </p:blipFill>
        <p:spPr bwMode="auto">
          <a:xfrm>
            <a:off x="0" y="176045"/>
            <a:ext cx="9151883" cy="483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9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28360" y="133350"/>
            <a:ext cx="64872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cap="all" spc="0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b="1" cap="all" spc="0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8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cap="all" spc="0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800" y="1885950"/>
            <a:ext cx="8839200" cy="309310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Cách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chơi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: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Mỗi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đội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gồm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5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viên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Nhiệm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vụ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mỗi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đội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tranh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tìm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ngữ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hoàn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bảng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 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Lần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lượt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viên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nhóm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sẽ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chơi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Kết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thúc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trò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chơi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đội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hoàn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đúng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nhanh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đội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đó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sẽ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giành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chiến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thắng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9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52" y="346257"/>
            <a:ext cx="1242640" cy="902018"/>
          </a:xfrm>
          <a:prstGeom prst="rect">
            <a:avLst/>
          </a:prstGeom>
        </p:spPr>
      </p:pic>
      <p:pic>
        <p:nvPicPr>
          <p:cNvPr id="40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939139"/>
            <a:ext cx="1331922" cy="102078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66" y="285771"/>
            <a:ext cx="823892" cy="1338169"/>
          </a:xfrm>
          <a:prstGeom prst="rect">
            <a:avLst/>
          </a:prstGeom>
        </p:spPr>
      </p:pic>
      <p:pic>
        <p:nvPicPr>
          <p:cNvPr id="43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48"/>
            <a:ext cx="2057400" cy="149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13802" r="28256" b="18490"/>
          <a:stretch/>
        </p:blipFill>
        <p:spPr bwMode="auto">
          <a:xfrm>
            <a:off x="0" y="176045"/>
            <a:ext cx="9151883" cy="483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398857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9585" y="36385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sách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5700" y="974668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 mặt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400" y="105398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176126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 áo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9542" y="190236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93978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 đầu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1870" y="3456257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3">
            <a:extLst>
              <a:ext uri="{FF2B5EF4-FFF2-40B4-BE49-F238E27FC236}">
                <a16:creationId xmlns:a16="http://schemas.microsoft.com/office/drawing/2014/main" id="{AF0A5502-3EA7-4C7E-A1AB-C889E4F299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200" y="334699"/>
            <a:ext cx="8496063" cy="47421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854043"/>
              </p:ext>
            </p:extLst>
          </p:nvPr>
        </p:nvGraphicFramePr>
        <p:xfrm>
          <a:off x="838201" y="2038350"/>
          <a:ext cx="7391399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0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động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người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1861"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sz="28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sz="28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70469" y="2964493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0469" y="33417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0469" y="369994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7769" y="418213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sách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7931" y="29527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 mặt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7769" y="336928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 áo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2850" y="378581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0062" y="2964493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0062" y="33417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 đầu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5143" y="376439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 bài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7111" y="405687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gái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89370" y="418676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bệnh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28600" y="361950"/>
            <a:ext cx="624449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799" y="597802"/>
            <a:ext cx="7571445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 hợp từ ngữ ở cột A với từ ngữ ở cột B để tạo câu giới thiệu: </a:t>
            </a:r>
          </a:p>
        </p:txBody>
      </p:sp>
      <p:sp>
        <p:nvSpPr>
          <p:cNvPr id="2" name="Bạn Hà"/>
          <p:cNvSpPr/>
          <p:nvPr/>
        </p:nvSpPr>
        <p:spPr>
          <a:xfrm>
            <a:off x="762000" y="2266951"/>
            <a:ext cx="2076450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Bố em"/>
          <p:cNvSpPr/>
          <p:nvPr/>
        </p:nvSpPr>
        <p:spPr>
          <a:xfrm>
            <a:off x="788484" y="3028951"/>
            <a:ext cx="2076450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rường em"/>
          <p:cNvSpPr/>
          <p:nvPr/>
        </p:nvSpPr>
        <p:spPr>
          <a:xfrm>
            <a:off x="762000" y="3867151"/>
            <a:ext cx="2076450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684085" y="2219092"/>
            <a:ext cx="4837616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sĩ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684085" y="3867151"/>
            <a:ext cx="4837616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2A.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641038" y="3028950"/>
            <a:ext cx="4905767" cy="594956"/>
            <a:chOff x="3641038" y="3028950"/>
            <a:chExt cx="4905767" cy="594956"/>
          </a:xfrm>
        </p:grpSpPr>
        <p:sp>
          <p:nvSpPr>
            <p:cNvPr id="33" name="Rounded Rectangle 32"/>
            <p:cNvSpPr/>
            <p:nvPr/>
          </p:nvSpPr>
          <p:spPr>
            <a:xfrm>
              <a:off x="3684085" y="3028950"/>
              <a:ext cx="4837616" cy="53339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41038" y="3100686"/>
              <a:ext cx="4905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Trường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Tiểu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Lê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Quý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Đôn</a:t>
              </a:r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74284" y="158115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51370" y="158115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4994844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-19050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77933" y="1013276"/>
            <a:ext cx="982730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30844" y="985152"/>
            <a:ext cx="704088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654937" y="971550"/>
            <a:ext cx="803263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78703" y="987462"/>
            <a:ext cx="774497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47277" y="1358342"/>
            <a:ext cx="554550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2" idx="3"/>
            <a:endCxn id="42" idx="1"/>
          </p:cNvCxnSpPr>
          <p:nvPr/>
        </p:nvCxnSpPr>
        <p:spPr>
          <a:xfrm>
            <a:off x="2838450" y="2533651"/>
            <a:ext cx="845635" cy="1600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1" idx="3"/>
            <a:endCxn id="32" idx="1"/>
          </p:cNvCxnSpPr>
          <p:nvPr/>
        </p:nvCxnSpPr>
        <p:spPr>
          <a:xfrm flipV="1">
            <a:off x="2864934" y="2485792"/>
            <a:ext cx="819151" cy="809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2" idx="3"/>
            <a:endCxn id="33" idx="1"/>
          </p:cNvCxnSpPr>
          <p:nvPr/>
        </p:nvCxnSpPr>
        <p:spPr>
          <a:xfrm flipV="1">
            <a:off x="2838450" y="3295650"/>
            <a:ext cx="845635" cy="8382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|3.4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398</Words>
  <Application>Microsoft Office PowerPoint</Application>
  <PresentationFormat>On-screen Show (16:9)</PresentationFormat>
  <Paragraphs>81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Hanh Tham</cp:lastModifiedBy>
  <cp:revision>307</cp:revision>
  <dcterms:created xsi:type="dcterms:W3CDTF">2020-12-08T15:48:47Z</dcterms:created>
  <dcterms:modified xsi:type="dcterms:W3CDTF">2024-09-14T14:50:37Z</dcterms:modified>
</cp:coreProperties>
</file>