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notesSlides/notesSlide5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4" r:id="rId2"/>
    <p:sldMasterId id="2147483707" r:id="rId3"/>
    <p:sldMasterId id="2147483721" r:id="rId4"/>
    <p:sldMasterId id="2147483733" r:id="rId5"/>
    <p:sldMasterId id="2147483740" r:id="rId6"/>
    <p:sldMasterId id="2147483755" r:id="rId7"/>
  </p:sldMasterIdLst>
  <p:notesMasterIdLst>
    <p:notesMasterId r:id="rId34"/>
  </p:notesMasterIdLst>
  <p:sldIdLst>
    <p:sldId id="2007577145" r:id="rId8"/>
    <p:sldId id="2007577146" r:id="rId9"/>
    <p:sldId id="353" r:id="rId10"/>
    <p:sldId id="355" r:id="rId11"/>
    <p:sldId id="2007577148" r:id="rId12"/>
    <p:sldId id="415" r:id="rId13"/>
    <p:sldId id="2007577153" r:id="rId14"/>
    <p:sldId id="2007577149" r:id="rId15"/>
    <p:sldId id="359" r:id="rId16"/>
    <p:sldId id="2007577150" r:id="rId17"/>
    <p:sldId id="425" r:id="rId18"/>
    <p:sldId id="2007577151" r:id="rId19"/>
    <p:sldId id="2007577157" r:id="rId20"/>
    <p:sldId id="367" r:id="rId21"/>
    <p:sldId id="360" r:id="rId22"/>
    <p:sldId id="386" r:id="rId23"/>
    <p:sldId id="391" r:id="rId24"/>
    <p:sldId id="392" r:id="rId25"/>
    <p:sldId id="316" r:id="rId26"/>
    <p:sldId id="2007577158" r:id="rId27"/>
    <p:sldId id="2007577127" r:id="rId28"/>
    <p:sldId id="361" r:id="rId29"/>
    <p:sldId id="2007577156" r:id="rId30"/>
    <p:sldId id="419" r:id="rId31"/>
    <p:sldId id="2007577147" r:id="rId32"/>
    <p:sldId id="420" r:id="rId33"/>
  </p:sldIdLst>
  <p:sldSz cx="6858000" cy="5143500"/>
  <p:notesSz cx="6858000" cy="9144000"/>
  <p:embeddedFontLst>
    <p:embeddedFont>
      <p:font typeface="等线" panose="02010600030101010101" pitchFamily="2" charset="-122"/>
      <p:regular r:id="rId35"/>
    </p:embeddedFont>
    <p:embeddedFont>
      <p:font typeface="等线 Light" panose="02010600030101010101" pitchFamily="2" charset="-122"/>
      <p:regular r:id="rId36"/>
    </p:embeddedFont>
    <p:embeddedFont>
      <p:font typeface="微软雅黑" panose="020B0503020204020204" pitchFamily="34" charset="-122"/>
      <p:regular r:id="rId37"/>
      <p:bold r:id="rId38"/>
    </p:embeddedFont>
    <p:embeddedFont>
      <p:font typeface="Kalam" panose="020B0604020202020204" charset="0"/>
      <p:regular r:id="rId39"/>
      <p:bold r:id="rId40"/>
    </p:embeddedFont>
    <p:embeddedFont>
      <p:font typeface="Montserrat" panose="00000500000000000000" pitchFamily="2" charset="0"/>
      <p:regular r:id="rId41"/>
      <p:bold r:id="rId42"/>
      <p:italic r:id="rId43"/>
      <p:boldItalic r:id="rId44"/>
    </p:embeddedFont>
  </p:embeddedFontLst>
  <p:custDataLst>
    <p:tags r:id="rId4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6600"/>
    <a:srgbClr val="FF9900"/>
    <a:srgbClr val="F6D5A8"/>
    <a:srgbClr val="FFCB85"/>
    <a:srgbClr val="FFAB40"/>
    <a:srgbClr val="FFFF99"/>
    <a:srgbClr val="000000"/>
    <a:srgbClr val="00542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2818" autoAdjust="0"/>
  </p:normalViewPr>
  <p:slideViewPr>
    <p:cSldViewPr snapToGrid="0">
      <p:cViewPr varScale="1">
        <p:scale>
          <a:sx n="96" d="100"/>
          <a:sy n="96" d="100"/>
        </p:scale>
        <p:origin x="13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4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19831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  <a:latin typeface="Calibri"/>
                <a:ea typeface="等线" panose="020B0604020202020204" charset="-122"/>
              </a:rPr>
              <a:pPr/>
              <a:t>2</a:t>
            </a:fld>
            <a:endParaRPr lang="zh-CN" altLang="en-US">
              <a:solidFill>
                <a:prstClr val="black"/>
              </a:solidFill>
              <a:latin typeface="Calibri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4814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25850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08833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20088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139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  <a:latin typeface="Calibri"/>
                <a:ea typeface="等线" panose="020B0604020202020204" charset="-122"/>
              </a:rPr>
              <a:pPr/>
              <a:t>25</a:t>
            </a:fld>
            <a:endParaRPr lang="zh-CN" altLang="en-US">
              <a:solidFill>
                <a:prstClr val="black"/>
              </a:solidFill>
              <a:latin typeface="Calibri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5774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220443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6F1EA-6E55-49FD-ABEB-59B403670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65D7C9-05C3-4166-8C88-02F2E32FB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927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CD5C7-CF36-4C1D-B15A-773D0D54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41F27-0D0D-4F26-A318-E189737D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3DD18-BA4E-4412-B4A9-7CD7312D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2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FD4C-A2AB-4ED6-A1C3-F40CAF652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11E7A-1F35-45C3-97EE-B98E76D50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8BDBA-477A-41FA-8EF6-A128ECA54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69C79-18B2-4E02-9085-5BE79B67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EB934-4014-438D-AD91-B83A5D2C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97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7E8BA-254A-45C5-A92B-E24A516F5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4" y="1282700"/>
            <a:ext cx="5915025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3A685-0273-4623-A5EF-BAA6A8C96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4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B4A19-EF26-4488-9C6C-F995FC31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DF16C-050A-4796-8024-2E7BD7A8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62DD8-99B5-45D4-A3FA-3445B9E3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39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0458-346F-4E9E-B75A-0D35EC3AA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8CDC-EF78-4ED5-8828-CB3195743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9" y="1370013"/>
            <a:ext cx="2881312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C699B-8D53-458D-8C06-4C32123F8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1" y="1370013"/>
            <a:ext cx="2881313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763B3-4CE6-45C9-A209-D84FAD88F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775CE-B9D5-4013-B9F0-1A039757B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643E6-B6AC-4355-883E-AC3369A46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33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44E6C-3A3D-4FA6-8A18-B6BDBE91C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274640"/>
            <a:ext cx="5915025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1BFBA-F9E0-453B-A867-C845F06B5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6" y="1260475"/>
            <a:ext cx="2900363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7FEF-1AC9-4C3C-9B1D-F9FCEC8CD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6" y="1879600"/>
            <a:ext cx="2900363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075905-4200-46B1-AF4B-B39DEB5C8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0AAC9-F53E-4C2B-8FF6-41420703B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159021-E7D0-4019-B89A-68E963A1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EB73A6-89B0-4E9C-B3A7-E6762DF7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2F1EC6-5C92-40F8-8024-8AD2BA99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46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22D74-8AA4-4593-AF7A-C0FCB327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0F394E-89C4-46E8-ADFA-2D841AE0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06E2D8-68AB-4DEE-A00B-181D5740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0FB0A-66A1-42BF-93C7-66D376A5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21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A8966-EA34-47B8-BC89-0FAE8FDF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8A7F36-F20E-476D-8E1D-52F413D40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60221-4368-424D-A6B0-F80F7A77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98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0E55-5271-47F7-AD9D-67CFE08E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6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0F1E4-9F2F-4B78-9E98-341A2D1E3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9" y="741365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4A29CC-13F9-420E-90CD-CA39578CC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6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EB1EC-453F-418F-810F-EF3E7FBA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665E8-D19A-4254-8E82-451D41D3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DB5018-365E-4621-8B2F-E9B3FF8F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09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784BE-3FD0-4E17-9BB7-65EDE517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6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483D67-369D-414C-AAFA-7C35514EF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9" y="741365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C5322F-8AF3-44FB-B141-102A6A350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6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974F8-5759-4D1C-99D7-E6BD5789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7521A-F430-428A-9EB6-9D81D2D1C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3715F-30CA-4A93-A265-C594EA267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68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8B7D-1A6B-47B7-8777-2BB93E929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88B2B1-59DD-4C84-A84D-73153FF2D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48F21-8527-45A8-A913-46E7BFF71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57D41-7972-4B74-8E9C-A14DD6A5E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DF8D2-E59F-4F5F-90CE-BE7A25B32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08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5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7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7B1EFC-5B09-4048-AA58-A6FB8E2EF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1" y="274640"/>
            <a:ext cx="1477963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BD091-2AF1-4927-94EC-CF2BB92B1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9" y="274640"/>
            <a:ext cx="4284662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941A8-77B1-4BFD-81B6-F028F0C8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0B568-6CD7-4B61-9892-8FABE31C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2FF4F-0527-41D5-9BAC-982EDD89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97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93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23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937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809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72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14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85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671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00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6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757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00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6858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541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23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1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10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6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71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2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5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5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7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28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72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8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8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67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6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2024/4/21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69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07156" y="124778"/>
            <a:ext cx="6666548" cy="4924425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30F0DCC6-A6F8-4F80-AC7B-DD118168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6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07156" y="124778"/>
            <a:ext cx="6666548" cy="4924425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88"/>
          </a:p>
        </p:txBody>
      </p:sp>
    </p:spTree>
    <p:extLst>
      <p:ext uri="{BB962C8B-B14F-4D97-AF65-F5344CB8AC3E}">
        <p14:creationId xmlns:p14="http://schemas.microsoft.com/office/powerpoint/2010/main" val="389537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4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381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6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906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5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9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6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7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534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428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6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4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4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873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645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659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71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4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574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740571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69" indent="0">
              <a:buNone/>
              <a:defRPr sz="1575"/>
            </a:lvl2pPr>
            <a:lvl3pPr marL="514337" indent="0">
              <a:buNone/>
              <a:defRPr sz="1350"/>
            </a:lvl3pPr>
            <a:lvl4pPr marL="771506" indent="0">
              <a:buNone/>
              <a:defRPr sz="1125"/>
            </a:lvl4pPr>
            <a:lvl5pPr marL="1028674" indent="0">
              <a:buNone/>
              <a:defRPr sz="1125"/>
            </a:lvl5pPr>
            <a:lvl6pPr marL="1285843" indent="0">
              <a:buNone/>
              <a:defRPr sz="1125"/>
            </a:lvl6pPr>
            <a:lvl7pPr marL="1543011" indent="0">
              <a:buNone/>
              <a:defRPr sz="1125"/>
            </a:lvl7pPr>
            <a:lvl8pPr marL="1800180" indent="0">
              <a:buNone/>
              <a:defRPr sz="1125"/>
            </a:lvl8pPr>
            <a:lvl9pPr marL="2057349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4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0709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3935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220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5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7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6858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9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0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81806" y="146025"/>
            <a:ext cx="1355400" cy="1252800"/>
          </a:xfrm>
          <a:prstGeom prst="rect">
            <a:avLst/>
          </a:prstGeom>
        </p:spPr>
        <p:txBody>
          <a:bodyPr spcFirstLastPara="1" wrap="square" lIns="119324" tIns="119324" rIns="119324" bIns="119324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0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556421" y="4234447"/>
            <a:ext cx="346044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5725024" y="320764"/>
            <a:ext cx="22695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6189790" y="782530"/>
            <a:ext cx="129823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155720" y="4698513"/>
            <a:ext cx="92786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6184981" y="4636102"/>
            <a:ext cx="67764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459764" y="3894249"/>
            <a:ext cx="129823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04348" y="1202476"/>
            <a:ext cx="5550461" cy="3577874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4720459" y="3035722"/>
            <a:ext cx="129453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899075" y="2706217"/>
            <a:ext cx="1239838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1860728" y="4813500"/>
            <a:ext cx="149416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857420" y="4220104"/>
            <a:ext cx="5242634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018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433413" y="2691060"/>
            <a:ext cx="1462188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2437937" y="1179127"/>
            <a:ext cx="2095565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6469" kern="12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8125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4315808" y="2716734"/>
            <a:ext cx="736701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001848" y="1141781"/>
            <a:ext cx="2541392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6469" kern="12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6746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240016" y="2962840"/>
            <a:ext cx="1110299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049030" y="1127534"/>
            <a:ext cx="2659617" cy="2083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6469" kern="12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03032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240016" y="2962840"/>
            <a:ext cx="1110299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049030" y="1127533"/>
            <a:ext cx="2659617" cy="2083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6469" kern="120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latin typeface="UTM Cookies"/>
              </a:rPr>
              <a:t>TRÒ CHƠI</a:t>
            </a:r>
            <a:endParaRPr lang="vi-VN" sz="6469" kern="120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latin typeface="UTM Cookies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4454700" y="2742002"/>
            <a:ext cx="700653" cy="1864625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071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07" y="273528"/>
            <a:ext cx="1164311" cy="7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1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785" y="337822"/>
            <a:ext cx="1258754" cy="647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2303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6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5" y="328696"/>
            <a:ext cx="1310934" cy="66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8274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6" y="268479"/>
            <a:ext cx="1308075" cy="87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534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4331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556421" y="4234447"/>
            <a:ext cx="346044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5725024" y="320764"/>
            <a:ext cx="22695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6189790" y="782530"/>
            <a:ext cx="129823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155720" y="4698513"/>
            <a:ext cx="92786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6184981" y="4636102"/>
            <a:ext cx="67764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459764" y="3894249"/>
            <a:ext cx="129823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1860728" y="4813500"/>
            <a:ext cx="149416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04348" y="1174780"/>
            <a:ext cx="5550461" cy="3605570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4720459" y="3035722"/>
            <a:ext cx="129453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899075" y="2706217"/>
            <a:ext cx="1239838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857420" y="4220104"/>
            <a:ext cx="5242634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7600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433413" y="2691060"/>
            <a:ext cx="1462188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2437937" y="1179127"/>
            <a:ext cx="2095565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6469" kern="12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4139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4315808" y="2716734"/>
            <a:ext cx="736701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001848" y="1141781"/>
            <a:ext cx="2541392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6469" kern="12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5592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240016" y="2962840"/>
            <a:ext cx="1110299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027377" y="1197359"/>
            <a:ext cx="2673047" cy="2083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6469" kern="12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6469" kern="12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133299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240016" y="2962840"/>
            <a:ext cx="1110299" cy="1515065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049030" y="1127533"/>
            <a:ext cx="2659617" cy="2083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6469" kern="120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latin typeface="UTM Cookies"/>
              </a:rPr>
              <a:t>TRÒ CHƠI</a:t>
            </a:r>
            <a:endParaRPr lang="vi-VN" sz="6469" kern="120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latin typeface="UTM Cookies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4454700" y="2742002"/>
            <a:ext cx="700653" cy="1864625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771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07" y="273528"/>
            <a:ext cx="1164311" cy="7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987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785" y="337822"/>
            <a:ext cx="1258754" cy="647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6639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5" y="328696"/>
            <a:ext cx="1310934" cy="66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7496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6" y="268479"/>
            <a:ext cx="1308075" cy="87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876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3293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590"/>
            <a:ext cx="6858000" cy="2619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17" y="3750967"/>
            <a:ext cx="1606848" cy="2142464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069584" y="-55792"/>
            <a:ext cx="8605815" cy="1558327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5439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06539" y="-626892"/>
            <a:ext cx="7489444" cy="11824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814" y="4515967"/>
            <a:ext cx="1350190" cy="7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9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6858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3458213"/>
            <a:ext cx="6858008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9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20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308A93-846A-4A8F-9CF9-4EDB36AEC756}"/>
              </a:ext>
            </a:extLst>
          </p:cNvPr>
          <p:cNvSpPr txBox="1"/>
          <p:nvPr userDrawn="1"/>
        </p:nvSpPr>
        <p:spPr>
          <a:xfrm>
            <a:off x="4517338" y="4848544"/>
            <a:ext cx="16449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FeistyForwarders_0968120672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85" r:id="rId2"/>
    <p:sldLayoutId id="2147483691" r:id="rId3"/>
    <p:sldLayoutId id="2147483687" r:id="rId4"/>
    <p:sldLayoutId id="2147483692" r:id="rId5"/>
    <p:sldLayoutId id="2147483686" r:id="rId6"/>
    <p:sldLayoutId id="2147483693" r:id="rId7"/>
    <p:sldLayoutId id="2147483688" r:id="rId8"/>
    <p:sldLayoutId id="214748370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A4719A-873E-4431-BBEA-98437305C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4640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9A7D6-2320-4573-B978-C84C990D8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F6964-874A-4906-9B5D-F3E873E097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5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51EE-8839-4BA5-9433-A3AB790C209C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808AF-8FB4-41AF-BC67-DA1CAD507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5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A5689-D368-49BD-9D16-948E4D8FD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5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9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7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99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2024/4/21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8976" y="-865526"/>
            <a:ext cx="5160050" cy="685800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A10C0F-F477-4FF5-BECE-B0781D6CEF55}"/>
              </a:ext>
            </a:extLst>
          </p:cNvPr>
          <p:cNvSpPr txBox="1">
            <a:spLocks/>
          </p:cNvSpPr>
          <p:nvPr userDrawn="1"/>
        </p:nvSpPr>
        <p:spPr>
          <a:xfrm>
            <a:off x="4930836" y="4862697"/>
            <a:ext cx="1885950" cy="273844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75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675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5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675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6078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6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4/21/2024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8572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</p:sldLayoutIdLs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4" indent="-128584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4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4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5491479" y="4869657"/>
            <a:ext cx="982961" cy="161583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50" kern="12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08185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microsoft.com/office/2007/relationships/hdphoto" Target="../media/hdphoto5.wdp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8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microsoft.com/office/2007/relationships/hdphoto" Target="../media/hdphoto5.wdp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2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5" Type="http://schemas.microsoft.com/office/2007/relationships/hdphoto" Target="../media/hdphoto9.wdp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25.xml"/><Relationship Id="rId7" Type="http://schemas.openxmlformats.org/officeDocument/2006/relationships/slideLayout" Target="../slideLayouts/slideLayout84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microsoft.com/office/2007/relationships/hdphoto" Target="../media/hdphoto5.wdp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microsoft.com/office/2007/relationships/hdphoto" Target="../media/hdphoto5.wdp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6" Type="http://schemas.openxmlformats.org/officeDocument/2006/relationships/image" Target="../media/image31.jpeg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3349" y="393421"/>
            <a:ext cx="6939481" cy="145766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>
              <a:buClrTx/>
              <a:buFontTx/>
              <a:buNone/>
            </a:pPr>
            <a:endParaRPr lang="en-US" sz="1350" kern="1200" dirty="0">
              <a:solidFill>
                <a:prstClr val="white"/>
              </a:solidFill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32398" y="501923"/>
            <a:ext cx="6939481" cy="133291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>
              <a:buClrTx/>
              <a:buFontTx/>
              <a:buNone/>
            </a:pPr>
            <a:endParaRPr lang="en-US" sz="1800" kern="1200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91448" y="2140325"/>
            <a:ext cx="4465100" cy="731357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62087" y="2106789"/>
            <a:ext cx="744249" cy="74424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459617" y="-5507"/>
            <a:ext cx="1852225" cy="172254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black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black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06621" y="902834"/>
            <a:ext cx="1339981" cy="415462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25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 32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48567" y="455978"/>
            <a:ext cx="5372100" cy="1019474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375" b="1" kern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Chủ đề </a:t>
            </a:r>
          </a:p>
          <a:p>
            <a:pPr algn="ctr">
              <a:buClrTx/>
              <a:buFontTx/>
              <a:buNone/>
            </a:pPr>
            <a:r>
              <a:rPr lang="en-US" sz="2800" b="1" kern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VIỆT NAM QUÊ HƯƠNG EM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85763" y="2119615"/>
            <a:ext cx="742950" cy="715544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endParaRPr lang="en-US" sz="1800" b="1" kern="1200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  <a:buNone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78411" y="2308095"/>
            <a:ext cx="4054033" cy="37699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0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TRÊN CÁC MIỀN ĐẤT NƯỚC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13349" y="4667388"/>
            <a:ext cx="6858000" cy="41890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162723" y="3377254"/>
            <a:ext cx="3792338" cy="450087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75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 – Tiết 1 + 2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62810" y="4273886"/>
            <a:ext cx="1792586" cy="346212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Trang 104</a:t>
            </a:r>
          </a:p>
        </p:txBody>
      </p:sp>
    </p:spTree>
    <p:extLst>
      <p:ext uri="{BB962C8B-B14F-4D97-AF65-F5344CB8AC3E}">
        <p14:creationId xmlns:p14="http://schemas.microsoft.com/office/powerpoint/2010/main" val="225664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314259" y="440845"/>
            <a:ext cx="6346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Đầu tiên, chúng ta sẽ đến Phú Thọ, miền Bắc nước ta, nơi có đền thờ Vua Hùng, nơi được gọi là “quê cha đất tổ”:</a:t>
            </a:r>
          </a:p>
          <a:p>
            <a:pPr indent="171446" algn="just"/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Dù ai đi ngược về xuôi</a:t>
            </a:r>
          </a:p>
          <a:p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45261" y="467549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ĐOẠN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4259" y="1624806"/>
            <a:ext cx="6346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đến, chúng ta cùng vào miền Trung:</a:t>
            </a:r>
          </a:p>
          <a:p>
            <a:pPr indent="171446" algn="just"/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Đường vô xứ Nghệ quanh quanh</a:t>
            </a:r>
          </a:p>
          <a:p>
            <a:pPr indent="171446" algn="just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xanh nước biếc như tranh họa đồ.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913" y="3418163"/>
            <a:ext cx="4909930" cy="1611338"/>
          </a:xfrm>
          <a:prstGeom prst="round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8969" y="3467286"/>
            <a:ext cx="3765761" cy="1645499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>
            <a:off x="2635631" y="1210020"/>
            <a:ext cx="124860" cy="325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955236" y="2167176"/>
            <a:ext cx="124860" cy="325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179459" y="2455803"/>
            <a:ext cx="6165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Và chúng ta cùng khám phá miền đất Nam Bộ:</a:t>
            </a:r>
          </a:p>
          <a:p>
            <a:pPr indent="171446" algn="just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cò bay thẳng cánh</a:t>
            </a:r>
          </a:p>
          <a:p>
            <a:pPr indent="171446" algn="just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lóng lánh cá tôm.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2635631" y="2708355"/>
            <a:ext cx="124860" cy="325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635631" y="2961187"/>
            <a:ext cx="124860" cy="325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5007" y="3393543"/>
            <a:ext cx="4645053" cy="1780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086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ênh mông Đồng Tháp Mười | Mytour.vn">
            <a:extLst>
              <a:ext uri="{FF2B5EF4-FFF2-40B4-BE49-F238E27FC236}">
                <a16:creationId xmlns:a16="http://schemas.microsoft.com/office/drawing/2014/main" id="{10891049-3A8B-4C0C-B81E-3A5628318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15"/>
          <a:stretch/>
        </p:blipFill>
        <p:spPr bwMode="auto">
          <a:xfrm>
            <a:off x="361547" y="1559808"/>
            <a:ext cx="5996914" cy="279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BE0965-961B-40D9-94DB-055E158C79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174195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D234F-530A-44B0-8C0B-D7E30AC1FB5D}"/>
              </a:ext>
            </a:extLst>
          </p:cNvPr>
          <p:cNvSpPr txBox="1"/>
          <p:nvPr/>
        </p:nvSpPr>
        <p:spPr>
          <a:xfrm>
            <a:off x="2248209" y="174195"/>
            <a:ext cx="2844824" cy="5890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A90104-6FC0-43F8-A8D3-188450F9336F}"/>
              </a:ext>
            </a:extLst>
          </p:cNvPr>
          <p:cNvSpPr/>
          <p:nvPr/>
        </p:nvSpPr>
        <p:spPr>
          <a:xfrm>
            <a:off x="2072867" y="760677"/>
            <a:ext cx="33439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latin typeface="UTM Avo" panose="02040603050506020204" pitchFamily="18" charset="0"/>
              </a:rPr>
              <a:t>    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 Tháp Mười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A06F489-6BA0-44DB-A8C6-D8A1BFF22202}"/>
              </a:ext>
            </a:extLst>
          </p:cNvPr>
          <p:cNvSpPr/>
          <p:nvPr/>
        </p:nvSpPr>
        <p:spPr>
          <a:xfrm>
            <a:off x="271547" y="1259033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00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AA1FF8-D4BF-4628-89BC-C4F5F6D5AEA2}"/>
              </a:ext>
            </a:extLst>
          </p:cNvPr>
          <p:cNvSpPr txBox="1"/>
          <p:nvPr/>
        </p:nvSpPr>
        <p:spPr>
          <a:xfrm>
            <a:off x="900469" y="1182304"/>
            <a:ext cx="4919070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</a:t>
            </a: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 vùng đất trũng rộng lớn ở miền Nam.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082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  <p:bldP spid="18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382067" y="796009"/>
            <a:ext cx="6002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là chúng ta đã đi qua ba miền Bắc, Trung, Nam của đất nước. Nơi nào cũng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 biết bao tình cảm mến thương.</a:t>
            </a:r>
          </a:p>
          <a:p>
            <a:pPr indent="171446" algn="r"/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(Thùy Dương </a:t>
            </a:r>
            <a:r>
              <a:rPr lang="vi-VN" sz="20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hợp</a:t>
            </a: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20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06660" y="796009"/>
            <a:ext cx="360000" cy="2867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ĐOẠN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0142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nước Việt Nam thật tươi đẹp. Hãy cùng nhau đi thăm các miền đất nước qua những câu ca dao.</a:t>
            </a:r>
          </a:p>
          <a:p>
            <a:pPr indent="171446" algn="just"/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tiên, chúng ta sẽ đến Phú Thọ, miền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ta, nơi có đền thờ Vua Hùng, nơi được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“quê cha đất tổ”:</a:t>
            </a:r>
          </a:p>
          <a:p>
            <a:pPr indent="171446" algn="just"/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 ai đi ngược về xuôi</a:t>
            </a:r>
          </a:p>
          <a:p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 ngày Giỗ Tổ mùng Mười tháng Ba</a:t>
            </a:r>
            <a:r>
              <a:rPr lang="vi-VN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FFAB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rgbClr val="FFAB4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07448" y="2386702"/>
            <a:ext cx="3750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đến, chúng ta cùng vào miền Trung:</a:t>
            </a:r>
          </a:p>
          <a:p>
            <a:pPr indent="171446" algn="ctr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vô xứ Nghệ quanh quanh</a:t>
            </a:r>
          </a:p>
          <a:p>
            <a:pPr indent="171446" algn="ctr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xanh nước biếc như tranh họa đồ.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838" y="1404190"/>
            <a:ext cx="2783542" cy="1020641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208" y="3459628"/>
            <a:ext cx="2374174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183042" y="4379865"/>
            <a:ext cx="6002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en-US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1500" dirty="0" err="1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chúng ta đã đi qua ba miền Bắc, Trung, Nam của đất nước. Nơi nào cũng</a:t>
            </a:r>
            <a:r>
              <a:rPr lang="en-US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 biết bao tình cảm mến thương.</a:t>
            </a:r>
          </a:p>
          <a:p>
            <a:pPr indent="171446" algn="r"/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(Thùy Dương </a:t>
            </a:r>
            <a:r>
              <a:rPr lang="vi-VN" sz="1500" i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hợp</a:t>
            </a:r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1500" i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1500" dirty="0">
              <a:solidFill>
                <a:srgbClr val="FC7D77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413" y="1925419"/>
            <a:ext cx="2769035" cy="14769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314259" y="3519930"/>
            <a:ext cx="43827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chúng ta cùng khám phá miền đất Nam Bộ:</a:t>
            </a:r>
          </a:p>
          <a:p>
            <a:pPr indent="171446" algn="just"/>
            <a:r>
              <a:rPr lang="en-US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cò bay thẳng cánh</a:t>
            </a:r>
          </a:p>
          <a:p>
            <a:pPr indent="171446" algn="just"/>
            <a:r>
              <a:rPr lang="en-US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lóng lánh cá tôm</a:t>
            </a:r>
            <a:r>
              <a:rPr lang="vi-VN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265800" y="469992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265800" y="954312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232593" y="4379865"/>
            <a:ext cx="360000" cy="2867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168348" y="14217"/>
            <a:ext cx="1689652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130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TOÀN BÀI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787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38" y="814031"/>
            <a:ext cx="5321948" cy="3514625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30" y="814030"/>
            <a:ext cx="1727002" cy="12515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60849" y="2571343"/>
            <a:ext cx="4312925" cy="707214"/>
          </a:xfrm>
          <a:prstGeom prst="rect">
            <a:avLst/>
          </a:prstGeom>
          <a:noFill/>
          <a:ln>
            <a:noFill/>
          </a:ln>
          <a:effectLst/>
        </p:spPr>
        <p:txBody>
          <a:bodyPr lIns="51422" tIns="25712" rIns="51422" bIns="25712" rtlCol="0" anchor="ctr"/>
          <a:lstStyle/>
          <a:p>
            <a:pPr algn="ctr" defTabSz="514211">
              <a:buClrTx/>
              <a:defRPr/>
            </a:pPr>
            <a:r>
              <a:rPr lang="en-US" sz="4050" b="1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lang="en-US" sz="4050" b="1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37000"/>
            <a:lum/>
          </a:blip>
          <a:srcRect/>
          <a:stretch>
            <a:fillRect l="-60000" r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B165CA-31A8-4732-A7A0-AB4C01432571}"/>
              </a:ext>
            </a:extLst>
          </p:cNvPr>
          <p:cNvSpPr txBox="1"/>
          <p:nvPr/>
        </p:nvSpPr>
        <p:spPr>
          <a:xfrm>
            <a:off x="343347" y="606803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3E36AB-714E-4BC3-850C-E6AC6384CFB5}"/>
              </a:ext>
            </a:extLst>
          </p:cNvPr>
          <p:cNvSpPr txBox="1"/>
          <p:nvPr/>
        </p:nvSpPr>
        <p:spPr>
          <a:xfrm>
            <a:off x="624936" y="379012"/>
            <a:ext cx="48125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Tìm các câu thơ nói về: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354B02E-E5D6-4A9A-881E-2E8DA1912FA1}"/>
              </a:ext>
            </a:extLst>
          </p:cNvPr>
          <p:cNvSpPr txBox="1"/>
          <p:nvPr/>
        </p:nvSpPr>
        <p:spPr>
          <a:xfrm>
            <a:off x="256656" y="1121018"/>
            <a:ext cx="1950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Xứ Nghệ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DBB46C-3A02-47C4-B7B9-FFD7A87E14A5}"/>
              </a:ext>
            </a:extLst>
          </p:cNvPr>
          <p:cNvGrpSpPr/>
          <p:nvPr/>
        </p:nvGrpSpPr>
        <p:grpSpPr>
          <a:xfrm>
            <a:off x="1722740" y="1354667"/>
            <a:ext cx="4314352" cy="757130"/>
            <a:chOff x="1829681" y="3215223"/>
            <a:chExt cx="4314352" cy="75712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3771A9D-EDA8-4865-9466-C13CAE611EBB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A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4467BD0-80ED-42A5-A715-7EC7A5E5F02A}"/>
                </a:ext>
              </a:extLst>
            </p:cNvPr>
            <p:cNvSpPr/>
            <p:nvPr/>
          </p:nvSpPr>
          <p:spPr>
            <a:xfrm>
              <a:off x="1829681" y="3215223"/>
              <a:ext cx="4229100" cy="7571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vô xứ Nghệ quanh quanh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 xanh nước biếc như tranh họa đồ.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D4C901A-525A-44ED-AD15-796326E845F7}"/>
              </a:ext>
            </a:extLst>
          </p:cNvPr>
          <p:cNvSpPr txBox="1"/>
          <p:nvPr/>
        </p:nvSpPr>
        <p:spPr>
          <a:xfrm>
            <a:off x="256656" y="2117090"/>
            <a:ext cx="313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Ngày Giỗ Tổ Hùng Vương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67AD2F-1298-4F6E-A464-8E07A9C9DBA9}"/>
              </a:ext>
            </a:extLst>
          </p:cNvPr>
          <p:cNvGrpSpPr/>
          <p:nvPr/>
        </p:nvGrpSpPr>
        <p:grpSpPr>
          <a:xfrm>
            <a:off x="1645542" y="2548002"/>
            <a:ext cx="4391550" cy="757130"/>
            <a:chOff x="1829681" y="3215223"/>
            <a:chExt cx="4391550" cy="70718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FAC8CF75-85F2-4302-AF4D-E3A9AD9FF7B3}"/>
                </a:ext>
              </a:extLst>
            </p:cNvPr>
            <p:cNvSpPr/>
            <p:nvPr/>
          </p:nvSpPr>
          <p:spPr>
            <a:xfrm>
              <a:off x="1829681" y="3227843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8DD2293-4B49-4868-815B-FF3D7C6D0492}"/>
                </a:ext>
              </a:extLst>
            </p:cNvPr>
            <p:cNvSpPr/>
            <p:nvPr/>
          </p:nvSpPr>
          <p:spPr>
            <a:xfrm>
              <a:off x="1829681" y="3215223"/>
              <a:ext cx="4391550" cy="70718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rgbClr val="0054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 ai đi ngược về xuôi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rgbClr val="0054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ngày Giỗ Tổ mùng Mười tháng Ba.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38401855-31D6-4B8A-BF76-74A9D95A57B0}"/>
              </a:ext>
            </a:extLst>
          </p:cNvPr>
          <p:cNvSpPr txBox="1"/>
          <p:nvPr/>
        </p:nvSpPr>
        <p:spPr>
          <a:xfrm>
            <a:off x="278428" y="3306435"/>
            <a:ext cx="3136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Đồng Tháp Mười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8365702-3FC7-475E-B149-55C0BBEFFFC5}"/>
              </a:ext>
            </a:extLst>
          </p:cNvPr>
          <p:cNvGrpSpPr/>
          <p:nvPr/>
        </p:nvGrpSpPr>
        <p:grpSpPr>
          <a:xfrm>
            <a:off x="1688167" y="3798756"/>
            <a:ext cx="4314352" cy="757130"/>
            <a:chOff x="1829681" y="3215223"/>
            <a:chExt cx="4314352" cy="75713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959527BD-923F-43F9-9CF1-57BDA58D9D6C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E478AD6-F62C-474C-BBC1-359A94ADF232}"/>
                </a:ext>
              </a:extLst>
            </p:cNvPr>
            <p:cNvSpPr/>
            <p:nvPr/>
          </p:nvSpPr>
          <p:spPr>
            <a:xfrm>
              <a:off x="1829681" y="3215223"/>
              <a:ext cx="4229100" cy="75713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 Tháp Mười cò bay thẳng cánh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Tháp Mười lóng lánh cá tôm.</a:t>
              </a:r>
              <a:r>
                <a:rPr lang="vi-VN" sz="18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9120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/>
      <p:bldP spid="43" grpId="0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7000"/>
            <a:lum/>
          </a:blip>
          <a:srcRect/>
          <a:stretch>
            <a:fillRect l="-58000" t="-3000" r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2226B8-7748-445A-A52F-A09A55B1D360}"/>
              </a:ext>
            </a:extLst>
          </p:cNvPr>
          <p:cNvSpPr txBox="1"/>
          <p:nvPr/>
        </p:nvSpPr>
        <p:spPr>
          <a:xfrm>
            <a:off x="455498" y="154722"/>
            <a:ext cx="5858216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Giỗ Tổ là ngày nào?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567EAD-8F30-454E-A3F9-98E0B048D3F2}"/>
              </a:ext>
            </a:extLst>
          </p:cNvPr>
          <p:cNvGrpSpPr/>
          <p:nvPr/>
        </p:nvGrpSpPr>
        <p:grpSpPr>
          <a:xfrm>
            <a:off x="455499" y="727464"/>
            <a:ext cx="4368610" cy="728148"/>
            <a:chOff x="1829681" y="3215223"/>
            <a:chExt cx="4368610" cy="72814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CA0A3EA-A1FD-41B5-953F-1C9ABA8F8BA6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600" b="1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DB1A2B-D85F-4F98-B6E5-93F47E8E6495}"/>
                </a:ext>
              </a:extLst>
            </p:cNvPr>
            <p:cNvSpPr/>
            <p:nvPr/>
          </p:nvSpPr>
          <p:spPr>
            <a:xfrm>
              <a:off x="1829681" y="3215223"/>
              <a:ext cx="4368610" cy="72814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rgbClr val="0054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 ai đi ngược về xuôi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rgbClr val="0054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ngày Giỗ Tổ mùng Mười tháng Ba.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F9AE92-25FC-47C5-ABB2-2A122F435CA2}"/>
              </a:ext>
            </a:extLst>
          </p:cNvPr>
          <p:cNvGrpSpPr/>
          <p:nvPr/>
        </p:nvGrpSpPr>
        <p:grpSpPr>
          <a:xfrm>
            <a:off x="5132026" y="95525"/>
            <a:ext cx="1380470" cy="1270463"/>
            <a:chOff x="4933244" y="366426"/>
            <a:chExt cx="1380470" cy="127046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6575CD8-CB48-48D8-8045-D3E91D5ADA7B}"/>
                </a:ext>
              </a:extLst>
            </p:cNvPr>
            <p:cNvSpPr/>
            <p:nvPr/>
          </p:nvSpPr>
          <p:spPr>
            <a:xfrm>
              <a:off x="4933244" y="441683"/>
              <a:ext cx="1380470" cy="1195206"/>
            </a:xfrm>
            <a:prstGeom prst="roundRect">
              <a:avLst>
                <a:gd name="adj" fmla="val 22334"/>
              </a:avLst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Rectangle: Top Corners Rounded 3">
              <a:extLst>
                <a:ext uri="{FF2B5EF4-FFF2-40B4-BE49-F238E27FC236}">
                  <a16:creationId xmlns:a16="http://schemas.microsoft.com/office/drawing/2014/main" id="{27D3872C-9368-4FA8-BF64-76955E9F5F20}"/>
                </a:ext>
              </a:extLst>
            </p:cNvPr>
            <p:cNvSpPr/>
            <p:nvPr/>
          </p:nvSpPr>
          <p:spPr>
            <a:xfrm>
              <a:off x="5045216" y="553102"/>
              <a:ext cx="1156526" cy="967193"/>
            </a:xfrm>
            <a:prstGeom prst="round2Same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Rectangle: Top Corners Rounded 20">
              <a:extLst>
                <a:ext uri="{FF2B5EF4-FFF2-40B4-BE49-F238E27FC236}">
                  <a16:creationId xmlns:a16="http://schemas.microsoft.com/office/drawing/2014/main" id="{7A58548D-4258-4270-A6CE-D43B411383FE}"/>
                </a:ext>
              </a:extLst>
            </p:cNvPr>
            <p:cNvSpPr/>
            <p:nvPr/>
          </p:nvSpPr>
          <p:spPr>
            <a:xfrm>
              <a:off x="5045216" y="553101"/>
              <a:ext cx="1156526" cy="281510"/>
            </a:xfrm>
            <a:prstGeom prst="round2Same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C615FEA-68A9-47CE-8B42-36B9B6EEB8CB}"/>
                </a:ext>
              </a:extLst>
            </p:cNvPr>
            <p:cNvSpPr/>
            <p:nvPr/>
          </p:nvSpPr>
          <p:spPr>
            <a:xfrm>
              <a:off x="5251450" y="366426"/>
              <a:ext cx="79375" cy="249524"/>
            </a:xfrm>
            <a:prstGeom prst="roundRect">
              <a:avLst>
                <a:gd name="adj" fmla="val 49020"/>
              </a:avLst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F808EF3-B947-4C22-B500-A0A2ACE05CC2}"/>
                </a:ext>
              </a:extLst>
            </p:cNvPr>
            <p:cNvSpPr/>
            <p:nvPr/>
          </p:nvSpPr>
          <p:spPr>
            <a:xfrm>
              <a:off x="5927725" y="366426"/>
              <a:ext cx="79375" cy="249524"/>
            </a:xfrm>
            <a:prstGeom prst="roundRect">
              <a:avLst>
                <a:gd name="adj" fmla="val 49020"/>
              </a:avLst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DE3452-7284-4BFA-8B00-736BB7473B1E}"/>
                </a:ext>
              </a:extLst>
            </p:cNvPr>
            <p:cNvSpPr txBox="1"/>
            <p:nvPr/>
          </p:nvSpPr>
          <p:spPr>
            <a:xfrm>
              <a:off x="5185698" y="553100"/>
              <a:ext cx="8402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dirty="0">
                  <a:ln>
                    <a:solidFill>
                      <a:schemeClr val="accent4">
                        <a:lumMod val="50000"/>
                      </a:schemeClr>
                    </a:solidFill>
                  </a:ln>
                  <a:solidFill>
                    <a:srgbClr val="FFFF00"/>
                  </a:solidFill>
                  <a:latin typeface="+mj-lt"/>
                </a:rPr>
                <a:t>Tháng 3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FD954E-C725-4285-A885-72828A44A00E}"/>
                </a:ext>
              </a:extLst>
            </p:cNvPr>
            <p:cNvSpPr txBox="1"/>
            <p:nvPr/>
          </p:nvSpPr>
          <p:spPr>
            <a:xfrm>
              <a:off x="5295242" y="788207"/>
              <a:ext cx="6303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b="1" dirty="0">
                  <a:latin typeface="+mn-lt"/>
                </a:rPr>
                <a:t>10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A6D5A1-778E-4B29-9293-4DF48DB6FC92}"/>
                </a:ext>
              </a:extLst>
            </p:cNvPr>
            <p:cNvSpPr txBox="1"/>
            <p:nvPr/>
          </p:nvSpPr>
          <p:spPr>
            <a:xfrm>
              <a:off x="5255271" y="1252133"/>
              <a:ext cx="7505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b="1" dirty="0">
                  <a:solidFill>
                    <a:srgbClr val="0070C0"/>
                  </a:solidFill>
                  <a:latin typeface="+mn-lt"/>
                </a:rPr>
                <a:t>Âm </a:t>
              </a:r>
              <a:r>
                <a:rPr lang="vi-VN" b="1" dirty="0" err="1">
                  <a:solidFill>
                    <a:srgbClr val="0070C0"/>
                  </a:solidFill>
                  <a:latin typeface="+mn-lt"/>
                </a:rPr>
                <a:t>lịch</a:t>
              </a:r>
              <a:endParaRPr lang="vi-VN" b="1" dirty="0">
                <a:solidFill>
                  <a:srgbClr val="0070C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73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7000"/>
            <a:lum/>
          </a:blip>
          <a:srcRect/>
          <a:stretch>
            <a:fillRect l="-60000" r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2226B8-7748-445A-A52F-A09A55B1D360}"/>
              </a:ext>
            </a:extLst>
          </p:cNvPr>
          <p:cNvSpPr txBox="1"/>
          <p:nvPr/>
        </p:nvSpPr>
        <p:spPr>
          <a:xfrm>
            <a:off x="431642" y="90263"/>
            <a:ext cx="5858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Tìm từ ngữ miêu tả vẻ đẹp của xứ Nghệ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2A8A400-9F48-4866-B1DD-7416EBE028F2}"/>
              </a:ext>
            </a:extLst>
          </p:cNvPr>
          <p:cNvGrpSpPr/>
          <p:nvPr/>
        </p:nvGrpSpPr>
        <p:grpSpPr>
          <a:xfrm>
            <a:off x="1171468" y="610341"/>
            <a:ext cx="4412298" cy="1833194"/>
            <a:chOff x="1731735" y="3203412"/>
            <a:chExt cx="4412298" cy="66667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592CB7B-8545-41CB-B749-5DD168DCA0C9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A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60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C2993AE-9F7A-4843-BD4F-F74F41C3D83C}"/>
                </a:ext>
              </a:extLst>
            </p:cNvPr>
            <p:cNvSpPr/>
            <p:nvPr/>
          </p:nvSpPr>
          <p:spPr>
            <a:xfrm>
              <a:off x="1731735" y="3203412"/>
              <a:ext cx="4229100" cy="2666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vô xứ Nghệ quanh quanh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 xanh nước biếc như tranh họa đồ.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E86D7F-6CB7-46F0-A7ED-F28718C73871}"/>
              </a:ext>
            </a:extLst>
          </p:cNvPr>
          <p:cNvSpPr txBox="1"/>
          <p:nvPr/>
        </p:nvSpPr>
        <p:spPr>
          <a:xfrm>
            <a:off x="1316271" y="1492308"/>
            <a:ext cx="214994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xanh nước biếc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1123BA-3A31-408D-8E4B-D177A6F287DE}"/>
              </a:ext>
            </a:extLst>
          </p:cNvPr>
          <p:cNvSpPr txBox="1"/>
          <p:nvPr/>
        </p:nvSpPr>
        <p:spPr>
          <a:xfrm>
            <a:off x="3532574" y="1492308"/>
            <a:ext cx="194476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tranh họa đồ</a:t>
            </a:r>
          </a:p>
        </p:txBody>
      </p:sp>
    </p:spTree>
    <p:extLst>
      <p:ext uri="{BB962C8B-B14F-4D97-AF65-F5344CB8AC3E}">
        <p14:creationId xmlns:p14="http://schemas.microsoft.com/office/powerpoint/2010/main" val="132625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 fullScrn="1">
                  <p:cMediaNode vol="80000">
                    <p:cTn id="32" fill="hold" display="0">
                      <p:stCondLst>
                        <p:cond delay="indefinite"/>
                      </p:stCondLst>
                    </p:cTn>
                    <p:tgtEl>
                      <p:spTgt spid="11"/>
                    </p:tgtEl>
                  </p:cMediaNode>
                </p:video>
              </p:childTnLst>
            </p:cTn>
          </p:par>
        </p:tnLst>
        <p:bldLst>
          <p:bldP spid="3" grpId="0"/>
          <p:bldP spid="5" grpId="0" animBg="1"/>
          <p:bldP spid="26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3000"/>
            <a:lum/>
          </a:blip>
          <a:srcRect/>
          <a:stretch>
            <a:fillRect l="-60000" r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9B5B6D-DDB8-4C60-888F-4E3CBDB61943}"/>
              </a:ext>
            </a:extLst>
          </p:cNvPr>
          <p:cNvSpPr txBox="1"/>
          <p:nvPr/>
        </p:nvSpPr>
        <p:spPr>
          <a:xfrm>
            <a:off x="351971" y="0"/>
            <a:ext cx="5858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4. 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ý giải thích đúng cho mỗi câu sau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47F35-5272-49ED-A5B5-CB7333510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681" y="590016"/>
            <a:ext cx="6406637" cy="188366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376D8CC-76AA-438A-890B-742A2269A8C6}"/>
              </a:ext>
            </a:extLst>
          </p:cNvPr>
          <p:cNvSpPr/>
          <p:nvPr/>
        </p:nvSpPr>
        <p:spPr>
          <a:xfrm>
            <a:off x="3178171" y="1232432"/>
            <a:ext cx="332420" cy="2902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19F2E9E-8B34-4E9E-B5D5-3A1F2A3D3A5C}"/>
              </a:ext>
            </a:extLst>
          </p:cNvPr>
          <p:cNvSpPr/>
          <p:nvPr/>
        </p:nvSpPr>
        <p:spPr>
          <a:xfrm>
            <a:off x="3178171" y="2142810"/>
            <a:ext cx="332420" cy="2902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D3BC33-C764-4D84-8F0D-8DD138EA5932}"/>
              </a:ext>
            </a:extLst>
          </p:cNvPr>
          <p:cNvSpPr/>
          <p:nvPr/>
        </p:nvSpPr>
        <p:spPr>
          <a:xfrm>
            <a:off x="351971" y="2557404"/>
            <a:ext cx="34147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 các câu ca dao trong bài.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DCEBDC-0C83-4BE5-A0F1-6044A6FBD102}"/>
              </a:ext>
            </a:extLst>
          </p:cNvPr>
          <p:cNvGrpSpPr/>
          <p:nvPr/>
        </p:nvGrpSpPr>
        <p:grpSpPr>
          <a:xfrm>
            <a:off x="478369" y="2829101"/>
            <a:ext cx="3929528" cy="657488"/>
            <a:chOff x="1829681" y="3143613"/>
            <a:chExt cx="4326716" cy="76290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052EAB6-3205-4131-9AC8-A5D77C41D19C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A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F38505-D1BC-4196-A32C-C4C5E972D59D}"/>
                </a:ext>
              </a:extLst>
            </p:cNvPr>
            <p:cNvSpPr/>
            <p:nvPr/>
          </p:nvSpPr>
          <p:spPr>
            <a:xfrm>
              <a:off x="1927296" y="3143613"/>
              <a:ext cx="4229101" cy="7629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vô xứ Nghệ quanh quanh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 xanh nước biếc như tranh họa đồ.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1AC516-FAE6-4F20-8A7B-7F1098445F2C}"/>
              </a:ext>
            </a:extLst>
          </p:cNvPr>
          <p:cNvGrpSpPr/>
          <p:nvPr/>
        </p:nvGrpSpPr>
        <p:grpSpPr>
          <a:xfrm>
            <a:off x="2901921" y="3527164"/>
            <a:ext cx="3840874" cy="663515"/>
            <a:chOff x="1780589" y="3171796"/>
            <a:chExt cx="4363444" cy="74320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F0CC27C-9BB5-43A9-AA25-194D8F60BB71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b="1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69CA4-28C6-43DB-B5A0-0472CAB95D9A}"/>
                </a:ext>
              </a:extLst>
            </p:cNvPr>
            <p:cNvSpPr/>
            <p:nvPr/>
          </p:nvSpPr>
          <p:spPr>
            <a:xfrm>
              <a:off x="1780589" y="3171796"/>
              <a:ext cx="4229101" cy="74320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600" b="1" dirty="0">
                  <a:solidFill>
                    <a:srgbClr val="005426"/>
                  </a:solidFill>
                  <a:latin typeface="UTM Avo" panose="02040603050506020204" pitchFamily="18" charset="0"/>
                </a:rPr>
                <a:t>Dù ai đi ngược về xuôi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600" b="1" dirty="0">
                  <a:solidFill>
                    <a:srgbClr val="005426"/>
                  </a:solidFill>
                  <a:latin typeface="UTM Avo" panose="02040603050506020204" pitchFamily="18" charset="0"/>
                </a:rPr>
                <a:t>Nhớ ngày Giỗ Tổ mùng Mười tháng Ba.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572E54-BE29-480A-B0BC-FCDD464684C8}"/>
              </a:ext>
            </a:extLst>
          </p:cNvPr>
          <p:cNvGrpSpPr/>
          <p:nvPr/>
        </p:nvGrpSpPr>
        <p:grpSpPr>
          <a:xfrm>
            <a:off x="478369" y="4277297"/>
            <a:ext cx="3929527" cy="663515"/>
            <a:chOff x="1829681" y="3215223"/>
            <a:chExt cx="4314352" cy="68164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A2EA834-55F3-40C4-9185-F53B76DD8B6A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AB8A646-67BD-4A24-B45B-F23232C83AB4}"/>
                </a:ext>
              </a:extLst>
            </p:cNvPr>
            <p:cNvSpPr/>
            <p:nvPr/>
          </p:nvSpPr>
          <p:spPr>
            <a:xfrm>
              <a:off x="1829681" y="3215223"/>
              <a:ext cx="4229100" cy="68164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 Tháp Mười cò bay thẳng cánh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Tháp Mười lóng lánh cá tôm.</a:t>
              </a:r>
              <a:r>
                <a:rPr lang="vi-VN" sz="16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53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85913" y="2312064"/>
            <a:ext cx="3343275" cy="519373"/>
          </a:xfrm>
          <a:prstGeom prst="rect">
            <a:avLst/>
          </a:prstGeom>
          <a:noFill/>
        </p:spPr>
        <p:txBody>
          <a:bodyPr wrap="none">
            <a:prstTxWarp prst="textCanDown">
              <a:avLst/>
            </a:prstTxWarp>
            <a:spAutoFit/>
          </a:bodyPr>
          <a:lstStyle/>
          <a:p>
            <a:pPr algn="ctr" defTabSz="514350">
              <a:buClrTx/>
              <a:defRPr/>
            </a:pPr>
            <a:r>
              <a:rPr lang="en-US" sz="3038" b="1" kern="1200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/>
                <a:ea typeface="+mn-ea"/>
                <a:cs typeface="+mn-cs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83473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MH_Other_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1805303" flipH="1">
            <a:off x="618592" y="2472126"/>
            <a:ext cx="439716" cy="378949"/>
          </a:xfrm>
          <a:prstGeom prst="triangle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51427" tIns="25716" rIns="51427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685682">
              <a:lnSpc>
                <a:spcPct val="130000"/>
              </a:lnSpc>
              <a:buClrTx/>
              <a:defRPr/>
            </a:pPr>
            <a:endParaRPr lang="zh-CN" altLang="en-US" sz="2400" b="1" kern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2" name="MH_Other_4"/>
          <p:cNvSpPr/>
          <p:nvPr>
            <p:custDataLst>
              <p:tags r:id="rId2"/>
            </p:custDataLst>
          </p:nvPr>
        </p:nvSpPr>
        <p:spPr bwMode="auto">
          <a:xfrm>
            <a:off x="271913" y="2238562"/>
            <a:ext cx="584656" cy="672707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3"/>
          </a:solidFill>
          <a:ln w="19050">
            <a:noFill/>
            <a:miter lim="800000"/>
          </a:ln>
        </p:spPr>
        <p:txBody>
          <a:bodyPr lIns="51427" tIns="25716" rIns="242958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682">
              <a:buClrTx/>
              <a:defRPr/>
            </a:pPr>
            <a:r>
              <a:rPr lang="en-US" altLang="zh-CN" sz="2400" b="1" kern="120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2</a:t>
            </a:r>
            <a:endParaRPr lang="zh-CN" altLang="en-US" sz="2400" b="1" kern="1200" dirty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64" name="MH_Other_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1805303" flipH="1">
            <a:off x="617614" y="1492541"/>
            <a:ext cx="439716" cy="378949"/>
          </a:xfrm>
          <a:prstGeom prst="triangle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51427" tIns="25716" rIns="51427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685682">
              <a:lnSpc>
                <a:spcPct val="130000"/>
              </a:lnSpc>
              <a:buClrTx/>
              <a:defRPr/>
            </a:pPr>
            <a:endParaRPr lang="zh-CN" altLang="en-US" sz="2400" b="1" kern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5" name="MH_Other_6"/>
          <p:cNvSpPr/>
          <p:nvPr>
            <p:custDataLst>
              <p:tags r:id="rId4"/>
            </p:custDataLst>
          </p:nvPr>
        </p:nvSpPr>
        <p:spPr bwMode="auto">
          <a:xfrm>
            <a:off x="271913" y="1297682"/>
            <a:ext cx="584655" cy="673687"/>
          </a:xfrm>
          <a:custGeom>
            <a:avLst/>
            <a:gdLst>
              <a:gd name="T0" fmla="*/ 477 w 1030516"/>
              <a:gd name="T1" fmla="*/ 0 h 1186577"/>
              <a:gd name="T2" fmla="*/ 678091 w 1030516"/>
              <a:gd name="T3" fmla="*/ 389224 h 1186577"/>
              <a:gd name="T4" fmla="*/ 0 w 1030516"/>
              <a:gd name="T5" fmla="*/ 783469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27" tIns="25716" rIns="242958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682">
              <a:buClrTx/>
            </a:pPr>
            <a:r>
              <a:rPr lang="en-US" altLang="zh-CN" sz="2400" b="1" kern="120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1</a:t>
            </a:r>
            <a:endParaRPr lang="zh-CN" altLang="en-US" sz="2400" b="1" kern="1200" dirty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8" y="4536912"/>
            <a:ext cx="842151" cy="566698"/>
          </a:xfrm>
          <a:prstGeom prst="rect">
            <a:avLst/>
          </a:prstGeom>
        </p:spPr>
      </p:pic>
      <p:sp>
        <p:nvSpPr>
          <p:cNvPr id="16" name="TextBox 14"/>
          <p:cNvSpPr txBox="1"/>
          <p:nvPr/>
        </p:nvSpPr>
        <p:spPr>
          <a:xfrm>
            <a:off x="1539946" y="417440"/>
            <a:ext cx="4153992" cy="588609"/>
          </a:xfrm>
          <a:prstGeom prst="rect">
            <a:avLst/>
          </a:prstGeom>
          <a:noFill/>
        </p:spPr>
        <p:txBody>
          <a:bodyPr wrap="none" lIns="68565" tIns="34283" rIns="68565" bIns="34283" rtlCol="0">
            <a:spAutoFit/>
          </a:bodyPr>
          <a:lstStyle/>
          <a:p>
            <a:pPr>
              <a:buClrTx/>
              <a:buFontTx/>
              <a:buNone/>
            </a:pPr>
            <a:r>
              <a:rPr lang="en-US" altLang="zh-CN" sz="3375" b="1" kern="1200" dirty="0">
                <a:ln w="19050"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zh-CN" altLang="en-US" sz="3375" b="1" kern="1200" dirty="0">
              <a:ln w="19050">
                <a:noFill/>
              </a:ln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7"/>
          <p:cNvSpPr>
            <a:spLocks/>
          </p:cNvSpPr>
          <p:nvPr/>
        </p:nvSpPr>
        <p:spPr bwMode="auto">
          <a:xfrm>
            <a:off x="982802" y="1255162"/>
            <a:ext cx="5567085" cy="7526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lvl="0" algn="just" eaLnBrk="0" hangingPunct="0"/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đúng, rõ ràng, biết ngắt, nghỉ hơi hợp lí.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7"/>
          <p:cNvSpPr>
            <a:spLocks/>
          </p:cNvSpPr>
          <p:nvPr/>
        </p:nvSpPr>
        <p:spPr bwMode="auto">
          <a:xfrm>
            <a:off x="982802" y="2349121"/>
            <a:ext cx="5557610" cy="11957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 lời được các câu hỏi liên quan bài đọc. Nêu được nội dung bài học.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MH_Other_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805303" flipH="1">
            <a:off x="584290" y="3720807"/>
            <a:ext cx="439716" cy="378949"/>
          </a:xfrm>
          <a:prstGeom prst="triangle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51427" tIns="25716" rIns="51427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685682">
              <a:lnSpc>
                <a:spcPct val="130000"/>
              </a:lnSpc>
              <a:buClrTx/>
              <a:defRPr/>
            </a:pPr>
            <a:endParaRPr lang="zh-CN" altLang="en-US" sz="2400" b="1" kern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MH_Other_4"/>
          <p:cNvSpPr/>
          <p:nvPr>
            <p:custDataLst>
              <p:tags r:id="rId6"/>
            </p:custDataLst>
          </p:nvPr>
        </p:nvSpPr>
        <p:spPr bwMode="auto">
          <a:xfrm>
            <a:off x="237611" y="3487243"/>
            <a:ext cx="584656" cy="672707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9050">
            <a:noFill/>
            <a:miter lim="800000"/>
          </a:ln>
        </p:spPr>
        <p:txBody>
          <a:bodyPr lIns="51427" tIns="25716" rIns="242958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682">
              <a:buClrTx/>
              <a:defRPr/>
            </a:pPr>
            <a:r>
              <a:rPr lang="en-US" altLang="zh-CN" sz="2400" b="1" kern="1200" dirty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3</a:t>
            </a:r>
            <a:endParaRPr lang="zh-CN" altLang="en-US" sz="2400" b="1" kern="1200" dirty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3" name="Rectangle 7"/>
          <p:cNvSpPr>
            <a:spLocks/>
          </p:cNvSpPr>
          <p:nvPr/>
        </p:nvSpPr>
        <p:spPr bwMode="auto">
          <a:xfrm>
            <a:off x="948499" y="3547626"/>
            <a:ext cx="5591913" cy="9448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lvl="0" algn="just" eaLnBrk="0" hangingPunct="0"/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 được một số địa danh tiêu biểu ở 3 miền đất nước .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92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6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6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45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4" grpId="0" animBg="1"/>
      <p:bldP spid="65" grpId="0" animBg="1"/>
      <p:bldP spid="16" grpId="0"/>
      <p:bldP spid="17" grpId="0"/>
      <p:bldP spid="18" grpId="0"/>
      <p:bldP spid="11" grpId="0" animBg="1"/>
      <p:bldP spid="12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nước Việt Nam thật tươi đẹp. Hãy cùng nhau đi thăm các miền đất nước qua những câu ca dao.</a:t>
            </a:r>
          </a:p>
          <a:p>
            <a:pPr indent="171446" algn="just"/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tiên, chúng ta sẽ đến Phú Thọ, miền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ta, nơi có đền thờ Vua Hùng, nơi được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“quê cha đất tổ”:</a:t>
            </a:r>
          </a:p>
          <a:p>
            <a:pPr indent="171446" algn="just"/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 ai đi ngược về xuôi</a:t>
            </a:r>
          </a:p>
          <a:p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 ngày Giỗ Tổ mùng Mười tháng Ba</a:t>
            </a:r>
            <a:r>
              <a:rPr lang="vi-VN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FFAB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rgbClr val="FFAB4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07448" y="2386702"/>
            <a:ext cx="3750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đến, chúng ta cùng vào miền Trung:</a:t>
            </a:r>
          </a:p>
          <a:p>
            <a:pPr indent="171446" algn="ctr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vô xứ Nghệ quanh quanh</a:t>
            </a:r>
          </a:p>
          <a:p>
            <a:pPr indent="171446" algn="ctr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xanh nước biếc như tranh họa đồ.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838" y="1404190"/>
            <a:ext cx="2783542" cy="1020641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208" y="3459628"/>
            <a:ext cx="2374174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183042" y="4379865"/>
            <a:ext cx="6002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en-US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1500" dirty="0" err="1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chúng ta đã đi qua ba miền Bắc, Trung, Nam của đất nước. Nơi nào cũng</a:t>
            </a:r>
            <a:r>
              <a:rPr lang="en-US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 biết bao tình cảm mến thương.</a:t>
            </a:r>
          </a:p>
          <a:p>
            <a:pPr indent="171446" algn="r"/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(Thùy Dương </a:t>
            </a:r>
            <a:r>
              <a:rPr lang="vi-VN" sz="1500" i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hợp</a:t>
            </a:r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1500" i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1500" dirty="0">
              <a:solidFill>
                <a:srgbClr val="FC7D77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413" y="1925419"/>
            <a:ext cx="2769035" cy="14769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314259" y="3519930"/>
            <a:ext cx="43827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chúng ta cùng khám phá miền đất Nam Bộ:</a:t>
            </a:r>
          </a:p>
          <a:p>
            <a:pPr indent="171446" algn="just"/>
            <a:r>
              <a:rPr lang="en-US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cò bay thẳng cánh</a:t>
            </a:r>
          </a:p>
          <a:p>
            <a:pPr indent="171446" algn="just"/>
            <a:r>
              <a:rPr lang="en-US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lóng lánh cá tôm</a:t>
            </a:r>
            <a:r>
              <a:rPr lang="vi-VN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265800" y="469992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265800" y="954312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232593" y="4379865"/>
            <a:ext cx="360000" cy="2867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130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611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00188" y="-857251"/>
            <a:ext cx="3857626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90" y="538475"/>
            <a:ext cx="5185212" cy="317473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66429" y="1474260"/>
            <a:ext cx="40739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altLang="zh-CN" sz="4800" b="1" kern="1200" dirty="0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Luyện tập theo văn bản đọc</a:t>
            </a:r>
            <a:endParaRPr lang="zh-CN" altLang="en-US" sz="4800" b="1" kern="1200" dirty="0">
              <a:ln>
                <a:solidFill>
                  <a:prstClr val="white"/>
                </a:solidFill>
              </a:ln>
              <a:solidFill>
                <a:srgbClr val="0070C0"/>
              </a:solidFill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67551" y="516214"/>
            <a:ext cx="1122897" cy="68580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028139"/>
            <a:ext cx="2556440" cy="3709601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8F76C2B-8132-4B06-A727-5A6CF0A61033}"/>
              </a:ext>
            </a:extLst>
          </p:cNvPr>
          <p:cNvSpPr txBox="1">
            <a:spLocks/>
          </p:cNvSpPr>
          <p:nvPr/>
        </p:nvSpPr>
        <p:spPr>
          <a:xfrm>
            <a:off x="4843463" y="604986"/>
            <a:ext cx="1973324" cy="205383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>
              <a:buClrTx/>
            </a:pPr>
            <a:r>
              <a:rPr lang="en-US" sz="675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675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5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675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88CC94-7A86-492E-A728-CBEA463C4667}"/>
              </a:ext>
            </a:extLst>
          </p:cNvPr>
          <p:cNvSpPr/>
          <p:nvPr/>
        </p:nvSpPr>
        <p:spPr>
          <a:xfrm>
            <a:off x="5091320" y="642938"/>
            <a:ext cx="1766680" cy="141632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vi-VN" sz="1013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52FBFD4-15DB-49E9-A7C6-FC744F56D9F1}"/>
              </a:ext>
            </a:extLst>
          </p:cNvPr>
          <p:cNvSpPr txBox="1"/>
          <p:nvPr/>
        </p:nvSpPr>
        <p:spPr>
          <a:xfrm>
            <a:off x="431650" y="317703"/>
            <a:ext cx="5858216" cy="397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tên riêng được nhắc đến trong bài.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88266-8B2D-4D49-B257-9C6C9DACA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857" y="1233952"/>
            <a:ext cx="4542972" cy="3456573"/>
          </a:xfrm>
          <a:prstGeom prst="roundRect">
            <a:avLst/>
          </a:prstGeom>
          <a:blipFill>
            <a:blip r:embed="rId3">
              <a:alphaModFix amt="23000"/>
            </a:blip>
            <a:stretch>
              <a:fillRect/>
            </a:stretch>
          </a:blipFill>
          <a:ln w="28575">
            <a:solidFill>
              <a:srgbClr val="0070C0"/>
            </a:solidFill>
          </a:ln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AF35B17-031F-4BBB-98F2-28009DD40CBF}"/>
              </a:ext>
            </a:extLst>
          </p:cNvPr>
          <p:cNvCxnSpPr/>
          <p:nvPr/>
        </p:nvCxnSpPr>
        <p:spPr>
          <a:xfrm>
            <a:off x="2759610" y="1823085"/>
            <a:ext cx="5524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764949A-5974-47D1-A573-DC98E44F06E6}"/>
              </a:ext>
            </a:extLst>
          </p:cNvPr>
          <p:cNvCxnSpPr/>
          <p:nvPr/>
        </p:nvCxnSpPr>
        <p:spPr>
          <a:xfrm>
            <a:off x="3653402" y="2112645"/>
            <a:ext cx="50222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7DF7A99-0795-41FB-828D-6DBB42723759}"/>
              </a:ext>
            </a:extLst>
          </p:cNvPr>
          <p:cNvCxnSpPr/>
          <p:nvPr/>
        </p:nvCxnSpPr>
        <p:spPr>
          <a:xfrm>
            <a:off x="4518213" y="2112645"/>
            <a:ext cx="31184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4F9071E-1EDA-42A1-A760-62F3B2A79A4C}"/>
              </a:ext>
            </a:extLst>
          </p:cNvPr>
          <p:cNvCxnSpPr/>
          <p:nvPr/>
        </p:nvCxnSpPr>
        <p:spPr>
          <a:xfrm>
            <a:off x="3429000" y="2280285"/>
            <a:ext cx="5524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461A6C-55F3-4DBC-8771-C4078B5F7DF4}"/>
              </a:ext>
            </a:extLst>
          </p:cNvPr>
          <p:cNvCxnSpPr/>
          <p:nvPr/>
        </p:nvCxnSpPr>
        <p:spPr>
          <a:xfrm>
            <a:off x="4928620" y="3095625"/>
            <a:ext cx="37733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1FD2FFD-05D3-4B75-9174-6A5F68826FC6}"/>
              </a:ext>
            </a:extLst>
          </p:cNvPr>
          <p:cNvCxnSpPr/>
          <p:nvPr/>
        </p:nvCxnSpPr>
        <p:spPr>
          <a:xfrm>
            <a:off x="3803149" y="3552825"/>
            <a:ext cx="45657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424E90-A41D-4A63-9278-2BADEAB3E4B2}"/>
              </a:ext>
            </a:extLst>
          </p:cNvPr>
          <p:cNvCxnSpPr/>
          <p:nvPr/>
        </p:nvCxnSpPr>
        <p:spPr>
          <a:xfrm>
            <a:off x="4275781" y="3697605"/>
            <a:ext cx="60769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BB1D57D-7414-43F2-9D63-6C18E0E7C92A}"/>
              </a:ext>
            </a:extLst>
          </p:cNvPr>
          <p:cNvCxnSpPr/>
          <p:nvPr/>
        </p:nvCxnSpPr>
        <p:spPr>
          <a:xfrm>
            <a:off x="4275781" y="3850005"/>
            <a:ext cx="60769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E74B6BB-778E-4D00-82FB-8DE794964693}"/>
              </a:ext>
            </a:extLst>
          </p:cNvPr>
          <p:cNvCxnSpPr>
            <a:cxnSpLocks/>
          </p:cNvCxnSpPr>
          <p:nvPr/>
        </p:nvCxnSpPr>
        <p:spPr>
          <a:xfrm>
            <a:off x="2800720" y="4200525"/>
            <a:ext cx="30619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1BFB2872-0E16-4844-A44F-7F006A92497D}"/>
              </a:ext>
            </a:extLst>
          </p:cNvPr>
          <p:cNvSpPr/>
          <p:nvPr/>
        </p:nvSpPr>
        <p:spPr>
          <a:xfrm>
            <a:off x="623332" y="1280565"/>
            <a:ext cx="10230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09BFB8-B1E3-4195-BD90-FF315120A2AF}"/>
              </a:ext>
            </a:extLst>
          </p:cNvPr>
          <p:cNvSpPr/>
          <p:nvPr/>
        </p:nvSpPr>
        <p:spPr>
          <a:xfrm>
            <a:off x="687727" y="1570002"/>
            <a:ext cx="8851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 Thọ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99438F2-23F0-475C-AD7E-28F29C6B8F55}"/>
              </a:ext>
            </a:extLst>
          </p:cNvPr>
          <p:cNvSpPr/>
          <p:nvPr/>
        </p:nvSpPr>
        <p:spPr>
          <a:xfrm>
            <a:off x="877414" y="1829317"/>
            <a:ext cx="5148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D05E37-F820-4F2E-AC74-C960BE286A32}"/>
              </a:ext>
            </a:extLst>
          </p:cNvPr>
          <p:cNvSpPr/>
          <p:nvPr/>
        </p:nvSpPr>
        <p:spPr>
          <a:xfrm>
            <a:off x="613991" y="2118754"/>
            <a:ext cx="10326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 Hùng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4320247-4E36-4376-8F3C-32001CF54ECE}"/>
              </a:ext>
            </a:extLst>
          </p:cNvPr>
          <p:cNvSpPr/>
          <p:nvPr/>
        </p:nvSpPr>
        <p:spPr>
          <a:xfrm>
            <a:off x="832188" y="2378069"/>
            <a:ext cx="6399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4C63F42-8455-4054-A96F-EEC7E4754FA8}"/>
              </a:ext>
            </a:extLst>
          </p:cNvPr>
          <p:cNvSpPr/>
          <p:nvPr/>
        </p:nvSpPr>
        <p:spPr>
          <a:xfrm>
            <a:off x="699411" y="2667506"/>
            <a:ext cx="8963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Bộ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F729B4-6B8C-41AF-B3A5-E5CDE602C007}"/>
              </a:ext>
            </a:extLst>
          </p:cNvPr>
          <p:cNvSpPr/>
          <p:nvPr/>
        </p:nvSpPr>
        <p:spPr>
          <a:xfrm>
            <a:off x="588806" y="2974060"/>
            <a:ext cx="11176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 Mười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D628155-0E02-4F76-9EF8-BF759DF95C6A}"/>
              </a:ext>
            </a:extLst>
          </p:cNvPr>
          <p:cNvSpPr/>
          <p:nvPr/>
        </p:nvSpPr>
        <p:spPr>
          <a:xfrm>
            <a:off x="815976" y="3268274"/>
            <a:ext cx="6864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350103-ADEB-4329-A38C-C70E90921906}"/>
              </a:ext>
            </a:extLst>
          </p:cNvPr>
          <p:cNvSpPr/>
          <p:nvPr/>
        </p:nvSpPr>
        <p:spPr>
          <a:xfrm>
            <a:off x="856051" y="3565433"/>
            <a:ext cx="6062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84C412-98AD-4B0A-AA46-8A79DEA8E062}"/>
              </a:ext>
            </a:extLst>
          </p:cNvPr>
          <p:cNvSpPr txBox="1"/>
          <p:nvPr/>
        </p:nvSpPr>
        <p:spPr>
          <a:xfrm>
            <a:off x="392024" y="731248"/>
            <a:ext cx="6078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Việt Nam, Phú Thọ, Bắc, Vua Hùng, Nghệ, Nam Bộ, Tháp Mười, Trung, Nam</a:t>
            </a:r>
            <a:endParaRPr lang="vi-V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E74B6BB-778E-4D00-82FB-8DE794964693}"/>
              </a:ext>
            </a:extLst>
          </p:cNvPr>
          <p:cNvCxnSpPr>
            <a:cxnSpLocks/>
          </p:cNvCxnSpPr>
          <p:nvPr/>
        </p:nvCxnSpPr>
        <p:spPr>
          <a:xfrm>
            <a:off x="2411331" y="4200525"/>
            <a:ext cx="30619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E74B6BB-778E-4D00-82FB-8DE794964693}"/>
              </a:ext>
            </a:extLst>
          </p:cNvPr>
          <p:cNvCxnSpPr>
            <a:cxnSpLocks/>
          </p:cNvCxnSpPr>
          <p:nvPr/>
        </p:nvCxnSpPr>
        <p:spPr>
          <a:xfrm>
            <a:off x="3222808" y="4200525"/>
            <a:ext cx="30619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697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0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6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6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5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6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6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0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7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5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7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0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8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5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8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90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9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9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3" fill="hold">
                          <p:stCondLst>
                            <p:cond delay="indefinite"/>
                          </p:stCondLst>
                          <p:childTnLst>
                            <p:par>
                              <p:cTn id="1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4" grpId="1"/>
          <p:bldP spid="35" grpId="0"/>
          <p:bldP spid="35" grpId="1"/>
          <p:bldP spid="37" grpId="0"/>
          <p:bldP spid="37" grpId="1"/>
          <p:bldP spid="38" grpId="0"/>
          <p:bldP spid="38" grpId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9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3" fill="hold">
                          <p:stCondLst>
                            <p:cond delay="indefinite"/>
                          </p:stCondLst>
                          <p:childTnLst>
                            <p:par>
                              <p:cTn id="1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4" grpId="1"/>
          <p:bldP spid="35" grpId="0"/>
          <p:bldP spid="35" grpId="1"/>
          <p:bldP spid="37" grpId="0"/>
          <p:bldP spid="37" grpId="1"/>
          <p:bldP spid="38" grpId="0"/>
          <p:bldP spid="38" grpId="1"/>
          <p:bldP spid="11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2BE8DCBD-2C76-456F-B5C5-520100CB68FF}"/>
              </a:ext>
            </a:extLst>
          </p:cNvPr>
          <p:cNvSpPr txBox="1"/>
          <p:nvPr/>
        </p:nvSpPr>
        <p:spPr>
          <a:xfrm>
            <a:off x="580736" y="510833"/>
            <a:ext cx="5690855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câu ở cột A thuộc kiểu câu nào ở cột B?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83D6CD-6F62-4AE7-884A-C41E54B7D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447" y="1411376"/>
            <a:ext cx="5693144" cy="1537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353294-9A70-49D8-973A-E1ACC368734B}"/>
              </a:ext>
            </a:extLst>
          </p:cNvPr>
          <p:cNvCxnSpPr>
            <a:cxnSpLocks/>
          </p:cNvCxnSpPr>
          <p:nvPr/>
        </p:nvCxnSpPr>
        <p:spPr>
          <a:xfrm>
            <a:off x="4277127" y="1996537"/>
            <a:ext cx="195481" cy="3885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38155E3-3471-4E23-B575-5424CAEC8D54}"/>
              </a:ext>
            </a:extLst>
          </p:cNvPr>
          <p:cNvCxnSpPr>
            <a:cxnSpLocks/>
          </p:cNvCxnSpPr>
          <p:nvPr/>
        </p:nvCxnSpPr>
        <p:spPr>
          <a:xfrm>
            <a:off x="4277127" y="2371053"/>
            <a:ext cx="195481" cy="3135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6B4A94F-F201-41F7-B749-DEB4A31DE361}"/>
              </a:ext>
            </a:extLst>
          </p:cNvPr>
          <p:cNvCxnSpPr>
            <a:cxnSpLocks/>
          </p:cNvCxnSpPr>
          <p:nvPr/>
        </p:nvCxnSpPr>
        <p:spPr>
          <a:xfrm flipV="1">
            <a:off x="4287261" y="2029764"/>
            <a:ext cx="185347" cy="7408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2731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63BDE4-4A84-470C-8C0B-34BF405282A6}"/>
              </a:ext>
            </a:extLst>
          </p:cNvPr>
          <p:cNvSpPr txBox="1"/>
          <p:nvPr/>
        </p:nvSpPr>
        <p:spPr>
          <a:xfrm>
            <a:off x="1510748" y="2453239"/>
            <a:ext cx="3876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CỦNG CỐ, DẶN DÒ</a:t>
            </a:r>
          </a:p>
        </p:txBody>
      </p:sp>
    </p:spTree>
    <p:extLst>
      <p:ext uri="{BB962C8B-B14F-4D97-AF65-F5344CB8AC3E}">
        <p14:creationId xmlns:p14="http://schemas.microsoft.com/office/powerpoint/2010/main" val="1191839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MH_Other_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1805303" flipH="1">
            <a:off x="618592" y="2551638"/>
            <a:ext cx="439716" cy="378949"/>
          </a:xfrm>
          <a:prstGeom prst="triangle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51427" tIns="25716" rIns="51427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685682">
              <a:lnSpc>
                <a:spcPct val="130000"/>
              </a:lnSpc>
              <a:buClrTx/>
              <a:defRPr/>
            </a:pPr>
            <a:endParaRPr lang="zh-CN" altLang="en-US" sz="2400" b="1" kern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2" name="MH_Other_4"/>
          <p:cNvSpPr/>
          <p:nvPr>
            <p:custDataLst>
              <p:tags r:id="rId2"/>
            </p:custDataLst>
          </p:nvPr>
        </p:nvSpPr>
        <p:spPr bwMode="auto">
          <a:xfrm>
            <a:off x="271913" y="2347891"/>
            <a:ext cx="584656" cy="672707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3"/>
          </a:solidFill>
          <a:ln w="19050">
            <a:noFill/>
            <a:miter lim="800000"/>
          </a:ln>
        </p:spPr>
        <p:txBody>
          <a:bodyPr lIns="51427" tIns="25716" rIns="242958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682">
              <a:buClrTx/>
              <a:defRPr/>
            </a:pPr>
            <a:r>
              <a:rPr lang="en-US" altLang="zh-CN" sz="2400" b="1" kern="120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2</a:t>
            </a:r>
            <a:endParaRPr lang="zh-CN" altLang="en-US" sz="2400" b="1" kern="1200" dirty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64" name="MH_Other_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1805303" flipH="1">
            <a:off x="617614" y="1492541"/>
            <a:ext cx="439716" cy="378949"/>
          </a:xfrm>
          <a:prstGeom prst="triangle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51427" tIns="25716" rIns="51427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685682">
              <a:lnSpc>
                <a:spcPct val="130000"/>
              </a:lnSpc>
              <a:buClrTx/>
              <a:defRPr/>
            </a:pPr>
            <a:endParaRPr lang="zh-CN" altLang="en-US" sz="2400" b="1" kern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5" name="MH_Other_6"/>
          <p:cNvSpPr/>
          <p:nvPr>
            <p:custDataLst>
              <p:tags r:id="rId4"/>
            </p:custDataLst>
          </p:nvPr>
        </p:nvSpPr>
        <p:spPr bwMode="auto">
          <a:xfrm>
            <a:off x="271913" y="1297682"/>
            <a:ext cx="584655" cy="673687"/>
          </a:xfrm>
          <a:custGeom>
            <a:avLst/>
            <a:gdLst>
              <a:gd name="T0" fmla="*/ 477 w 1030516"/>
              <a:gd name="T1" fmla="*/ 0 h 1186577"/>
              <a:gd name="T2" fmla="*/ 678091 w 1030516"/>
              <a:gd name="T3" fmla="*/ 389224 h 1186577"/>
              <a:gd name="T4" fmla="*/ 0 w 1030516"/>
              <a:gd name="T5" fmla="*/ 783469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27" tIns="25716" rIns="242958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682">
              <a:buClrTx/>
            </a:pPr>
            <a:r>
              <a:rPr lang="en-US" altLang="zh-CN" sz="2400" b="1" kern="120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1</a:t>
            </a:r>
            <a:endParaRPr lang="zh-CN" altLang="en-US" sz="2400" b="1" kern="1200" dirty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8" y="4536912"/>
            <a:ext cx="842151" cy="566698"/>
          </a:xfrm>
          <a:prstGeom prst="rect">
            <a:avLst/>
          </a:prstGeom>
        </p:spPr>
      </p:pic>
      <p:sp>
        <p:nvSpPr>
          <p:cNvPr id="16" name="TextBox 14"/>
          <p:cNvSpPr txBox="1"/>
          <p:nvPr/>
        </p:nvSpPr>
        <p:spPr>
          <a:xfrm>
            <a:off x="1539946" y="417440"/>
            <a:ext cx="4153992" cy="588609"/>
          </a:xfrm>
          <a:prstGeom prst="rect">
            <a:avLst/>
          </a:prstGeom>
          <a:noFill/>
        </p:spPr>
        <p:txBody>
          <a:bodyPr wrap="none" lIns="68565" tIns="34283" rIns="68565" bIns="34283" rtlCol="0">
            <a:spAutoFit/>
          </a:bodyPr>
          <a:lstStyle/>
          <a:p>
            <a:pPr>
              <a:buClrTx/>
              <a:buFontTx/>
              <a:buNone/>
            </a:pPr>
            <a:r>
              <a:rPr lang="en-US" altLang="zh-CN" sz="3375" b="1" kern="1200" dirty="0">
                <a:ln w="19050"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zh-CN" altLang="en-US" sz="3375" b="1" kern="1200" dirty="0">
              <a:ln w="19050">
                <a:noFill/>
              </a:ln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7"/>
          <p:cNvSpPr>
            <a:spLocks/>
          </p:cNvSpPr>
          <p:nvPr/>
        </p:nvSpPr>
        <p:spPr bwMode="auto">
          <a:xfrm>
            <a:off x="982802" y="1255162"/>
            <a:ext cx="5567085" cy="7526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lvl="0" algn="just" eaLnBrk="0" hangingPunct="0"/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đúng, rõ ràng, biết ngắt, nghỉ hơi hợp lí.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7"/>
          <p:cNvSpPr>
            <a:spLocks/>
          </p:cNvSpPr>
          <p:nvPr/>
        </p:nvSpPr>
        <p:spPr bwMode="auto">
          <a:xfrm>
            <a:off x="982802" y="2349121"/>
            <a:ext cx="5557610" cy="11957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 lời được các câu hỏi liên quan bài đọc. Nêu được nội dung bài học.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MH_Other_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805303" flipH="1">
            <a:off x="584290" y="3720807"/>
            <a:ext cx="439716" cy="378949"/>
          </a:xfrm>
          <a:prstGeom prst="triangle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51427" tIns="25716" rIns="51427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685682">
              <a:lnSpc>
                <a:spcPct val="130000"/>
              </a:lnSpc>
              <a:buClrTx/>
              <a:defRPr/>
            </a:pPr>
            <a:endParaRPr lang="zh-CN" altLang="en-US" sz="2400" b="1" kern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MH_Other_4"/>
          <p:cNvSpPr/>
          <p:nvPr>
            <p:custDataLst>
              <p:tags r:id="rId6"/>
            </p:custDataLst>
          </p:nvPr>
        </p:nvSpPr>
        <p:spPr bwMode="auto">
          <a:xfrm>
            <a:off x="237611" y="3487243"/>
            <a:ext cx="584656" cy="672707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9050">
            <a:noFill/>
            <a:miter lim="800000"/>
          </a:ln>
        </p:spPr>
        <p:txBody>
          <a:bodyPr lIns="51427" tIns="25716" rIns="242958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682">
              <a:buClrTx/>
              <a:defRPr/>
            </a:pPr>
            <a:r>
              <a:rPr lang="en-US" altLang="zh-CN" sz="2400" b="1" kern="1200" dirty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3</a:t>
            </a:r>
            <a:endParaRPr lang="zh-CN" altLang="en-US" sz="2400" b="1" kern="1200" dirty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3" name="Rectangle 7"/>
          <p:cNvSpPr>
            <a:spLocks/>
          </p:cNvSpPr>
          <p:nvPr/>
        </p:nvSpPr>
        <p:spPr bwMode="auto">
          <a:xfrm>
            <a:off x="948499" y="3547626"/>
            <a:ext cx="5591913" cy="9448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lvl="0" algn="just" eaLnBrk="0" hangingPunct="0"/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 được một số địa danh tiêu biểu ở 3 miền đất nước .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931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94660AC-3FC6-4716-A48A-E33D598CC2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183" y="200906"/>
            <a:ext cx="695814" cy="366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4CEAD-EE3D-43F7-98AB-469CB2153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92" y="1408753"/>
            <a:ext cx="6593125" cy="210694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D7E5C7D-3B23-4C2B-A546-B0609F57020C}"/>
              </a:ext>
            </a:extLst>
          </p:cNvPr>
          <p:cNvSpPr/>
          <p:nvPr/>
        </p:nvSpPr>
        <p:spPr>
          <a:xfrm>
            <a:off x="4611758" y="3391045"/>
            <a:ext cx="2127384" cy="923330"/>
          </a:xfrm>
          <a:prstGeom prst="rect">
            <a:avLst/>
          </a:prstGeom>
          <a:solidFill>
            <a:srgbClr val="FFCB85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Thê Húc, 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 Ngọc Sơn ở Hà Nội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91563D-78D8-49B0-909F-C2B7AE93B3A8}"/>
              </a:ext>
            </a:extLst>
          </p:cNvPr>
          <p:cNvSpPr txBox="1"/>
          <p:nvPr/>
        </p:nvSpPr>
        <p:spPr>
          <a:xfrm>
            <a:off x="363310" y="567619"/>
            <a:ext cx="6415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F60F04-36B4-45A2-B1D1-F13D064BD417}"/>
              </a:ext>
            </a:extLst>
          </p:cNvPr>
          <p:cNvSpPr txBox="1"/>
          <p:nvPr/>
        </p:nvSpPr>
        <p:spPr>
          <a:xfrm>
            <a:off x="202558" y="4312142"/>
            <a:ext cx="6639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đã từng đến thăm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F0E511-DBE6-4C3D-A1DC-555A7F5BCCC4}"/>
              </a:ext>
            </a:extLst>
          </p:cNvPr>
          <p:cNvSpPr/>
          <p:nvPr/>
        </p:nvSpPr>
        <p:spPr>
          <a:xfrm>
            <a:off x="248889" y="3391045"/>
            <a:ext cx="1977475" cy="646331"/>
          </a:xfrm>
          <a:prstGeom prst="rect">
            <a:avLst/>
          </a:prstGeom>
          <a:solidFill>
            <a:srgbClr val="FFCB85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bậc thang 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Sa Pa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2D7D7F-CCD3-48C6-93AA-22A24EBBC596}"/>
              </a:ext>
            </a:extLst>
          </p:cNvPr>
          <p:cNvSpPr/>
          <p:nvPr/>
        </p:nvSpPr>
        <p:spPr>
          <a:xfrm>
            <a:off x="2474843" y="3391045"/>
            <a:ext cx="1977887" cy="646331"/>
          </a:xfrm>
          <a:prstGeom prst="rect">
            <a:avLst/>
          </a:prstGeom>
          <a:solidFill>
            <a:srgbClr val="FFCB85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 Hạ Long</a:t>
            </a:r>
          </a:p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Quảng Ninh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FBECBC-6AD2-4E72-8A6B-68722EA1D557}"/>
              </a:ext>
            </a:extLst>
          </p:cNvPr>
          <p:cNvSpPr txBox="1"/>
          <p:nvPr/>
        </p:nvSpPr>
        <p:spPr>
          <a:xfrm>
            <a:off x="165192" y="4312142"/>
            <a:ext cx="6490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3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0" grpId="0"/>
      <p:bldP spid="10" grpId="1"/>
      <p:bldP spid="8" grpId="0" animBg="1"/>
      <p:bldP spid="12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C4A6C3F-CE6F-4B90-9A96-86738710A9AB}"/>
              </a:ext>
            </a:extLst>
          </p:cNvPr>
          <p:cNvGrpSpPr/>
          <p:nvPr/>
        </p:nvGrpSpPr>
        <p:grpSpPr>
          <a:xfrm>
            <a:off x="350125" y="659873"/>
            <a:ext cx="6329720" cy="4464982"/>
            <a:chOff x="1144267" y="1390819"/>
            <a:chExt cx="5130246" cy="36770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CD24776-F859-41A1-B689-7CE133CA5202}"/>
                </a:ext>
              </a:extLst>
            </p:cNvPr>
            <p:cNvGrpSpPr/>
            <p:nvPr/>
          </p:nvGrpSpPr>
          <p:grpSpPr>
            <a:xfrm>
              <a:off x="1144267" y="1390819"/>
              <a:ext cx="4405927" cy="3318271"/>
              <a:chOff x="1417547" y="1264224"/>
              <a:chExt cx="4405927" cy="331827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6BACFB1-FE8A-4EF3-93FF-8C0495BC7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2C645D-5C6B-453D-85C4-8ACFDFAC96DE}"/>
                  </a:ext>
                </a:extLst>
              </p:cNvPr>
              <p:cNvSpPr txBox="1"/>
              <p:nvPr/>
            </p:nvSpPr>
            <p:spPr>
              <a:xfrm>
                <a:off x="2813332" y="3065450"/>
                <a:ext cx="2009748" cy="996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5400" b="1" dirty="0">
                    <a:solidFill>
                      <a:srgbClr val="17479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endParaRPr lang="en-US" sz="54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D946C2-0E3E-46A8-AE88-B0F56622B312}"/>
                  </a:ext>
                </a:extLst>
              </p:cNvPr>
              <p:cNvSpPr txBox="1"/>
              <p:nvPr/>
            </p:nvSpPr>
            <p:spPr>
              <a:xfrm>
                <a:off x="2260449" y="2590777"/>
                <a:ext cx="3041009" cy="760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TIẾT 1 + 2</a:t>
                </a:r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870305D-FA79-4B2E-A1D1-C2B3F36B4E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5294" y="3268600"/>
              <a:ext cx="1799219" cy="1799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A846553-92E2-446E-8660-138595A09064}"/>
              </a:ext>
            </a:extLst>
          </p:cNvPr>
          <p:cNvGrpSpPr/>
          <p:nvPr/>
        </p:nvGrpSpPr>
        <p:grpSpPr>
          <a:xfrm>
            <a:off x="469489" y="262738"/>
            <a:ext cx="1904290" cy="653427"/>
            <a:chOff x="369343" y="615593"/>
            <a:chExt cx="1904290" cy="21179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8A2CF8A-0FC3-457C-9A07-DEBA0ADDBBC4}"/>
                </a:ext>
              </a:extLst>
            </p:cNvPr>
            <p:cNvSpPr txBox="1"/>
            <p:nvPr/>
          </p:nvSpPr>
          <p:spPr>
            <a:xfrm>
              <a:off x="369343" y="617893"/>
              <a:ext cx="1862240" cy="209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26: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98B8078-EE84-4013-8417-F7156D925429}"/>
                </a:ext>
              </a:extLst>
            </p:cNvPr>
            <p:cNvSpPr txBox="1"/>
            <p:nvPr/>
          </p:nvSpPr>
          <p:spPr>
            <a:xfrm>
              <a:off x="369343" y="615593"/>
              <a:ext cx="1904290" cy="209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26: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0767905-8787-4AEC-9D09-B929E44F5BEA}"/>
              </a:ext>
            </a:extLst>
          </p:cNvPr>
          <p:cNvSpPr txBox="1"/>
          <p:nvPr/>
        </p:nvSpPr>
        <p:spPr>
          <a:xfrm>
            <a:off x="1727115" y="568094"/>
            <a:ext cx="495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2"/>
                </a:solidFill>
                <a:latin typeface="UTM Cookies" panose="02040603050506020204" pitchFamily="18" charset="0"/>
              </a:rPr>
              <a:t>TRÊN CÁC MIỀN ĐẤT NƯỚC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78475" y="269696"/>
            <a:ext cx="3423284" cy="930988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800" b="1" kern="1200" dirty="0">
                <a:solidFill>
                  <a:srgbClr val="FF7C8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TRÊN CÁC MIỀN ĐẤT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570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nước Việt Nam thật tươi đẹp. Hãy cùng nhau đi thăm các miền đất nước qua những câu ca dao.</a:t>
            </a:r>
          </a:p>
          <a:p>
            <a:pPr indent="171446" algn="just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tiên, chúng ta sẽ đến Phú Thọ, miền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ta, nơi có đền thờ Vua Hùng, nơi được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“quê cha đất tổ”:</a:t>
            </a:r>
          </a:p>
          <a:p>
            <a:pPr indent="171446" algn="just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 ai đi ngược về xuôi</a:t>
            </a:r>
          </a:p>
          <a:p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07448" y="2386702"/>
            <a:ext cx="3750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đến, chúng ta cùng vào miền Trung:</a:t>
            </a:r>
          </a:p>
          <a:p>
            <a:pPr indent="171446" algn="ctr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vô xứ Nghệ quanh quanh</a:t>
            </a:r>
          </a:p>
          <a:p>
            <a:pPr indent="171446" algn="ctr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xanh nước biếc như tranh họa đồ.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838" y="1404190"/>
            <a:ext cx="2783542" cy="1020641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208" y="3459628"/>
            <a:ext cx="2374174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183042" y="4379865"/>
            <a:ext cx="6002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chúng ta đã đi qua ba miền Bắc, Trung, Nam của đất nước. Nơi nào cũng</a:t>
            </a:r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 biết bao tình cảm mến thương.</a:t>
            </a:r>
          </a:p>
          <a:p>
            <a:pPr indent="171446" algn="r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(Thùy Dương 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hợp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413" y="1925419"/>
            <a:ext cx="2769035" cy="14769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MẪU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314259" y="3519930"/>
            <a:ext cx="43827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chúng ta cùng khám phá miền đất Nam Bộ:</a:t>
            </a:r>
          </a:p>
          <a:p>
            <a:pPr indent="171446" algn="just"/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cò bay thẳng cánh</a:t>
            </a:r>
          </a:p>
          <a:p>
            <a:pPr indent="171446" algn="just"/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lóng lánh cá tôm.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795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46BF6E-482E-422A-A0F8-9DA4D1A95D94}"/>
              </a:ext>
            </a:extLst>
          </p:cNvPr>
          <p:cNvSpPr txBox="1"/>
          <p:nvPr/>
        </p:nvSpPr>
        <p:spPr>
          <a:xfrm>
            <a:off x="2360778" y="1676775"/>
            <a:ext cx="247131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buClrTx/>
              <a:defRPr/>
            </a:pPr>
            <a:r>
              <a:rPr lang="en-US" sz="22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 ngược về xuôi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2360779" y="2168425"/>
            <a:ext cx="231228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buClrTx/>
              <a:defRPr/>
            </a:pPr>
            <a:r>
              <a:rPr lang="en-US" sz="22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 quanh</a:t>
            </a: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0" y="1965657"/>
            <a:ext cx="1592036" cy="144307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1641916" y="564983"/>
            <a:ext cx="3909034" cy="61878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14337">
              <a:buClrTx/>
              <a:defRPr/>
            </a:pPr>
            <a:r>
              <a:rPr lang="en-US" sz="3375" b="1" dirty="0" err="1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lang="en-US" sz="3375" b="1" dirty="0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3375" b="1" dirty="0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3375" b="1" dirty="0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lang="en-US" sz="3375" b="1" dirty="0">
              <a:solidFill>
                <a:srgbClr val="F2F2E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EBE655-4055-4458-8D00-A2E6066EC27A}"/>
              </a:ext>
            </a:extLst>
          </p:cNvPr>
          <p:cNvSpPr txBox="1"/>
          <p:nvPr/>
        </p:nvSpPr>
        <p:spPr>
          <a:xfrm>
            <a:off x="2360778" y="2687194"/>
            <a:ext cx="34237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buClrTx/>
              <a:defRPr/>
            </a:pPr>
            <a:r>
              <a:rPr lang="en-US" sz="22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 xanh nước biếc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D09ED3-8744-471C-A237-95B7DE03402B}"/>
              </a:ext>
            </a:extLst>
          </p:cNvPr>
          <p:cNvSpPr txBox="1"/>
          <p:nvPr/>
        </p:nvSpPr>
        <p:spPr>
          <a:xfrm>
            <a:off x="2360779" y="3205963"/>
            <a:ext cx="168503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buClrTx/>
              <a:defRPr/>
            </a:pPr>
            <a:r>
              <a:rPr lang="en-US" sz="22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 hội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32DBA1-F35C-4D56-8D9E-81979EC3A338}"/>
              </a:ext>
            </a:extLst>
          </p:cNvPr>
          <p:cNvSpPr txBox="1"/>
          <p:nvPr/>
        </p:nvSpPr>
        <p:spPr>
          <a:xfrm>
            <a:off x="2360778" y="3767871"/>
            <a:ext cx="168503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buClrTx/>
              <a:defRPr/>
            </a:pPr>
            <a:r>
              <a:rPr lang="en-US" sz="22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lóng lánh</a:t>
            </a:r>
          </a:p>
        </p:txBody>
      </p:sp>
    </p:spTree>
    <p:extLst>
      <p:ext uri="{BB962C8B-B14F-4D97-AF65-F5344CB8AC3E}">
        <p14:creationId xmlns:p14="http://schemas.microsoft.com/office/powerpoint/2010/main" val="19009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  <p:bldP spid="1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nước Việt Nam thật tươi đẹp. Hãy cùng nhau đi thăm các miền đất nước qua những câu ca dao.</a:t>
            </a:r>
          </a:p>
          <a:p>
            <a:pPr indent="171446" algn="just"/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tiên, chúng ta sẽ đến Phú Thọ, miền </a:t>
            </a:r>
            <a:r>
              <a:rPr lang="vi-VN" sz="15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ta, nơi có đền thờ Vua Hùng, nơi được </a:t>
            </a:r>
            <a:r>
              <a:rPr lang="vi-VN" sz="15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“quê cha đất tổ”:</a:t>
            </a:r>
          </a:p>
          <a:p>
            <a:pPr indent="171446" algn="just"/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 ai đi ngược về xuôi</a:t>
            </a:r>
          </a:p>
          <a:p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 ngày Giỗ Tổ mùng Mười tháng Ba</a:t>
            </a:r>
            <a:r>
              <a:rPr lang="vi-VN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07448" y="2386702"/>
            <a:ext cx="3750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đến, chúng ta cùng vào miền Trung:</a:t>
            </a:r>
          </a:p>
          <a:p>
            <a:pPr indent="171446" algn="ctr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vô xứ Nghệ quanh quanh</a:t>
            </a:r>
          </a:p>
          <a:p>
            <a:pPr indent="171446" algn="ctr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xanh nước biếc như tranh họa đồ.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838" y="1404190"/>
            <a:ext cx="2783542" cy="1020641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208" y="3459628"/>
            <a:ext cx="2374174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183042" y="4379865"/>
            <a:ext cx="6002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15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chúng ta đã đi qua ba miền Bắc, Trung, Nam của đất nước. Nơi nào cũng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 biết bao tình cảm mến thương.</a:t>
            </a:r>
          </a:p>
          <a:p>
            <a:pPr indent="171446" algn="r"/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(Thùy Dương </a:t>
            </a:r>
            <a:r>
              <a:rPr lang="vi-VN" sz="15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hợp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15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413" y="1925419"/>
            <a:ext cx="2769035" cy="14769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MẪU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314259" y="3519930"/>
            <a:ext cx="43827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chúng ta cùng khám phá miền đất Nam Bộ:</a:t>
            </a:r>
          </a:p>
          <a:p>
            <a:pPr indent="171446" algn="just"/>
            <a:r>
              <a:rPr lang="en-US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cò bay thẳng cánh</a:t>
            </a:r>
          </a:p>
          <a:p>
            <a:pPr indent="171446" algn="just"/>
            <a:r>
              <a:rPr lang="en-US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lóng lánh cá tôm</a:t>
            </a:r>
            <a:r>
              <a:rPr lang="vi-VN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265800" y="469992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265800" y="954312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232593" y="4379865"/>
            <a:ext cx="360000" cy="2867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24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600118" y="745865"/>
            <a:ext cx="6106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nước Việt Nam thật tươi đẹp. Hãy cùng nhau đi thăm các miền đất nước qua những câu ca dao.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85678" y="857618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589644" y="1142940"/>
            <a:ext cx="124860" cy="477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ĐOẠN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828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B94C9B-5CD1-40B8-98B3-5E560F377FA0}"/>
              </a:ext>
            </a:extLst>
          </p:cNvPr>
          <p:cNvSpPr txBox="1"/>
          <p:nvPr/>
        </p:nvSpPr>
        <p:spPr>
          <a:xfrm>
            <a:off x="1218102" y="144150"/>
            <a:ext cx="813585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E0965-961B-40D9-94DB-055E158C79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174195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D234F-530A-44B0-8C0B-D7E30AC1FB5D}"/>
              </a:ext>
            </a:extLst>
          </p:cNvPr>
          <p:cNvSpPr txBox="1"/>
          <p:nvPr/>
        </p:nvSpPr>
        <p:spPr>
          <a:xfrm>
            <a:off x="2621405" y="180860"/>
            <a:ext cx="2016030" cy="46487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4CAE37-C031-447C-A0D4-4B3695F007FD}"/>
              </a:ext>
            </a:extLst>
          </p:cNvPr>
          <p:cNvSpPr/>
          <p:nvPr/>
        </p:nvSpPr>
        <p:spPr>
          <a:xfrm>
            <a:off x="393664" y="781956"/>
            <a:ext cx="5996762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Ca dao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260A31-877E-46DB-BCEB-DF51C579FAA0}"/>
              </a:ext>
            </a:extLst>
          </p:cNvPr>
          <p:cNvSpPr/>
          <p:nvPr/>
        </p:nvSpPr>
        <p:spPr>
          <a:xfrm>
            <a:off x="484044" y="919384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F1432A-BE85-4E86-9EFF-105953948C84}"/>
              </a:ext>
            </a:extLst>
          </p:cNvPr>
          <p:cNvSpPr txBox="1"/>
          <p:nvPr/>
        </p:nvSpPr>
        <p:spPr>
          <a:xfrm>
            <a:off x="1514462" y="781956"/>
            <a:ext cx="496634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thơ do nhân dân sáng tác, được truyền miệng.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FE4DCB-1A11-4AF5-B4C2-037AA6BE7E5A}"/>
              </a:ext>
            </a:extLst>
          </p:cNvPr>
          <p:cNvSpPr/>
          <p:nvPr/>
        </p:nvSpPr>
        <p:spPr>
          <a:xfrm>
            <a:off x="393664" y="1156304"/>
            <a:ext cx="5996762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Tranh họa đồ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A6628B-28EE-454E-8268-B8E530BA2DF7}"/>
              </a:ext>
            </a:extLst>
          </p:cNvPr>
          <p:cNvSpPr/>
          <p:nvPr/>
        </p:nvSpPr>
        <p:spPr>
          <a:xfrm>
            <a:off x="484044" y="1293732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2DBBAF-0F3A-495B-B9AB-432F77976EC4}"/>
              </a:ext>
            </a:extLst>
          </p:cNvPr>
          <p:cNvSpPr txBox="1"/>
          <p:nvPr/>
        </p:nvSpPr>
        <p:spPr>
          <a:xfrm>
            <a:off x="2028059" y="1157915"/>
            <a:ext cx="365141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tranh vẽ cảnh vật, sông núi.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ranh phong cảnh là gì ? 5 giá trị, 6 chủ đề nghệ thuật">
            <a:extLst>
              <a:ext uri="{FF2B5EF4-FFF2-40B4-BE49-F238E27FC236}">
                <a16:creationId xmlns:a16="http://schemas.microsoft.com/office/drawing/2014/main" id="{733F9A5C-AA41-462F-9194-43EF0154D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72" y="1832431"/>
            <a:ext cx="1800221" cy="122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ọc vẽ tranh phong cảnh online miễn phí. (Không cần có năng khiếu) | Học vẽ  tranh tường 3d, dạy vẽ phong cảnh online cơ bản tại Hà Nội, HCM">
            <a:extLst>
              <a:ext uri="{FF2B5EF4-FFF2-40B4-BE49-F238E27FC236}">
                <a16:creationId xmlns:a16="http://schemas.microsoft.com/office/drawing/2014/main" id="{00B84022-0A7D-44AD-9CFF-9F0B1A7B1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660" y="1832432"/>
            <a:ext cx="2340287" cy="122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anh Phong Cảnh Thiên Nhiên Ngôi Nhà Bên Sông SDTN149 - HapNature">
            <a:extLst>
              <a:ext uri="{FF2B5EF4-FFF2-40B4-BE49-F238E27FC236}">
                <a16:creationId xmlns:a16="http://schemas.microsoft.com/office/drawing/2014/main" id="{10ADC51F-87DE-43C8-B753-4C82264DC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11" y="1832431"/>
            <a:ext cx="1823495" cy="12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94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1" grpId="0"/>
      <p:bldP spid="15" grpId="0"/>
      <p:bldP spid="16" grpId="0" animBg="1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29.Canhcuanhoba[20210602101707263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3931</TotalTime>
  <Words>1461</Words>
  <Application>Microsoft Office PowerPoint</Application>
  <PresentationFormat>Custom</PresentationFormat>
  <Paragraphs>196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UTM Cookies</vt:lpstr>
      <vt:lpstr>Montserrat</vt:lpstr>
      <vt:lpstr>Times New Roman</vt:lpstr>
      <vt:lpstr>Calibri Light</vt:lpstr>
      <vt:lpstr>Calibri</vt:lpstr>
      <vt:lpstr>Kalam</vt:lpstr>
      <vt:lpstr>Arial</vt:lpstr>
      <vt:lpstr>微软雅黑</vt:lpstr>
      <vt:lpstr>等线</vt:lpstr>
      <vt:lpstr>等线 Light</vt:lpstr>
      <vt:lpstr>UTM Avo</vt:lpstr>
      <vt:lpstr>Doodle Sketchbook by Slidesgo</vt:lpstr>
      <vt:lpstr>Custom Design</vt:lpstr>
      <vt:lpstr>Office Theme</vt:lpstr>
      <vt:lpstr>3_Office 主题​​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Hanh Tham</cp:lastModifiedBy>
  <cp:revision>284</cp:revision>
  <dcterms:modified xsi:type="dcterms:W3CDTF">2024-04-21T08:13:07Z</dcterms:modified>
</cp:coreProperties>
</file>