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75" r:id="rId2"/>
    <p:sldMasterId id="2147483680" r:id="rId3"/>
    <p:sldMasterId id="2147483693" r:id="rId4"/>
  </p:sldMasterIdLst>
  <p:notesMasterIdLst>
    <p:notesMasterId r:id="rId32"/>
  </p:notesMasterIdLst>
  <p:sldIdLst>
    <p:sldId id="262" r:id="rId5"/>
    <p:sldId id="2007577147" r:id="rId6"/>
    <p:sldId id="355" r:id="rId7"/>
    <p:sldId id="261" r:id="rId8"/>
    <p:sldId id="365" r:id="rId9"/>
    <p:sldId id="2007577134" r:id="rId10"/>
    <p:sldId id="368" r:id="rId11"/>
    <p:sldId id="276" r:id="rId12"/>
    <p:sldId id="2007577149" r:id="rId13"/>
    <p:sldId id="2007577137" r:id="rId14"/>
    <p:sldId id="278" r:id="rId15"/>
    <p:sldId id="375" r:id="rId16"/>
    <p:sldId id="2007577140" r:id="rId17"/>
    <p:sldId id="2007577141" r:id="rId18"/>
    <p:sldId id="2007577150" r:id="rId19"/>
    <p:sldId id="281" r:id="rId20"/>
    <p:sldId id="366" r:id="rId21"/>
    <p:sldId id="367" r:id="rId22"/>
    <p:sldId id="2007577143" r:id="rId23"/>
    <p:sldId id="316" r:id="rId24"/>
    <p:sldId id="2007577151" r:id="rId25"/>
    <p:sldId id="2007577144" r:id="rId26"/>
    <p:sldId id="288" r:id="rId27"/>
    <p:sldId id="325" r:id="rId28"/>
    <p:sldId id="328" r:id="rId29"/>
    <p:sldId id="2007577152" r:id="rId30"/>
    <p:sldId id="2007577132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72" d="100"/>
          <a:sy n="72" d="100"/>
        </p:scale>
        <p:origin x="96" y="78"/>
      </p:cViewPr>
      <p:guideLst>
        <p:guide orient="horz" pos="2160"/>
        <p:guide pos="386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991093-3EBA-465A-ABD7-62CFEAD147DC}" type="datetimeFigureOut">
              <a:rPr lang="en-US" smtClean="0"/>
              <a:t>4/13/2024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9FACE0-DC64-4546-9992-979885E834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7015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0854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98270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67712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41187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755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6669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9196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5970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2024/4/13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9261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250B69D-E236-4F2F-9CF0-7D7ECB2EA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2024/4/13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35DC152-1957-4A19-BCB0-C496DCCB5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2AFCBCC-BCCF-4988-99B4-413E06613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5699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30F0DCC6-A6F8-4F80-AC7B-DD118168C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39C62F9-7AAC-4EC2-8551-F74B0C7AC04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3302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3283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5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4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0105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3989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182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6208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2844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0" y="1681164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5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4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5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4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2488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2612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6145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5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4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2705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5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4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5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4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9565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958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7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7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9617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0257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596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54560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1597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7188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51737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49492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3399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148586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92788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41767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741621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4675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02124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863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2141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olor">
  <p:cSld name="Blank color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2"/>
          <p:cNvSpPr txBox="1">
            <a:spLocks noGrp="1"/>
          </p:cNvSpPr>
          <p:nvPr>
            <p:ph type="sldNum" idx="12"/>
          </p:nvPr>
        </p:nvSpPr>
        <p:spPr>
          <a:xfrm>
            <a:off x="145433" y="194700"/>
            <a:ext cx="2409600" cy="1670400"/>
          </a:xfrm>
          <a:prstGeom prst="rect">
            <a:avLst/>
          </a:prstGeom>
        </p:spPr>
        <p:txBody>
          <a:bodyPr spcFirstLastPara="1" wrap="square" lIns="119324" tIns="119324" rIns="119324" bIns="119324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algn="l"/>
            <a:fld id="{00000000-1234-1234-1234-123412341234}" type="slidenum">
              <a:rPr lang="en" smtClean="0">
                <a:solidFill>
                  <a:prstClr val="black">
                    <a:tint val="75000"/>
                  </a:prstClr>
                </a:solidFill>
              </a:rPr>
              <a:pPr algn="l"/>
              <a:t>‹#›</a:t>
            </a:fld>
            <a:endParaRPr lang="e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14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713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387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0159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7372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642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5377B2-CA8A-472A-8636-8D3357B9B751}" type="datetimeFigureOut">
              <a:rPr lang="en-US" smtClean="0"/>
              <a:t>4/13/2024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113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4290C14-100E-46C7-9AC0-C7114E79C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112AAE-55C5-4135-B689-6C95749C4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602591-AA23-489E-8931-23E4EC1118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C1D54-5805-4D40-B801-1A331E8BC5DA}" type="datetimeFigureOut">
              <a:rPr lang="zh-CN" altLang="en-US" smtClean="0"/>
              <a:t>2024/4/13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F242E47-99D2-42FF-8784-4927BFE005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2920818-F7F4-4740-A700-853441E3B4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DA00C37-2CE3-43AB-BEE6-7DF7BAFCC96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5967" y="-2678035"/>
            <a:ext cx="6880067" cy="12192001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CA10C0F-F477-4FF5-BECE-B0781D6CEF55}"/>
              </a:ext>
            </a:extLst>
          </p:cNvPr>
          <p:cNvSpPr txBox="1">
            <a:spLocks/>
          </p:cNvSpPr>
          <p:nvPr userDrawn="1"/>
        </p:nvSpPr>
        <p:spPr>
          <a:xfrm>
            <a:off x="8765931" y="6483595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013700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</p:sldLayoutIdLst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8"/>
            <a:fld id="{CC7E0B67-8FA0-4F66-9577-9C053E74A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4/13/2024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8"/>
            <a:fld id="{19737A6A-1E74-452D-93A8-6C3F3DFA1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873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</p:sldLayoutIdLst>
  <p:txStyles>
    <p:titleStyle>
      <a:lvl1pPr algn="l" defTabSz="91435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8" indent="-228588" algn="l" defTabSz="91435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8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4" indent="-228588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8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7" indent="-228588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8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8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8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8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5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4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579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GIF"/><Relationship Id="rId4" Type="http://schemas.microsoft.com/office/2007/relationships/hdphoto" Target="../media/hdphoto6.wdp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microsoft.com/office/2007/relationships/hdphoto" Target="../media/hdphoto3.wdp"/><Relationship Id="rId5" Type="http://schemas.openxmlformats.org/officeDocument/2006/relationships/image" Target="../media/image7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7" Type="http://schemas.openxmlformats.org/officeDocument/2006/relationships/image" Target="../media/image1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emf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microsoft.com/office/2007/relationships/hdphoto" Target="../media/hdphoto5.wdp"/><Relationship Id="rId5" Type="http://schemas.openxmlformats.org/officeDocument/2006/relationships/image" Target="../media/image14.png"/><Relationship Id="rId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05470" y="2251618"/>
            <a:ext cx="7381060" cy="1445623"/>
          </a:xfrm>
        </p:spPr>
        <p:txBody>
          <a:bodyPr>
            <a:normAutofit fontScale="90000"/>
          </a:bodyPr>
          <a:lstStyle/>
          <a:p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Chào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mừng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các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em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đến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với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vi-VN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tiết</a:t>
            </a:r>
            <a:r>
              <a:rPr lang="en-US" altLang="vi-VN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Tiếng Việt - Lớp 2</a:t>
            </a:r>
          </a:p>
        </p:txBody>
      </p:sp>
    </p:spTree>
    <p:extLst>
      <p:ext uri="{BB962C8B-B14F-4D97-AF65-F5344CB8AC3E}">
        <p14:creationId xmlns:p14="http://schemas.microsoft.com/office/powerpoint/2010/main" val="4227301361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 l="-22000" r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A8244A2B-8CC6-42E0-B8DF-B1846AF96D3B}"/>
              </a:ext>
            </a:extLst>
          </p:cNvPr>
          <p:cNvSpPr txBox="1"/>
          <p:nvPr/>
        </p:nvSpPr>
        <p:spPr>
          <a:xfrm>
            <a:off x="516226" y="1394640"/>
            <a:ext cx="11185864" cy="2630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	Một sớm hôm ấy, như thường lệ, Bác Hồ đi dạo trong vườn.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gần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chợt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ngoằn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ngoèo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Chắc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trận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gió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đêm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rơi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. Bác tần ngần một lát, rồi nói với chú cần vụ:</a:t>
            </a:r>
          </a:p>
          <a:p>
            <a:pPr algn="just">
              <a:lnSpc>
                <a:spcPct val="120000"/>
              </a:lnSpc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	- Chú cuốn chiếc rễ này lại, rồi trồng cho nó mọc tiếp nhé!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2127255" y="485948"/>
            <a:ext cx="7700042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 RỄ ĐA TRÒN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0E13B2B-4AAD-4E4B-AF35-8FCF4F426FAE}"/>
              </a:ext>
            </a:extLst>
          </p:cNvPr>
          <p:cNvSpPr/>
          <p:nvPr/>
        </p:nvSpPr>
        <p:spPr>
          <a:xfrm>
            <a:off x="786049" y="1371459"/>
            <a:ext cx="504000" cy="5040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79840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4" grpId="0"/>
      <p:bldP spid="7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4" name="Rectangle 23"/>
          <p:cNvSpPr/>
          <p:nvPr/>
        </p:nvSpPr>
        <p:spPr>
          <a:xfrm>
            <a:off x="3278720" y="649349"/>
            <a:ext cx="516359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endParaRPr lang="en-US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3"/>
          <p:cNvSpPr>
            <a:spLocks noChangeArrowheads="1"/>
          </p:cNvSpPr>
          <p:nvPr/>
        </p:nvSpPr>
        <p:spPr bwMode="auto">
          <a:xfrm>
            <a:off x="600723" y="1809403"/>
            <a:ext cx="10990554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eaLnBrk="1" hangingPunct="1">
              <a:lnSpc>
                <a:spcPct val="150000"/>
              </a:lnSpc>
              <a:buClr>
                <a:schemeClr val="accent1"/>
              </a:buClr>
              <a:buSzPct val="65000"/>
            </a:pPr>
            <a:r>
              <a:rPr lang="en-US" altLang="en-US" sz="2800" b="1" u="none" dirty="0" err="1">
                <a:latin typeface="Times New Roman" panose="02020603050405020304" pitchFamily="18" charset="0"/>
              </a:rPr>
              <a:t>Nói</a:t>
            </a:r>
            <a:r>
              <a:rPr lang="en-US" altLang="en-US" sz="28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2800" b="1" u="none" dirty="0" err="1">
                <a:latin typeface="Times New Roman" panose="02020603050405020304" pitchFamily="18" charset="0"/>
              </a:rPr>
              <a:t>rồi</a:t>
            </a:r>
            <a:r>
              <a:rPr lang="en-US" altLang="en-US" sz="2800" b="1" u="none" dirty="0">
                <a:latin typeface="Times New Roman" panose="02020603050405020304" pitchFamily="18" charset="0"/>
              </a:rPr>
              <a:t>,  </a:t>
            </a:r>
            <a:r>
              <a:rPr lang="en-US" altLang="en-US" sz="2800" b="1" u="none" dirty="0" err="1">
                <a:latin typeface="Times New Roman" panose="02020603050405020304" pitchFamily="18" charset="0"/>
              </a:rPr>
              <a:t>Bác</a:t>
            </a:r>
            <a:r>
              <a:rPr lang="en-US" altLang="en-US" sz="28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2800" b="1" u="none" dirty="0" err="1">
                <a:latin typeface="Times New Roman" panose="02020603050405020304" pitchFamily="18" charset="0"/>
              </a:rPr>
              <a:t>cuộn</a:t>
            </a:r>
            <a:r>
              <a:rPr lang="en-US" altLang="en-US" sz="28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2800" b="1" u="none" dirty="0" err="1">
                <a:latin typeface="Times New Roman" panose="02020603050405020304" pitchFamily="18" charset="0"/>
              </a:rPr>
              <a:t>chiếc</a:t>
            </a:r>
            <a:r>
              <a:rPr lang="en-US" altLang="en-US" sz="28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2800" b="1" u="none" dirty="0" err="1">
                <a:latin typeface="Times New Roman" panose="02020603050405020304" pitchFamily="18" charset="0"/>
              </a:rPr>
              <a:t>rễ</a:t>
            </a:r>
            <a:r>
              <a:rPr lang="en-US" altLang="en-US" sz="28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2800" b="1" u="none" dirty="0" err="1">
                <a:latin typeface="Times New Roman" panose="02020603050405020304" pitchFamily="18" charset="0"/>
              </a:rPr>
              <a:t>thành</a:t>
            </a:r>
            <a:r>
              <a:rPr lang="en-US" altLang="en-US" sz="28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2800" b="1" u="none" dirty="0" err="1">
                <a:latin typeface="Times New Roman" panose="02020603050405020304" pitchFamily="18" charset="0"/>
              </a:rPr>
              <a:t>một</a:t>
            </a:r>
            <a:r>
              <a:rPr lang="en-US" altLang="en-US" sz="28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2800" b="1" u="none" dirty="0" err="1">
                <a:latin typeface="Times New Roman" panose="02020603050405020304" pitchFamily="18" charset="0"/>
              </a:rPr>
              <a:t>vòng</a:t>
            </a:r>
            <a:r>
              <a:rPr lang="en-US" altLang="en-US" sz="28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2800" b="1" u="none" dirty="0" err="1">
                <a:latin typeface="Times New Roman" panose="02020603050405020304" pitchFamily="18" charset="0"/>
              </a:rPr>
              <a:t>tròn</a:t>
            </a:r>
            <a:r>
              <a:rPr lang="en-US" altLang="en-US" sz="28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2800" b="1" u="none" dirty="0" err="1">
                <a:latin typeface="Times New Roman" panose="02020603050405020304" pitchFamily="18" charset="0"/>
              </a:rPr>
              <a:t>và</a:t>
            </a:r>
            <a:r>
              <a:rPr lang="en-US" altLang="en-US" sz="28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2800" b="1" u="none" dirty="0" err="1">
                <a:latin typeface="Times New Roman" panose="02020603050405020304" pitchFamily="18" charset="0"/>
              </a:rPr>
              <a:t>bảo</a:t>
            </a:r>
            <a:r>
              <a:rPr lang="en-US" altLang="en-US" sz="28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2800" b="1" u="none" dirty="0" err="1">
                <a:latin typeface="Times New Roman" panose="02020603050405020304" pitchFamily="18" charset="0"/>
              </a:rPr>
              <a:t>chú</a:t>
            </a:r>
            <a:r>
              <a:rPr lang="en-US" altLang="en-US" sz="28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2800" b="1" u="none" dirty="0" err="1">
                <a:latin typeface="Times New Roman" panose="02020603050405020304" pitchFamily="18" charset="0"/>
              </a:rPr>
              <a:t>cần</a:t>
            </a:r>
            <a:r>
              <a:rPr lang="en-US" altLang="en-US" sz="28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2800" b="1" u="none" dirty="0" err="1">
                <a:latin typeface="Times New Roman" panose="02020603050405020304" pitchFamily="18" charset="0"/>
              </a:rPr>
              <a:t>vụ</a:t>
            </a:r>
            <a:r>
              <a:rPr lang="en-US" altLang="en-US" sz="28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2800" b="1" u="none" dirty="0" err="1">
                <a:latin typeface="Times New Roman" panose="02020603050405020304" pitchFamily="18" charset="0"/>
              </a:rPr>
              <a:t>buộc</a:t>
            </a:r>
            <a:r>
              <a:rPr lang="en-US" altLang="en-US" sz="28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2800" b="1" u="none" dirty="0" err="1">
                <a:latin typeface="Times New Roman" panose="02020603050405020304" pitchFamily="18" charset="0"/>
              </a:rPr>
              <a:t>nó</a:t>
            </a:r>
            <a:r>
              <a:rPr lang="en-US" altLang="en-US" sz="28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2800" b="1" u="none" dirty="0" err="1">
                <a:latin typeface="Times New Roman" panose="02020603050405020304" pitchFamily="18" charset="0"/>
              </a:rPr>
              <a:t>tựa</a:t>
            </a:r>
            <a:r>
              <a:rPr lang="en-US" altLang="en-US" sz="28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2800" b="1" u="none" dirty="0" err="1">
                <a:latin typeface="Times New Roman" panose="02020603050405020304" pitchFamily="18" charset="0"/>
              </a:rPr>
              <a:t>vào</a:t>
            </a:r>
            <a:r>
              <a:rPr lang="en-US" altLang="en-US" sz="28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2800" b="1" u="none" dirty="0" err="1">
                <a:latin typeface="Times New Roman" panose="02020603050405020304" pitchFamily="18" charset="0"/>
              </a:rPr>
              <a:t>hai</a:t>
            </a:r>
            <a:r>
              <a:rPr lang="en-US" altLang="en-US" sz="28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2800" b="1" u="none" dirty="0" err="1">
                <a:latin typeface="Times New Roman" panose="02020603050405020304" pitchFamily="18" charset="0"/>
              </a:rPr>
              <a:t>cái</a:t>
            </a:r>
            <a:r>
              <a:rPr lang="en-US" altLang="en-US" sz="28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2800" b="1" u="none" dirty="0" err="1">
                <a:latin typeface="Times New Roman" panose="02020603050405020304" pitchFamily="18" charset="0"/>
              </a:rPr>
              <a:t>cọc</a:t>
            </a:r>
            <a:r>
              <a:rPr lang="en-US" altLang="en-US" sz="2800" b="1" u="none" dirty="0">
                <a:latin typeface="Times New Roman" panose="02020603050405020304" pitchFamily="18" charset="0"/>
              </a:rPr>
              <a:t>,  </a:t>
            </a:r>
            <a:r>
              <a:rPr lang="en-US" altLang="en-US" sz="2800" b="1" u="none" dirty="0" err="1">
                <a:latin typeface="Times New Roman" panose="02020603050405020304" pitchFamily="18" charset="0"/>
              </a:rPr>
              <a:t>sau</a:t>
            </a:r>
            <a:r>
              <a:rPr lang="en-US" altLang="en-US" sz="28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2800" b="1" u="none" dirty="0" err="1">
                <a:latin typeface="Times New Roman" panose="02020603050405020304" pitchFamily="18" charset="0"/>
              </a:rPr>
              <a:t>đó</a:t>
            </a:r>
            <a:r>
              <a:rPr lang="en-US" altLang="en-US" sz="28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2800" b="1" u="none" dirty="0" err="1">
                <a:latin typeface="Times New Roman" panose="02020603050405020304" pitchFamily="18" charset="0"/>
              </a:rPr>
              <a:t>mới</a:t>
            </a:r>
            <a:r>
              <a:rPr lang="en-US" altLang="en-US" sz="28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2800" b="1" u="none" dirty="0" err="1">
                <a:latin typeface="Times New Roman" panose="02020603050405020304" pitchFamily="18" charset="0"/>
              </a:rPr>
              <a:t>vùi</a:t>
            </a:r>
            <a:r>
              <a:rPr lang="en-US" altLang="en-US" sz="28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2800" b="1" u="none" dirty="0" err="1">
                <a:latin typeface="Times New Roman" panose="02020603050405020304" pitchFamily="18" charset="0"/>
              </a:rPr>
              <a:t>hai</a:t>
            </a:r>
            <a:r>
              <a:rPr lang="en-US" altLang="en-US" sz="28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2800" b="1" u="none" dirty="0" err="1">
                <a:latin typeface="Times New Roman" panose="02020603050405020304" pitchFamily="18" charset="0"/>
              </a:rPr>
              <a:t>đầu</a:t>
            </a:r>
            <a:r>
              <a:rPr lang="en-US" altLang="en-US" sz="28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2800" b="1" u="none" dirty="0" err="1">
                <a:latin typeface="Times New Roman" panose="02020603050405020304" pitchFamily="18" charset="0"/>
              </a:rPr>
              <a:t>rễ</a:t>
            </a:r>
            <a:r>
              <a:rPr lang="en-US" altLang="en-US" sz="28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2800" b="1" u="none" dirty="0" err="1">
                <a:latin typeface="Times New Roman" panose="02020603050405020304" pitchFamily="18" charset="0"/>
              </a:rPr>
              <a:t>xuống</a:t>
            </a:r>
            <a:r>
              <a:rPr lang="en-US" altLang="en-US" sz="28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2800" b="1" u="none" dirty="0" err="1">
                <a:latin typeface="Times New Roman" panose="02020603050405020304" pitchFamily="18" charset="0"/>
              </a:rPr>
              <a:t>đất</a:t>
            </a:r>
            <a:r>
              <a:rPr lang="en-US" altLang="en-US" sz="2800" b="1" u="none" dirty="0"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26" name="Line 24"/>
          <p:cNvSpPr>
            <a:spLocks noChangeShapeType="1"/>
          </p:cNvSpPr>
          <p:nvPr/>
        </p:nvSpPr>
        <p:spPr bwMode="auto">
          <a:xfrm flipH="1">
            <a:off x="7827158" y="2023444"/>
            <a:ext cx="163398" cy="457200"/>
          </a:xfrm>
          <a:prstGeom prst="line">
            <a:avLst/>
          </a:prstGeom>
          <a:ln w="38100">
            <a:headEnd/>
            <a:tailE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Line 24"/>
          <p:cNvSpPr>
            <a:spLocks noChangeShapeType="1"/>
          </p:cNvSpPr>
          <p:nvPr/>
        </p:nvSpPr>
        <p:spPr bwMode="auto">
          <a:xfrm flipH="1">
            <a:off x="10690080" y="2023444"/>
            <a:ext cx="163398" cy="457200"/>
          </a:xfrm>
          <a:prstGeom prst="line">
            <a:avLst/>
          </a:prstGeom>
          <a:ln w="38100">
            <a:headEnd/>
            <a:tailE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Line 24"/>
          <p:cNvSpPr>
            <a:spLocks noChangeShapeType="1"/>
          </p:cNvSpPr>
          <p:nvPr/>
        </p:nvSpPr>
        <p:spPr bwMode="auto">
          <a:xfrm flipH="1">
            <a:off x="4761817" y="2713220"/>
            <a:ext cx="139966" cy="501579"/>
          </a:xfrm>
          <a:prstGeom prst="line">
            <a:avLst/>
          </a:prstGeom>
          <a:ln w="38100">
            <a:headEnd/>
            <a:tailE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Line 24"/>
          <p:cNvSpPr>
            <a:spLocks noChangeShapeType="1"/>
          </p:cNvSpPr>
          <p:nvPr/>
        </p:nvSpPr>
        <p:spPr bwMode="auto">
          <a:xfrm flipH="1">
            <a:off x="10621879" y="2647603"/>
            <a:ext cx="163398" cy="457200"/>
          </a:xfrm>
          <a:prstGeom prst="line">
            <a:avLst/>
          </a:prstGeom>
          <a:ln w="38100">
            <a:headEnd/>
            <a:tailE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Line 24"/>
          <p:cNvSpPr>
            <a:spLocks noChangeShapeType="1"/>
          </p:cNvSpPr>
          <p:nvPr/>
        </p:nvSpPr>
        <p:spPr bwMode="auto">
          <a:xfrm flipH="1">
            <a:off x="10548421" y="2611081"/>
            <a:ext cx="163398" cy="457200"/>
          </a:xfrm>
          <a:prstGeom prst="line">
            <a:avLst/>
          </a:prstGeom>
          <a:ln w="38100">
            <a:headEnd/>
            <a:tailE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Line 24"/>
          <p:cNvSpPr>
            <a:spLocks noChangeShapeType="1"/>
          </p:cNvSpPr>
          <p:nvPr/>
        </p:nvSpPr>
        <p:spPr bwMode="auto">
          <a:xfrm flipH="1">
            <a:off x="1803611" y="2023444"/>
            <a:ext cx="163398" cy="457200"/>
          </a:xfrm>
          <a:prstGeom prst="line">
            <a:avLst/>
          </a:prstGeom>
          <a:ln w="38100">
            <a:headEnd/>
            <a:tailE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3882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0" name="29"/>
          <p:cNvSpPr/>
          <p:nvPr/>
        </p:nvSpPr>
        <p:spPr>
          <a:xfrm>
            <a:off x="1" y="166605"/>
            <a:ext cx="3124200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charset="0"/>
                  <a:cs typeface="Arial" panose="020B0604020202020204" pitchFamily="34" charset="0"/>
                  <a:sym typeface="+mn-lt"/>
                </a:rPr>
                <a:t>GIẢI NGHĨA TỪ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  <a:sym typeface="+mn-lt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85220" y="95250"/>
            <a:ext cx="906780" cy="84836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462143" y="2936698"/>
            <a:ext cx="9024625" cy="9809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Ngoằn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ngoèo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uốn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lượn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hướng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nhau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462143" y="407506"/>
            <a:ext cx="8644803" cy="519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vụ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việc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sóc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Hồ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462143" y="1441590"/>
            <a:ext cx="9253326" cy="9809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Tần ngần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đang mải suy nghĩ cân nhắc nên làm gì hay quyết định  như thế nào.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182" y="4102100"/>
            <a:ext cx="5655076" cy="23918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9364728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A8244A2B-8CC6-42E0-B8DF-B1846AF96D3B}"/>
              </a:ext>
            </a:extLst>
          </p:cNvPr>
          <p:cNvSpPr txBox="1"/>
          <p:nvPr/>
        </p:nvSpPr>
        <p:spPr>
          <a:xfrm>
            <a:off x="435005" y="696356"/>
            <a:ext cx="1118586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	Theo lời Bác, chú cần vụ xới đất, vùi chiếc rễ xuống. Thấy vậy, Bác ân cần bảo:</a:t>
            </a:r>
          </a:p>
          <a:p>
            <a:pPr algn="just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	- Chú nên làm thế này.</a:t>
            </a:r>
          </a:p>
          <a:p>
            <a:pPr algn="just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	Nói rồi, Bác cuộn chiếc rễ thành một vòng tròn, cùng chú cần vụ buộc nó tựa vào hai cái cọc, sau đó mới vùi hai đầu rễ xuống đất.</a:t>
            </a:r>
          </a:p>
          <a:p>
            <a:pPr algn="just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	Chú cần vụ thắc mắc:</a:t>
            </a:r>
          </a:p>
          <a:p>
            <a:pPr algn="just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	- Thưa Bác, Bác làm thế để làm gì ạ?</a:t>
            </a:r>
          </a:p>
          <a:p>
            <a:pPr algn="just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	Bác khẽ cười:</a:t>
            </a:r>
          </a:p>
          <a:p>
            <a:pPr algn="just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	- Rồi chú sẽ biết.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2127255" y="6262"/>
            <a:ext cx="7700042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 RỄ ĐA TRÒN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0E13B2B-4AAD-4E4B-AF35-8FCF4F426FAE}"/>
              </a:ext>
            </a:extLst>
          </p:cNvPr>
          <p:cNvSpPr/>
          <p:nvPr/>
        </p:nvSpPr>
        <p:spPr>
          <a:xfrm>
            <a:off x="846010" y="726881"/>
            <a:ext cx="504000" cy="5040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64021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4" grpId="0"/>
      <p:bldP spid="14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A8244A2B-8CC6-42E0-B8DF-B1846AF96D3B}"/>
              </a:ext>
            </a:extLst>
          </p:cNvPr>
          <p:cNvSpPr txBox="1"/>
          <p:nvPr/>
        </p:nvSpPr>
        <p:spPr>
          <a:xfrm>
            <a:off x="629877" y="1505830"/>
            <a:ext cx="11185864" cy="2113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	Nhiều năm sau, chiếc rễ đã lớn và thành cây đa con có vòng lá tròn.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nhi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thăm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vườn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chui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chui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2067294" y="425989"/>
            <a:ext cx="7700042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 RỄ ĐA TRÒN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0E13B2B-4AAD-4E4B-AF35-8FCF4F426FAE}"/>
              </a:ext>
            </a:extLst>
          </p:cNvPr>
          <p:cNvSpPr/>
          <p:nvPr/>
        </p:nvSpPr>
        <p:spPr>
          <a:xfrm>
            <a:off x="920961" y="1490840"/>
            <a:ext cx="504000" cy="5040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2079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4" grpId="0"/>
      <p:bldP spid="12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 l="-22000" r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A8244A2B-8CC6-42E0-B8DF-B1846AF96D3B}"/>
              </a:ext>
            </a:extLst>
          </p:cNvPr>
          <p:cNvSpPr txBox="1"/>
          <p:nvPr/>
        </p:nvSpPr>
        <p:spPr>
          <a:xfrm>
            <a:off x="435005" y="276636"/>
            <a:ext cx="11185864" cy="6671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sớm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hôm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lệ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dạo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vườn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gần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chợt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ngoằn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ngoèo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Chắc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trận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gió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đêm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rơi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Bác tần ngần một lát, rồi nói với chú cần vụ:</a:t>
            </a:r>
          </a:p>
          <a:p>
            <a:pPr algn="just">
              <a:lnSpc>
                <a:spcPct val="150000"/>
              </a:lnSpc>
            </a:pP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Chú cuốn chiếc rễ này lại, rồi trồng cho nó mọc tiếp nhé!</a:t>
            </a:r>
          </a:p>
          <a:p>
            <a:pPr algn="just">
              <a:lnSpc>
                <a:spcPct val="150000"/>
              </a:lnSpc>
            </a:pP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Theo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xới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vùi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Thấy vậy, Bác ân cần bảo:</a:t>
            </a:r>
          </a:p>
          <a:p>
            <a:pPr algn="just">
              <a:lnSpc>
                <a:spcPct val="150000"/>
              </a:lnSpc>
            </a:pP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- Chú nên làm thế này.</a:t>
            </a:r>
          </a:p>
          <a:p>
            <a:pPr algn="just">
              <a:lnSpc>
                <a:spcPct val="150000"/>
              </a:lnSpc>
            </a:pP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cuộn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buộc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tựa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cọc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vùi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Chú cần vụ thắc mắc:</a:t>
            </a:r>
          </a:p>
          <a:p>
            <a:pPr algn="just">
              <a:lnSpc>
                <a:spcPct val="150000"/>
              </a:lnSpc>
            </a:pP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- Thưa Bác, Bác làm thế để làm gì ạ?</a:t>
            </a:r>
          </a:p>
          <a:p>
            <a:pPr algn="just">
              <a:lnSpc>
                <a:spcPct val="150000"/>
              </a:lnSpc>
            </a:pP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Bác khẽ cười:</a:t>
            </a:r>
          </a:p>
          <a:p>
            <a:pPr algn="just">
              <a:lnSpc>
                <a:spcPct val="150000"/>
              </a:lnSpc>
            </a:pP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- Rồi chú sẽ biết.</a:t>
            </a:r>
          </a:p>
          <a:p>
            <a:pPr algn="just">
              <a:lnSpc>
                <a:spcPct val="150000"/>
              </a:lnSpc>
            </a:pP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thăm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vườn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chui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chui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1900" b="1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2127255" y="-203598"/>
            <a:ext cx="7700042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 RỄ ĐA TRÒN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99BF4B1-0C47-4191-A4F3-18EDAFA21A32}"/>
              </a:ext>
            </a:extLst>
          </p:cNvPr>
          <p:cNvCxnSpPr>
            <a:cxnSpLocks/>
          </p:cNvCxnSpPr>
          <p:nvPr/>
        </p:nvCxnSpPr>
        <p:spPr>
          <a:xfrm>
            <a:off x="1681502" y="1129393"/>
            <a:ext cx="6269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2A74A38-9AA9-40B2-9B5E-82294A1564F3}"/>
              </a:ext>
            </a:extLst>
          </p:cNvPr>
          <p:cNvCxnSpPr>
            <a:cxnSpLocks/>
          </p:cNvCxnSpPr>
          <p:nvPr/>
        </p:nvCxnSpPr>
        <p:spPr>
          <a:xfrm>
            <a:off x="3778029" y="1110738"/>
            <a:ext cx="147369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192D95C-F729-4011-84DD-D2DC272FA8A2}"/>
              </a:ext>
            </a:extLst>
          </p:cNvPr>
          <p:cNvCxnSpPr>
            <a:cxnSpLocks/>
          </p:cNvCxnSpPr>
          <p:nvPr/>
        </p:nvCxnSpPr>
        <p:spPr>
          <a:xfrm>
            <a:off x="1915260" y="1537445"/>
            <a:ext cx="94991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A0CAFB6-E4D2-4C91-AE4C-68CE156764B5}"/>
              </a:ext>
            </a:extLst>
          </p:cNvPr>
          <p:cNvCxnSpPr>
            <a:cxnSpLocks/>
          </p:cNvCxnSpPr>
          <p:nvPr/>
        </p:nvCxnSpPr>
        <p:spPr>
          <a:xfrm>
            <a:off x="7710707" y="5901199"/>
            <a:ext cx="135976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E865308-5511-438F-8DFE-8364AE25292F}"/>
              </a:ext>
            </a:extLst>
          </p:cNvPr>
          <p:cNvCxnSpPr>
            <a:cxnSpLocks/>
          </p:cNvCxnSpPr>
          <p:nvPr/>
        </p:nvCxnSpPr>
        <p:spPr>
          <a:xfrm>
            <a:off x="5116561" y="6326883"/>
            <a:ext cx="176517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50E13B2B-4AAD-4E4B-AF35-8FCF4F426FAE}"/>
              </a:ext>
            </a:extLst>
          </p:cNvPr>
          <p:cNvSpPr/>
          <p:nvPr/>
        </p:nvSpPr>
        <p:spPr>
          <a:xfrm>
            <a:off x="435005" y="397098"/>
            <a:ext cx="334141" cy="30799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999E4CC-BD36-4D73-9290-A60C2F4D09DF}"/>
              </a:ext>
            </a:extLst>
          </p:cNvPr>
          <p:cNvSpPr/>
          <p:nvPr/>
        </p:nvSpPr>
        <p:spPr>
          <a:xfrm>
            <a:off x="435005" y="2108973"/>
            <a:ext cx="334141" cy="30799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8A33E5D-56E2-47A9-8757-17912B93C5B1}"/>
              </a:ext>
            </a:extLst>
          </p:cNvPr>
          <p:cNvSpPr/>
          <p:nvPr/>
        </p:nvSpPr>
        <p:spPr>
          <a:xfrm>
            <a:off x="435004" y="5591212"/>
            <a:ext cx="334141" cy="30799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408502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32916" y="2503096"/>
            <a:ext cx="86199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1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  <a:sym typeface="+mn-ea"/>
              </a:rPr>
              <a:t>Tìm hiểu bài</a:t>
            </a:r>
            <a:endParaRPr kumimoji="0" lang="en-US" sz="9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26096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7000"/>
            <a:lum/>
          </a:blip>
          <a:srcRect/>
          <a:stretch>
            <a:fillRect l="-22000" r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EE696DF-76E1-4A97-9B3A-174226DC8640}"/>
              </a:ext>
            </a:extLst>
          </p:cNvPr>
          <p:cNvSpPr txBox="1"/>
          <p:nvPr/>
        </p:nvSpPr>
        <p:spPr>
          <a:xfrm>
            <a:off x="507085" y="1048527"/>
            <a:ext cx="10718264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B7E71D-61B9-43E5-ADFD-6EBD7E94A272}"/>
              </a:ext>
            </a:extLst>
          </p:cNvPr>
          <p:cNvSpPr txBox="1"/>
          <p:nvPr/>
        </p:nvSpPr>
        <p:spPr>
          <a:xfrm>
            <a:off x="528014" y="2197195"/>
            <a:ext cx="10697335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cuốn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đem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mọc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9BEFCD-C20C-4AED-85F9-80A2327A4898}"/>
              </a:ext>
            </a:extLst>
          </p:cNvPr>
          <p:cNvSpPr txBox="1"/>
          <p:nvPr/>
        </p:nvSpPr>
        <p:spPr>
          <a:xfrm>
            <a:off x="513435" y="3588828"/>
            <a:ext cx="1113020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47569C1-5B0A-4ABA-BE1A-0473F677D507}"/>
              </a:ext>
            </a:extLst>
          </p:cNvPr>
          <p:cNvSpPr txBox="1"/>
          <p:nvPr/>
        </p:nvSpPr>
        <p:spPr>
          <a:xfrm>
            <a:off x="507085" y="4120313"/>
            <a:ext cx="107182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cuộn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buộc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tựa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cọc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vùi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05430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7000"/>
            <a:lum/>
          </a:blip>
          <a:srcRect/>
          <a:stretch>
            <a:fillRect l="-22000" r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BB02552-77BA-4AA1-8D6D-72E260B2C55A}"/>
              </a:ext>
            </a:extLst>
          </p:cNvPr>
          <p:cNvSpPr txBox="1"/>
          <p:nvPr/>
        </p:nvSpPr>
        <p:spPr>
          <a:xfrm>
            <a:off x="818606" y="349444"/>
            <a:ext cx="9408078" cy="820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D26F20E-66F3-45A6-82C8-56B92893CF42}"/>
              </a:ext>
            </a:extLst>
          </p:cNvPr>
          <p:cNvSpPr txBox="1"/>
          <p:nvPr/>
        </p:nvSpPr>
        <p:spPr>
          <a:xfrm>
            <a:off x="818606" y="1232986"/>
            <a:ext cx="10519954" cy="1951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mọc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thăm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vườn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CF56876-4358-4653-9ED5-D98E09EF4339}"/>
              </a:ext>
            </a:extLst>
          </p:cNvPr>
          <p:cNvSpPr txBox="1"/>
          <p:nvPr/>
        </p:nvSpPr>
        <p:spPr>
          <a:xfrm>
            <a:off x="717368" y="2947803"/>
            <a:ext cx="10833463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Qua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nhi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000D77A-7EFD-4289-A020-F9710197AC74}"/>
              </a:ext>
            </a:extLst>
          </p:cNvPr>
          <p:cNvSpPr txBox="1"/>
          <p:nvPr/>
        </p:nvSpPr>
        <p:spPr>
          <a:xfrm>
            <a:off x="717368" y="4101876"/>
            <a:ext cx="10519954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ta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thương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cháu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niên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95139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  <p:bldP spid="15" grpId="0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6D7145-474F-83CE-7B57-EC14AC4703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24"/>
            <a:ext cx="12830608" cy="68534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7444A7D-E5B7-2948-C939-DB26106A6E09}"/>
              </a:ext>
            </a:extLst>
          </p:cNvPr>
          <p:cNvSpPr txBox="1"/>
          <p:nvPr/>
        </p:nvSpPr>
        <p:spPr>
          <a:xfrm>
            <a:off x="4536411" y="1646618"/>
            <a:ext cx="49061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>
              <a:defRPr/>
            </a:pP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NỘI DUNG BÀI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65BCB6-C70C-D98A-D136-1332066BDCD3}"/>
              </a:ext>
            </a:extLst>
          </p:cNvPr>
          <p:cNvSpPr txBox="1"/>
          <p:nvPr/>
        </p:nvSpPr>
        <p:spPr>
          <a:xfrm>
            <a:off x="3432748" y="2416059"/>
            <a:ext cx="7719934" cy="2751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12700" lvl="0" algn="ctr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  <a:buSzPts val="1150"/>
              <a:tabLst>
                <a:tab pos="306705" algn="l"/>
              </a:tabLst>
            </a:pPr>
            <a:r>
              <a:rPr lang="vi-VN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bài đọc, chúng ta thấy Bác rất yêu thương các cháu thiếu niên, nhi đ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ồ</a:t>
            </a:r>
            <a:r>
              <a:rPr lang="vi-VN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vi-VN" sz="4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3963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lowchart: Document 17"/>
          <p:cNvSpPr/>
          <p:nvPr/>
        </p:nvSpPr>
        <p:spPr>
          <a:xfrm>
            <a:off x="-23732" y="-19522"/>
            <a:ext cx="12336855" cy="2591411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dist="50800" dir="5400000" algn="ctr" rotWithShape="0">
              <a:srgbClr val="000000">
                <a:alpha val="26000"/>
              </a:srgb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8" name="Flowchart: Document 17"/>
          <p:cNvSpPr/>
          <p:nvPr/>
        </p:nvSpPr>
        <p:spPr>
          <a:xfrm>
            <a:off x="-57597" y="14347"/>
            <a:ext cx="12336855" cy="23696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/>
            <a:endParaRPr lang="en-US" sz="3200" dirty="0">
              <a:solidFill>
                <a:prstClr val="white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718129" y="2927062"/>
            <a:ext cx="7937956" cy="1300191"/>
            <a:chOff x="9566064" y="964372"/>
            <a:chExt cx="5446164" cy="698253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</a:endParaRPr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421487" y="2867442"/>
            <a:ext cx="1323109" cy="1323109"/>
            <a:chOff x="1212273" y="1084984"/>
            <a:chExt cx="992332" cy="992332"/>
          </a:xfrm>
          <a:solidFill>
            <a:srgbClr val="00B0F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9" name="Oval 8"/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-817096" y="-711057"/>
            <a:ext cx="3292844" cy="3062308"/>
            <a:chOff x="-2957976" y="-1125796"/>
            <a:chExt cx="2469633" cy="2296731"/>
          </a:xfrm>
        </p:grpSpPr>
        <p:sp>
          <p:nvSpPr>
            <p:cNvPr id="26" name="Oval 25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00B0F0"/>
            </a:solidFill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black"/>
                </a:solidFill>
              </a:endParaRPr>
            </a:p>
          </p:txBody>
        </p:sp>
        <p:sp>
          <p:nvSpPr>
            <p:cNvPr id="25" name="Oval 24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black"/>
                </a:solidFill>
              </a:endParaRPr>
            </a:p>
          </p:txBody>
        </p:sp>
        <p:sp>
          <p:nvSpPr>
            <p:cNvPr id="19" name="Oval 18"/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black"/>
                </a:solidFill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-189549" y="727077"/>
            <a:ext cx="2382188" cy="73859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Tuần 31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865203" y="56352"/>
            <a:ext cx="9550400" cy="1969705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6000" b="1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Chủ đề </a:t>
            </a:r>
          </a:p>
          <a:p>
            <a:pPr algn="ctr"/>
            <a:r>
              <a:rPr lang="en-US" sz="6000" b="1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CON NGƯỜI VIỆT NAM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463579" y="2890245"/>
            <a:ext cx="1320800" cy="127214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Bài</a:t>
            </a:r>
            <a:endParaRPr lang="en-US" sz="3200" b="1" dirty="0">
              <a:solidFill>
                <a:prstClr val="white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4267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24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694951" y="3121749"/>
            <a:ext cx="6741935" cy="80015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CHIẾC RỄ ĐA TRÒN</a:t>
            </a:r>
          </a:p>
        </p:txBody>
      </p:sp>
      <p:pic>
        <p:nvPicPr>
          <p:cNvPr id="23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1"/>
            <a:ext cx="12192000" cy="744715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791331" y="4467205"/>
            <a:ext cx="6741935" cy="80015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ĐỌC – Tiết 1 + 2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43476" y="5800956"/>
            <a:ext cx="3186819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Trang 104</a:t>
            </a:r>
          </a:p>
        </p:txBody>
      </p:sp>
    </p:spTree>
    <p:extLst>
      <p:ext uri="{BB962C8B-B14F-4D97-AF65-F5344CB8AC3E}">
        <p14:creationId xmlns:p14="http://schemas.microsoft.com/office/powerpoint/2010/main" val="412797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 descr="EJ145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819400" y="2967335"/>
            <a:ext cx="5943600" cy="923330"/>
          </a:xfrm>
          <a:prstGeom prst="rect">
            <a:avLst/>
          </a:prstGeom>
          <a:noFill/>
        </p:spPr>
        <p:txBody>
          <a:bodyPr wrap="none">
            <a:prstTxWarp prst="textCanDown">
              <a:avLst/>
            </a:prstTxWarp>
            <a:spAutoFit/>
          </a:bodyPr>
          <a:lstStyle/>
          <a:p>
            <a:pPr algn="ctr">
              <a:defRPr/>
            </a:pPr>
            <a:r>
              <a:rPr lang="en-US" sz="5400" b="1" cap="all" dirty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505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 LẠI</a:t>
            </a:r>
          </a:p>
        </p:txBody>
      </p:sp>
    </p:spTree>
    <p:extLst>
      <p:ext uri="{BB962C8B-B14F-4D97-AF65-F5344CB8AC3E}">
        <p14:creationId xmlns:p14="http://schemas.microsoft.com/office/powerpoint/2010/main" val="38347350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 l="-22000" r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A8244A2B-8CC6-42E0-B8DF-B1846AF96D3B}"/>
              </a:ext>
            </a:extLst>
          </p:cNvPr>
          <p:cNvSpPr txBox="1"/>
          <p:nvPr/>
        </p:nvSpPr>
        <p:spPr>
          <a:xfrm>
            <a:off x="435005" y="276636"/>
            <a:ext cx="11185864" cy="6671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sớm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hôm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lệ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dạo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vườn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gần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chợt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ngoằn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ngoèo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Chắc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trận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gió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đêm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rơi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Bác tần ngần một lát, rồi nói với chú cần vụ:</a:t>
            </a:r>
          </a:p>
          <a:p>
            <a:pPr algn="just">
              <a:lnSpc>
                <a:spcPct val="150000"/>
              </a:lnSpc>
            </a:pP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Chú cuốn chiếc rễ này lại, rồi trồng cho nó mọc tiếp nhé!</a:t>
            </a:r>
          </a:p>
          <a:p>
            <a:pPr algn="just">
              <a:lnSpc>
                <a:spcPct val="150000"/>
              </a:lnSpc>
            </a:pP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Theo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xới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vùi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Thấy vậy, Bác ân cần bảo:</a:t>
            </a:r>
          </a:p>
          <a:p>
            <a:pPr algn="just">
              <a:lnSpc>
                <a:spcPct val="150000"/>
              </a:lnSpc>
            </a:pP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- Chú nên làm thế này.</a:t>
            </a:r>
          </a:p>
          <a:p>
            <a:pPr algn="just">
              <a:lnSpc>
                <a:spcPct val="150000"/>
              </a:lnSpc>
            </a:pP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cuộn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buộc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tựa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cọc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vùi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Chú cần vụ thắc mắc:</a:t>
            </a:r>
          </a:p>
          <a:p>
            <a:pPr algn="just">
              <a:lnSpc>
                <a:spcPct val="150000"/>
              </a:lnSpc>
            </a:pP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- Thưa Bác, Bác làm thế để làm gì ạ?</a:t>
            </a:r>
          </a:p>
          <a:p>
            <a:pPr algn="just">
              <a:lnSpc>
                <a:spcPct val="150000"/>
              </a:lnSpc>
            </a:pP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Bác khẽ cười:</a:t>
            </a:r>
          </a:p>
          <a:p>
            <a:pPr algn="just">
              <a:lnSpc>
                <a:spcPct val="150000"/>
              </a:lnSpc>
            </a:pP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- Rồi chú sẽ biết.</a:t>
            </a:r>
          </a:p>
          <a:p>
            <a:pPr algn="just">
              <a:lnSpc>
                <a:spcPct val="150000"/>
              </a:lnSpc>
            </a:pP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thăm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vườn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chui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chui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1900" b="1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2127255" y="-203598"/>
            <a:ext cx="7700042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 RỄ ĐA TRÒN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99BF4B1-0C47-4191-A4F3-18EDAFA21A32}"/>
              </a:ext>
            </a:extLst>
          </p:cNvPr>
          <p:cNvCxnSpPr>
            <a:cxnSpLocks/>
          </p:cNvCxnSpPr>
          <p:nvPr/>
        </p:nvCxnSpPr>
        <p:spPr>
          <a:xfrm>
            <a:off x="1681502" y="1129393"/>
            <a:ext cx="6269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2A74A38-9AA9-40B2-9B5E-82294A1564F3}"/>
              </a:ext>
            </a:extLst>
          </p:cNvPr>
          <p:cNvCxnSpPr>
            <a:cxnSpLocks/>
          </p:cNvCxnSpPr>
          <p:nvPr/>
        </p:nvCxnSpPr>
        <p:spPr>
          <a:xfrm>
            <a:off x="3778029" y="1110738"/>
            <a:ext cx="147369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192D95C-F729-4011-84DD-D2DC272FA8A2}"/>
              </a:ext>
            </a:extLst>
          </p:cNvPr>
          <p:cNvCxnSpPr>
            <a:cxnSpLocks/>
          </p:cNvCxnSpPr>
          <p:nvPr/>
        </p:nvCxnSpPr>
        <p:spPr>
          <a:xfrm>
            <a:off x="1915260" y="1537445"/>
            <a:ext cx="94991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A0CAFB6-E4D2-4C91-AE4C-68CE156764B5}"/>
              </a:ext>
            </a:extLst>
          </p:cNvPr>
          <p:cNvCxnSpPr>
            <a:cxnSpLocks/>
          </p:cNvCxnSpPr>
          <p:nvPr/>
        </p:nvCxnSpPr>
        <p:spPr>
          <a:xfrm>
            <a:off x="7710707" y="5901199"/>
            <a:ext cx="135976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E865308-5511-438F-8DFE-8364AE25292F}"/>
              </a:ext>
            </a:extLst>
          </p:cNvPr>
          <p:cNvCxnSpPr>
            <a:cxnSpLocks/>
          </p:cNvCxnSpPr>
          <p:nvPr/>
        </p:nvCxnSpPr>
        <p:spPr>
          <a:xfrm>
            <a:off x="5116561" y="6326883"/>
            <a:ext cx="176517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50E13B2B-4AAD-4E4B-AF35-8FCF4F426FAE}"/>
              </a:ext>
            </a:extLst>
          </p:cNvPr>
          <p:cNvSpPr/>
          <p:nvPr/>
        </p:nvSpPr>
        <p:spPr>
          <a:xfrm>
            <a:off x="435005" y="397098"/>
            <a:ext cx="334141" cy="30799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999E4CC-BD36-4D73-9290-A60C2F4D09DF}"/>
              </a:ext>
            </a:extLst>
          </p:cNvPr>
          <p:cNvSpPr/>
          <p:nvPr/>
        </p:nvSpPr>
        <p:spPr>
          <a:xfrm>
            <a:off x="435005" y="2108973"/>
            <a:ext cx="334141" cy="30799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8A33E5D-56E2-47A9-8757-17912B93C5B1}"/>
              </a:ext>
            </a:extLst>
          </p:cNvPr>
          <p:cNvSpPr/>
          <p:nvPr/>
        </p:nvSpPr>
        <p:spPr>
          <a:xfrm>
            <a:off x="435004" y="5591212"/>
            <a:ext cx="334141" cy="30799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246274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6D7145-474F-83CE-7B57-EC14AC4703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24"/>
            <a:ext cx="12830608" cy="68534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7444A7D-E5B7-2948-C939-DB26106A6E09}"/>
              </a:ext>
            </a:extLst>
          </p:cNvPr>
          <p:cNvSpPr txBox="1"/>
          <p:nvPr/>
        </p:nvSpPr>
        <p:spPr>
          <a:xfrm>
            <a:off x="5408978" y="1361805"/>
            <a:ext cx="49061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>
              <a:defRPr/>
            </a:pP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ĐỌC PHÂN VAI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65BCB6-C70C-D98A-D136-1332066BDCD3}"/>
              </a:ext>
            </a:extLst>
          </p:cNvPr>
          <p:cNvSpPr txBox="1"/>
          <p:nvPr/>
        </p:nvSpPr>
        <p:spPr>
          <a:xfrm>
            <a:off x="4305315" y="2131246"/>
            <a:ext cx="7719934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20000"/>
              </a:spcBef>
              <a:buClr>
                <a:schemeClr val="accent1"/>
              </a:buClr>
              <a:buSzPct val="65000"/>
            </a:pP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Chú ý:</a:t>
            </a:r>
          </a:p>
          <a:p>
            <a:pPr>
              <a:spcBef>
                <a:spcPct val="20000"/>
              </a:spcBef>
              <a:buClr>
                <a:schemeClr val="accent1"/>
              </a:buClr>
              <a:buSzPct val="65000"/>
            </a:pP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*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Giọng người kể chậm rãi.</a:t>
            </a:r>
          </a:p>
          <a:p>
            <a:pPr>
              <a:spcBef>
                <a:spcPct val="20000"/>
              </a:spcBef>
              <a:buClr>
                <a:schemeClr val="accent1"/>
              </a:buClr>
              <a:buSzPct val="65000"/>
            </a:pP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*Giọng Bác ôn tồn dịu dàng.</a:t>
            </a:r>
          </a:p>
          <a:p>
            <a:pPr>
              <a:spcBef>
                <a:spcPct val="20000"/>
              </a:spcBef>
              <a:buClr>
                <a:schemeClr val="accent1"/>
              </a:buClr>
              <a:buSzPct val="65000"/>
            </a:pP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*Giọng chú cần vụ ngạc nhiên</a:t>
            </a:r>
          </a:p>
        </p:txBody>
      </p:sp>
      <p:pic>
        <p:nvPicPr>
          <p:cNvPr id="6" name="Picture 6" descr="club%20meet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6699" y="4052481"/>
            <a:ext cx="5541384" cy="3189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3190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3"/>
          <p:cNvGrpSpPr/>
          <p:nvPr/>
        </p:nvGrpSpPr>
        <p:grpSpPr>
          <a:xfrm>
            <a:off x="2419869" y="0"/>
            <a:ext cx="6935252" cy="5388747"/>
            <a:chOff x="3084810" y="-335112"/>
            <a:chExt cx="5809496" cy="5760000"/>
          </a:xfrm>
        </p:grpSpPr>
        <p:grpSp>
          <p:nvGrpSpPr>
            <p:cNvPr id="3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5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6" name="图片 12"/>
              <p:cNvPicPr>
                <a:picLocks noChangeAspect="1"/>
              </p:cNvPicPr>
              <p:nvPr/>
            </p:nvPicPr>
            <p:blipFill rotWithShape="1">
              <a:blip r:embed="rId2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4" name="图片 6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pic>
        <p:nvPicPr>
          <p:cNvPr id="7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380" y="2952283"/>
            <a:ext cx="8852597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9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0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9041981" y="721183"/>
            <a:ext cx="1759996" cy="734428"/>
          </a:xfrm>
          <a:prstGeom prst="rect">
            <a:avLst/>
          </a:prstGeom>
        </p:spPr>
      </p:pic>
      <p:sp>
        <p:nvSpPr>
          <p:cNvPr id="11" name="椭圆 21"/>
          <p:cNvSpPr/>
          <p:nvPr/>
        </p:nvSpPr>
        <p:spPr>
          <a:xfrm>
            <a:off x="1216616" y="567963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12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29440" y="2516083"/>
            <a:ext cx="69885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/>
            <a:r>
              <a:rPr lang="en-US" sz="54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LUYỆN TẬP THEO VĂN BẢN ĐỌC</a:t>
            </a:r>
          </a:p>
        </p:txBody>
      </p:sp>
      <p:sp>
        <p:nvSpPr>
          <p:cNvPr id="15" name="椭圆 21"/>
          <p:cNvSpPr/>
          <p:nvPr/>
        </p:nvSpPr>
        <p:spPr>
          <a:xfrm>
            <a:off x="502523" y="2951874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16" name="椭圆 22"/>
          <p:cNvSpPr/>
          <p:nvPr/>
        </p:nvSpPr>
        <p:spPr>
          <a:xfrm>
            <a:off x="946347" y="3600597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7978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5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8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bldLvl="0" animBg="1"/>
      <p:bldP spid="9" grpId="0" bldLvl="0" animBg="1"/>
      <p:bldP spid="9" grpId="1" bldLvl="0" animBg="1"/>
      <p:bldP spid="11" grpId="0" bldLvl="0" animBg="1"/>
      <p:bldP spid="11" grpId="1" bldLvl="0" animBg="1"/>
      <p:bldP spid="12" grpId="0" bldLvl="0" animBg="1"/>
      <p:bldP spid="12" grpId="1" bldLvl="0" animBg="1"/>
      <p:bldP spid="15" grpId="0" bldLvl="0" animBg="1"/>
      <p:bldP spid="15" grpId="1" bldLvl="0" animBg="1"/>
      <p:bldP spid="16" grpId="0" bldLvl="0" animBg="1"/>
      <p:bldP spid="16" grpId="1" bldLvl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7000"/>
            <a:lum/>
          </a:blip>
          <a:srcRect/>
          <a:stretch>
            <a:fillRect l="-22000" r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6740" y="1699075"/>
            <a:ext cx="11293312" cy="1325563"/>
          </a:xfrm>
        </p:spPr>
        <p:txBody>
          <a:bodyPr>
            <a:no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……..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……….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mọc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……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,……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14615" y="372891"/>
            <a:ext cx="1163081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1: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Điền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(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cuốn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vùi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xới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chỗ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trống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950633" y="1283570"/>
            <a:ext cx="10438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cuốn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873026" y="1312871"/>
            <a:ext cx="11031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39480" y="2067042"/>
            <a:ext cx="7393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xới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370066" y="2050144"/>
            <a:ext cx="7040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vùi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340253-2D3E-4F9A-A047-FE65533EE87C}"/>
              </a:ext>
            </a:extLst>
          </p:cNvPr>
          <p:cNvSpPr txBox="1"/>
          <p:nvPr/>
        </p:nvSpPr>
        <p:spPr>
          <a:xfrm>
            <a:off x="314615" y="2608637"/>
            <a:ext cx="1176543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2: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Tìm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u="sng" dirty="0" err="1"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3200" b="1" i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u="sng" dirty="0" err="1">
                <a:latin typeface="Arial" panose="020B0604020202020204" pitchFamily="34" charset="0"/>
                <a:cs typeface="Arial" panose="020B0604020202020204" pitchFamily="34" charset="0"/>
              </a:rPr>
              <a:t>chấm</a:t>
            </a:r>
            <a:r>
              <a:rPr lang="en-US" sz="3200" b="1" i="1" u="sng" dirty="0">
                <a:latin typeface="Arial" panose="020B0604020202020204" pitchFamily="34" charset="0"/>
                <a:cs typeface="Arial" panose="020B0604020202020204" pitchFamily="34" charset="0"/>
              </a:rPr>
              <a:t> than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? (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457189" indent="-457189" algn="just">
              <a:lnSpc>
                <a:spcPct val="150000"/>
              </a:lnSpc>
              <a:buAutoNum type="alphaLcPeriod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nghị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189" indent="-457189" algn="just">
              <a:lnSpc>
                <a:spcPct val="150000"/>
              </a:lnSpc>
              <a:buAutoNum type="alphaLcPeriod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xúc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189" indent="-457189" algn="just">
              <a:lnSpc>
                <a:spcPct val="150000"/>
              </a:lnSpc>
              <a:buAutoNum type="alphaLcPeriod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vi-VN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532062E-E24F-4D81-BD20-9B9C2705084E}"/>
              </a:ext>
            </a:extLst>
          </p:cNvPr>
          <p:cNvSpPr txBox="1"/>
          <p:nvPr/>
        </p:nvSpPr>
        <p:spPr>
          <a:xfrm>
            <a:off x="220996" y="6024152"/>
            <a:ext cx="118356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cuốn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mọc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C22FED0-4A6A-4897-B0AE-D6F29B4AC010}"/>
              </a:ext>
            </a:extLst>
          </p:cNvPr>
          <p:cNvSpPr/>
          <p:nvPr/>
        </p:nvSpPr>
        <p:spPr>
          <a:xfrm>
            <a:off x="220996" y="4331967"/>
            <a:ext cx="565744" cy="47245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1086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7" grpId="0"/>
      <p:bldP spid="8" grpId="0"/>
      <p:bldP spid="9" grpId="0" build="p"/>
      <p:bldP spid="10" grpId="0"/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">
            <a:extLst>
              <a:ext uri="{FF2B5EF4-FFF2-40B4-BE49-F238E27FC236}">
                <a16:creationId xmlns:a16="http://schemas.microsoft.com/office/drawing/2014/main" id="{85430622-D8E0-4234-A4FD-1E14883884D9}"/>
              </a:ext>
            </a:extLst>
          </p:cNvPr>
          <p:cNvSpPr txBox="1"/>
          <p:nvPr/>
        </p:nvSpPr>
        <p:spPr>
          <a:xfrm>
            <a:off x="1714500" y="527685"/>
            <a:ext cx="100196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đôi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879524-F80E-4696-AA3F-4E539E8059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501"/>
          <a:stretch/>
        </p:blipFill>
        <p:spPr>
          <a:xfrm>
            <a:off x="6292645" y="1533833"/>
            <a:ext cx="4876799" cy="46431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Cloud Callout 5"/>
          <p:cNvSpPr/>
          <p:nvPr/>
        </p:nvSpPr>
        <p:spPr>
          <a:xfrm rot="16200000">
            <a:off x="1092610" y="983226"/>
            <a:ext cx="4945626" cy="4208206"/>
          </a:xfrm>
          <a:prstGeom prst="cloud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123768" y="1680157"/>
            <a:ext cx="273497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Hãy</a:t>
            </a:r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n</a:t>
            </a:r>
            <a:r>
              <a:rPr lang="vi-VN" sz="3600" b="1" dirty="0">
                <a:solidFill>
                  <a:srgbClr val="0070C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ói một câu đ</a:t>
            </a:r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ề</a:t>
            </a:r>
            <a:r>
              <a:rPr lang="vi-VN" sz="3600" b="1" dirty="0">
                <a:solidFill>
                  <a:srgbClr val="0070C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nghị </a:t>
            </a:r>
            <a:r>
              <a:rPr lang="en-US" sz="3600" b="1" dirty="0" err="1">
                <a:solidFill>
                  <a:srgbClr val="0070C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bạn</a:t>
            </a:r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trong</a:t>
            </a:r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nhóm</a:t>
            </a:r>
            <a:r>
              <a:rPr lang="vi-VN" sz="3600" b="1" dirty="0">
                <a:solidFill>
                  <a:srgbClr val="0070C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làm một việc gì đó</a:t>
            </a:r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.</a:t>
            </a:r>
            <a:endParaRPr lang="en-US" sz="3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54204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6" grpId="0" animBg="1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44" y="-9564"/>
            <a:ext cx="12192000" cy="6858000"/>
          </a:xfrm>
          <a:prstGeom prst="rect">
            <a:avLst/>
          </a:prstGeom>
        </p:spPr>
      </p:pic>
      <p:sp>
        <p:nvSpPr>
          <p:cNvPr id="3" name="íşḷîḓe">
            <a:extLst>
              <a:ext uri="{FF2B5EF4-FFF2-40B4-BE49-F238E27FC236}">
                <a16:creationId xmlns:a16="http://schemas.microsoft.com/office/drawing/2014/main" id="{4968EA2C-5436-43EF-B600-0C877688AF97}"/>
              </a:ext>
            </a:extLst>
          </p:cNvPr>
          <p:cNvSpPr/>
          <p:nvPr/>
        </p:nvSpPr>
        <p:spPr>
          <a:xfrm>
            <a:off x="1223886" y="201535"/>
            <a:ext cx="5923751" cy="883661"/>
          </a:xfrm>
          <a:prstGeom prst="rect">
            <a:avLst/>
          </a:prstGeom>
        </p:spPr>
        <p:txBody>
          <a:bodyPr wrap="square" lIns="91440" tIns="45720" rIns="91440" bIns="4572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defRPr/>
            </a:pPr>
            <a:r>
              <a:rPr lang="en-US" altLang="zh-CN" sz="4400" b="1" kern="0" dirty="0">
                <a:ln w="6350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 CẦU CẦN ĐẠT</a:t>
            </a:r>
            <a:endParaRPr lang="zh-CN" altLang="en-US" sz="4400" b="1" kern="0" dirty="0">
              <a:ln w="6350"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直接连接符 59">
            <a:extLst>
              <a:ext uri="{FF2B5EF4-FFF2-40B4-BE49-F238E27FC236}">
                <a16:creationId xmlns:a16="http://schemas.microsoft.com/office/drawing/2014/main" id="{44F71D0C-7F93-4F4C-9E3D-768F31B9922C}"/>
              </a:ext>
            </a:extLst>
          </p:cNvPr>
          <p:cNvCxnSpPr/>
          <p:nvPr/>
        </p:nvCxnSpPr>
        <p:spPr>
          <a:xfrm>
            <a:off x="4408913" y="1929554"/>
            <a:ext cx="7320876" cy="0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isḻîḓè">
            <a:extLst>
              <a:ext uri="{FF2B5EF4-FFF2-40B4-BE49-F238E27FC236}">
                <a16:creationId xmlns:a16="http://schemas.microsoft.com/office/drawing/2014/main" id="{B65D6A18-A848-4365-8261-A87CDAF5B169}"/>
              </a:ext>
            </a:extLst>
          </p:cNvPr>
          <p:cNvSpPr/>
          <p:nvPr/>
        </p:nvSpPr>
        <p:spPr bwMode="auto">
          <a:xfrm>
            <a:off x="2027834" y="1462548"/>
            <a:ext cx="822311" cy="573560"/>
          </a:xfrm>
          <a:prstGeom prst="roundRect">
            <a:avLst>
              <a:gd name="adj" fmla="val 46371"/>
            </a:avLst>
          </a:prstGeom>
          <a:solidFill>
            <a:srgbClr val="FFD268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01 </a:t>
            </a:r>
            <a:endParaRPr lang="zh-CN" altLang="en-US" sz="3200" b="1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ea typeface="仓耳玄三M W05" panose="020204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6" name="isḻîḓè">
            <a:extLst>
              <a:ext uri="{FF2B5EF4-FFF2-40B4-BE49-F238E27FC236}">
                <a16:creationId xmlns:a16="http://schemas.microsoft.com/office/drawing/2014/main" id="{2D5C3EA8-0EA8-4A1D-AB27-36CB41F4EB17}"/>
              </a:ext>
            </a:extLst>
          </p:cNvPr>
          <p:cNvSpPr/>
          <p:nvPr/>
        </p:nvSpPr>
        <p:spPr bwMode="auto">
          <a:xfrm>
            <a:off x="2850145" y="1242584"/>
            <a:ext cx="7320876" cy="1172435"/>
          </a:xfrm>
          <a:prstGeom prst="roundRect">
            <a:avLst>
              <a:gd name="adj" fmla="val 46371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lvl="0" eaLnBrk="0" hangingPunct="0"/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Đọc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đúng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rõ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ràng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biết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ngắt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nghỉ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hơi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hợp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lí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lang="zh-CN" altLang="en-US" sz="3200" b="1" dirty="0">
              <a:solidFill>
                <a:srgbClr val="0070C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7" name="isḻîḓè">
            <a:extLst>
              <a:ext uri="{FF2B5EF4-FFF2-40B4-BE49-F238E27FC236}">
                <a16:creationId xmlns:a16="http://schemas.microsoft.com/office/drawing/2014/main" id="{1380D21F-97BD-43C0-80EB-5174AA5D5A43}"/>
              </a:ext>
            </a:extLst>
          </p:cNvPr>
          <p:cNvSpPr/>
          <p:nvPr/>
        </p:nvSpPr>
        <p:spPr bwMode="auto">
          <a:xfrm>
            <a:off x="4368591" y="3131805"/>
            <a:ext cx="822311" cy="655229"/>
          </a:xfrm>
          <a:prstGeom prst="roundRect">
            <a:avLst>
              <a:gd name="adj" fmla="val 46371"/>
            </a:avLst>
          </a:prstGeom>
          <a:solidFill>
            <a:srgbClr val="FFE4DB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02</a:t>
            </a:r>
            <a:endParaRPr lang="zh-CN" altLang="en-US" sz="3200" b="1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ea typeface="仓耳玄三M W05" panose="020204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8" name="isḻîḓè">
            <a:extLst>
              <a:ext uri="{FF2B5EF4-FFF2-40B4-BE49-F238E27FC236}">
                <a16:creationId xmlns:a16="http://schemas.microsoft.com/office/drawing/2014/main" id="{CC18E718-57BD-48E6-81A4-E988EC090412}"/>
              </a:ext>
            </a:extLst>
          </p:cNvPr>
          <p:cNvSpPr/>
          <p:nvPr/>
        </p:nvSpPr>
        <p:spPr bwMode="auto">
          <a:xfrm>
            <a:off x="5192486" y="2649693"/>
            <a:ext cx="6349519" cy="1746709"/>
          </a:xfrm>
          <a:prstGeom prst="roundRect">
            <a:avLst>
              <a:gd name="adj" fmla="val 46371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lvl="0" eaLnBrk="0" hangingPunct="0"/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Trả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lời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được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câu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hỏi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liên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quan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đọc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Nêu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được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nội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dung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học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lang="zh-CN" altLang="en-US" sz="3200" b="1" dirty="0">
              <a:solidFill>
                <a:srgbClr val="0070C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9" name="isḻîḓè">
            <a:extLst>
              <a:ext uri="{FF2B5EF4-FFF2-40B4-BE49-F238E27FC236}">
                <a16:creationId xmlns:a16="http://schemas.microsoft.com/office/drawing/2014/main" id="{1380D21F-97BD-43C0-80EB-5174AA5D5A43}"/>
              </a:ext>
            </a:extLst>
          </p:cNvPr>
          <p:cNvSpPr/>
          <p:nvPr/>
        </p:nvSpPr>
        <p:spPr bwMode="auto">
          <a:xfrm>
            <a:off x="3758920" y="5061360"/>
            <a:ext cx="822311" cy="655229"/>
          </a:xfrm>
          <a:prstGeom prst="roundRect">
            <a:avLst>
              <a:gd name="adj" fmla="val 46371"/>
            </a:avLst>
          </a:prstGeom>
          <a:solidFill>
            <a:srgbClr val="92D05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03</a:t>
            </a:r>
            <a:endParaRPr lang="zh-CN" altLang="en-US" sz="3200" b="1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ea typeface="仓耳玄三M W05" panose="020204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10" name="isḻîḓè">
            <a:extLst>
              <a:ext uri="{FF2B5EF4-FFF2-40B4-BE49-F238E27FC236}">
                <a16:creationId xmlns:a16="http://schemas.microsoft.com/office/drawing/2014/main" id="{CC18E718-57BD-48E6-81A4-E988EC090412}"/>
              </a:ext>
            </a:extLst>
          </p:cNvPr>
          <p:cNvSpPr/>
          <p:nvPr/>
        </p:nvSpPr>
        <p:spPr bwMode="auto">
          <a:xfrm>
            <a:off x="4581231" y="4679222"/>
            <a:ext cx="7485851" cy="2133983"/>
          </a:xfrm>
          <a:prstGeom prst="roundRect">
            <a:avLst>
              <a:gd name="adj" fmla="val 46371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lvl="0" eaLnBrk="0" hangingPunct="0"/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Hiểu được việc Bác Hồ cho trồng chiếc rễ đa tròn đó chính là thể hiện  tình yêu thương Bác dành cho các cháu thiếu niên, nhi đồng.</a:t>
            </a:r>
            <a:endParaRPr lang="zh-CN" altLang="en-US" sz="3200" b="1" dirty="0">
              <a:solidFill>
                <a:srgbClr val="0070C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79513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D00996A-EBEC-464B-9DDB-7DA4B6F615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2"/>
            <a:ext cx="6858001" cy="1219200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E748563-5244-4082-8853-70C20B6B6D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560" y="-230682"/>
            <a:ext cx="9218154" cy="5643976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381931" y="1862703"/>
            <a:ext cx="413717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5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Củng</a:t>
            </a:r>
            <a:r>
              <a:rPr kumimoji="0" lang="en-US" altLang="zh-CN" sz="75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75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cố</a:t>
            </a:r>
            <a:r>
              <a:rPr kumimoji="0" lang="en-US" altLang="zh-CN" sz="75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75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bài</a:t>
            </a:r>
            <a:r>
              <a:rPr kumimoji="0" lang="en-US" altLang="zh-CN" sz="75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75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học</a:t>
            </a:r>
            <a:endParaRPr kumimoji="0" lang="zh-CN" altLang="en-US" sz="7500" b="1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仓耳羽辰体-谷力 W05" panose="02020400000000000000" pitchFamily="18" charset="-122"/>
              <a:cs typeface="Arial" panose="020B0604020202020204" pitchFamily="34" charset="0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94615821-7517-459A-A22B-4C844093B2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97868" y="-225286"/>
            <a:ext cx="1996261" cy="1219200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8B65E42-3959-483A-B1A1-2C48D28200F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684801"/>
            <a:ext cx="4544782" cy="65948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06703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D1A59C5F-5E2A-465C-A839-19558C4E4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24" y="-107132"/>
            <a:ext cx="1715388" cy="1715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A3C7FBB-0134-41F0-9437-48D957ABC2A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170"/>
          <a:stretch/>
        </p:blipFill>
        <p:spPr>
          <a:xfrm>
            <a:off x="1772239" y="601392"/>
            <a:ext cx="9379670" cy="5843752"/>
          </a:xfrm>
          <a:prstGeom prst="flowChartConnector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512484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3334">
              <a:srgbClr val="EBF3FA"/>
            </a:gs>
            <a:gs pos="27550">
              <a:srgbClr val="DEEBF6"/>
            </a:gs>
            <a:gs pos="36442">
              <a:srgbClr val="D6E6F4"/>
            </a:gs>
            <a:gs pos="37803">
              <a:srgbClr val="D5E5F4"/>
            </a:gs>
            <a:gs pos="51085">
              <a:srgbClr val="C9DEF1"/>
            </a:gs>
            <a:gs pos="59126">
              <a:srgbClr val="C2DAEF"/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6" y="2558571"/>
            <a:ext cx="5859293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72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Khởi động</a:t>
            </a:r>
            <a:endParaRPr lang="en-US" altLang="zh-CN" sz="7200" b="1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ea typeface="Microsoft YaHei" panose="020B050302020402020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348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17816FD-9AC0-4D9F-95CF-E65FBC4086FF}"/>
              </a:ext>
            </a:extLst>
          </p:cNvPr>
          <p:cNvGrpSpPr/>
          <p:nvPr/>
        </p:nvGrpSpPr>
        <p:grpSpPr>
          <a:xfrm>
            <a:off x="426720" y="411158"/>
            <a:ext cx="2804953" cy="749800"/>
            <a:chOff x="328800" y="617284"/>
            <a:chExt cx="1971948" cy="56235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A553182-F3C1-4121-8FDA-73CEE8D72B23}"/>
                </a:ext>
              </a:extLst>
            </p:cNvPr>
            <p:cNvSpPr txBox="1"/>
            <p:nvPr/>
          </p:nvSpPr>
          <p:spPr>
            <a:xfrm>
              <a:off x="369343" y="617893"/>
              <a:ext cx="1931405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67" dirty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BÀI 24 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1A601FE-6892-4EC6-ACDD-75D395FCC956}"/>
                </a:ext>
              </a:extLst>
            </p:cNvPr>
            <p:cNvSpPr txBox="1"/>
            <p:nvPr/>
          </p:nvSpPr>
          <p:spPr>
            <a:xfrm>
              <a:off x="328800" y="617284"/>
              <a:ext cx="1677443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67" dirty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UTM Cookies" panose="02040603050506020204" pitchFamily="18" charset="0"/>
                </a:rPr>
                <a:t>BÀI 24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2694591" y="756989"/>
            <a:ext cx="69614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 RỄ ĐA TRÒN</a:t>
            </a:r>
          </a:p>
        </p:txBody>
      </p:sp>
      <p:sp>
        <p:nvSpPr>
          <p:cNvPr id="15" name="Google Shape;1714;p64"/>
          <p:cNvSpPr/>
          <p:nvPr/>
        </p:nvSpPr>
        <p:spPr>
          <a:xfrm rot="-2019064">
            <a:off x="1611170" y="1088380"/>
            <a:ext cx="248710" cy="245983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6" name="Google Shape;1715;p64"/>
          <p:cNvSpPr/>
          <p:nvPr/>
        </p:nvSpPr>
        <p:spPr>
          <a:xfrm rot="-2019064">
            <a:off x="505472" y="1150404"/>
            <a:ext cx="150703" cy="130320"/>
          </a:xfrm>
          <a:custGeom>
            <a:avLst/>
            <a:gdLst/>
            <a:ahLst/>
            <a:cxnLst/>
            <a:rect l="l" t="t" r="r" b="b"/>
            <a:pathLst>
              <a:path w="2737" h="2525" extrusionOk="0">
                <a:moveTo>
                  <a:pt x="514" y="0"/>
                </a:moveTo>
                <a:cubicBezTo>
                  <a:pt x="329" y="0"/>
                  <a:pt x="187" y="258"/>
                  <a:pt x="344" y="415"/>
                </a:cubicBezTo>
                <a:cubicBezTo>
                  <a:pt x="502" y="573"/>
                  <a:pt x="621" y="692"/>
                  <a:pt x="780" y="811"/>
                </a:cubicBezTo>
                <a:lnTo>
                  <a:pt x="304" y="851"/>
                </a:lnTo>
                <a:cubicBezTo>
                  <a:pt x="0" y="889"/>
                  <a:pt x="25" y="1328"/>
                  <a:pt x="307" y="1328"/>
                </a:cubicBezTo>
                <a:cubicBezTo>
                  <a:pt x="319" y="1328"/>
                  <a:pt x="331" y="1328"/>
                  <a:pt x="344" y="1326"/>
                </a:cubicBezTo>
                <a:lnTo>
                  <a:pt x="740" y="1286"/>
                </a:lnTo>
                <a:lnTo>
                  <a:pt x="740" y="1286"/>
                </a:lnTo>
                <a:cubicBezTo>
                  <a:pt x="582" y="1484"/>
                  <a:pt x="423" y="1722"/>
                  <a:pt x="265" y="1960"/>
                </a:cubicBezTo>
                <a:cubicBezTo>
                  <a:pt x="130" y="2121"/>
                  <a:pt x="288" y="2283"/>
                  <a:pt x="453" y="2283"/>
                </a:cubicBezTo>
                <a:cubicBezTo>
                  <a:pt x="531" y="2283"/>
                  <a:pt x="610" y="2247"/>
                  <a:pt x="661" y="2158"/>
                </a:cubicBezTo>
                <a:lnTo>
                  <a:pt x="1017" y="1603"/>
                </a:lnTo>
                <a:cubicBezTo>
                  <a:pt x="1057" y="1841"/>
                  <a:pt x="1097" y="2118"/>
                  <a:pt x="1097" y="2316"/>
                </a:cubicBezTo>
                <a:cubicBezTo>
                  <a:pt x="1116" y="2455"/>
                  <a:pt x="1225" y="2524"/>
                  <a:pt x="1334" y="2524"/>
                </a:cubicBezTo>
                <a:cubicBezTo>
                  <a:pt x="1443" y="2524"/>
                  <a:pt x="1552" y="2455"/>
                  <a:pt x="1572" y="2316"/>
                </a:cubicBezTo>
                <a:cubicBezTo>
                  <a:pt x="1572" y="2039"/>
                  <a:pt x="1493" y="1762"/>
                  <a:pt x="1493" y="1484"/>
                </a:cubicBezTo>
                <a:lnTo>
                  <a:pt x="1493" y="1484"/>
                </a:lnTo>
                <a:lnTo>
                  <a:pt x="1849" y="1762"/>
                </a:lnTo>
                <a:cubicBezTo>
                  <a:pt x="1898" y="1802"/>
                  <a:pt x="1949" y="1820"/>
                  <a:pt x="1996" y="1820"/>
                </a:cubicBezTo>
                <a:cubicBezTo>
                  <a:pt x="2179" y="1820"/>
                  <a:pt x="2315" y="1562"/>
                  <a:pt x="2127" y="1405"/>
                </a:cubicBezTo>
                <a:cubicBezTo>
                  <a:pt x="2008" y="1326"/>
                  <a:pt x="1929" y="1247"/>
                  <a:pt x="1810" y="1128"/>
                </a:cubicBezTo>
                <a:lnTo>
                  <a:pt x="2443" y="1049"/>
                </a:lnTo>
                <a:cubicBezTo>
                  <a:pt x="2736" y="975"/>
                  <a:pt x="2725" y="564"/>
                  <a:pt x="2503" y="564"/>
                </a:cubicBezTo>
                <a:cubicBezTo>
                  <a:pt x="2484" y="564"/>
                  <a:pt x="2465" y="567"/>
                  <a:pt x="2443" y="573"/>
                </a:cubicBezTo>
                <a:lnTo>
                  <a:pt x="1691" y="653"/>
                </a:lnTo>
                <a:lnTo>
                  <a:pt x="1849" y="415"/>
                </a:lnTo>
                <a:cubicBezTo>
                  <a:pt x="1994" y="241"/>
                  <a:pt x="1843" y="47"/>
                  <a:pt x="1674" y="47"/>
                </a:cubicBezTo>
                <a:cubicBezTo>
                  <a:pt x="1611" y="47"/>
                  <a:pt x="1546" y="73"/>
                  <a:pt x="1493" y="138"/>
                </a:cubicBezTo>
                <a:lnTo>
                  <a:pt x="1374" y="336"/>
                </a:lnTo>
                <a:lnTo>
                  <a:pt x="1374" y="296"/>
                </a:lnTo>
                <a:cubicBezTo>
                  <a:pt x="1355" y="143"/>
                  <a:pt x="1234" y="73"/>
                  <a:pt x="1118" y="73"/>
                </a:cubicBezTo>
                <a:cubicBezTo>
                  <a:pt x="995" y="73"/>
                  <a:pt x="878" y="153"/>
                  <a:pt x="899" y="296"/>
                </a:cubicBezTo>
                <a:lnTo>
                  <a:pt x="661" y="58"/>
                </a:lnTo>
                <a:cubicBezTo>
                  <a:pt x="612" y="18"/>
                  <a:pt x="561" y="0"/>
                  <a:pt x="5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7" name="Google Shape;1716;p64"/>
          <p:cNvSpPr/>
          <p:nvPr/>
        </p:nvSpPr>
        <p:spPr>
          <a:xfrm rot="-2019064">
            <a:off x="790175" y="1304762"/>
            <a:ext cx="395062" cy="366652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18" name="Google Shape;1725;p64"/>
          <p:cNvGrpSpPr/>
          <p:nvPr/>
        </p:nvGrpSpPr>
        <p:grpSpPr>
          <a:xfrm rot="-1723955">
            <a:off x="1248823" y="97595"/>
            <a:ext cx="316855" cy="328459"/>
            <a:chOff x="5414907" y="2017485"/>
            <a:chExt cx="220338" cy="243702"/>
          </a:xfrm>
        </p:grpSpPr>
        <p:sp>
          <p:nvSpPr>
            <p:cNvPr id="19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" name="Google Shape;1727;p64"/>
            <p:cNvSpPr/>
            <p:nvPr/>
          </p:nvSpPr>
          <p:spPr>
            <a:xfrm>
              <a:off x="5469978" y="2200929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22" name="Google Shape;1714;p64"/>
          <p:cNvSpPr/>
          <p:nvPr/>
        </p:nvSpPr>
        <p:spPr>
          <a:xfrm rot="-2019064">
            <a:off x="682718" y="235112"/>
            <a:ext cx="248710" cy="245983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23" name="Google Shape;1725;p64"/>
          <p:cNvGrpSpPr/>
          <p:nvPr/>
        </p:nvGrpSpPr>
        <p:grpSpPr>
          <a:xfrm rot="6447076">
            <a:off x="1186562" y="1190134"/>
            <a:ext cx="363539" cy="444953"/>
            <a:chOff x="5365548" y="2017485"/>
            <a:chExt cx="269696" cy="309455"/>
          </a:xfrm>
        </p:grpSpPr>
        <p:sp>
          <p:nvSpPr>
            <p:cNvPr id="24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" name="Google Shape;1727;p64"/>
            <p:cNvSpPr/>
            <p:nvPr/>
          </p:nvSpPr>
          <p:spPr>
            <a:xfrm>
              <a:off x="5365548" y="2266682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232255" y="1898119"/>
            <a:ext cx="8400786" cy="4373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2933"/>
              </a:lnSpc>
            </a:pP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niên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nhi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60ADAA5B-D8F7-46E2-AC36-48E5EAA41E4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85817" y="198464"/>
            <a:ext cx="989745" cy="7253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B2D654A-C79D-4163-98E9-46ED867DB7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8744" y="2779256"/>
            <a:ext cx="9654297" cy="35412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33174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44" y="-9564"/>
            <a:ext cx="12192000" cy="6858000"/>
          </a:xfrm>
          <a:prstGeom prst="rect">
            <a:avLst/>
          </a:prstGeom>
        </p:spPr>
      </p:pic>
      <p:sp>
        <p:nvSpPr>
          <p:cNvPr id="3" name="íşḷîḓe">
            <a:extLst>
              <a:ext uri="{FF2B5EF4-FFF2-40B4-BE49-F238E27FC236}">
                <a16:creationId xmlns:a16="http://schemas.microsoft.com/office/drawing/2014/main" id="{4968EA2C-5436-43EF-B600-0C877688AF97}"/>
              </a:ext>
            </a:extLst>
          </p:cNvPr>
          <p:cNvSpPr/>
          <p:nvPr/>
        </p:nvSpPr>
        <p:spPr>
          <a:xfrm>
            <a:off x="1223886" y="201535"/>
            <a:ext cx="5923751" cy="883661"/>
          </a:xfrm>
          <a:prstGeom prst="rect">
            <a:avLst/>
          </a:prstGeom>
        </p:spPr>
        <p:txBody>
          <a:bodyPr wrap="square" lIns="91440" tIns="45720" rIns="91440" bIns="4572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defRPr/>
            </a:pPr>
            <a:r>
              <a:rPr lang="en-US" altLang="zh-CN" sz="4400" b="1" kern="0" dirty="0">
                <a:ln w="6350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 CẦU CẦN ĐẠT</a:t>
            </a:r>
            <a:endParaRPr lang="zh-CN" altLang="en-US" sz="4400" b="1" kern="0" dirty="0">
              <a:ln w="6350"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直接连接符 59">
            <a:extLst>
              <a:ext uri="{FF2B5EF4-FFF2-40B4-BE49-F238E27FC236}">
                <a16:creationId xmlns:a16="http://schemas.microsoft.com/office/drawing/2014/main" id="{44F71D0C-7F93-4F4C-9E3D-768F31B9922C}"/>
              </a:ext>
            </a:extLst>
          </p:cNvPr>
          <p:cNvCxnSpPr/>
          <p:nvPr/>
        </p:nvCxnSpPr>
        <p:spPr>
          <a:xfrm>
            <a:off x="4408913" y="1929554"/>
            <a:ext cx="7320876" cy="0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isḻîḓè">
            <a:extLst>
              <a:ext uri="{FF2B5EF4-FFF2-40B4-BE49-F238E27FC236}">
                <a16:creationId xmlns:a16="http://schemas.microsoft.com/office/drawing/2014/main" id="{B65D6A18-A848-4365-8261-A87CDAF5B169}"/>
              </a:ext>
            </a:extLst>
          </p:cNvPr>
          <p:cNvSpPr/>
          <p:nvPr/>
        </p:nvSpPr>
        <p:spPr bwMode="auto">
          <a:xfrm>
            <a:off x="2027834" y="1462548"/>
            <a:ext cx="822311" cy="573560"/>
          </a:xfrm>
          <a:prstGeom prst="roundRect">
            <a:avLst>
              <a:gd name="adj" fmla="val 46371"/>
            </a:avLst>
          </a:prstGeom>
          <a:solidFill>
            <a:srgbClr val="FFD268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01 </a:t>
            </a:r>
            <a:endParaRPr lang="zh-CN" altLang="en-US" sz="3200" b="1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ea typeface="仓耳玄三M W05" panose="020204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6" name="isḻîḓè">
            <a:extLst>
              <a:ext uri="{FF2B5EF4-FFF2-40B4-BE49-F238E27FC236}">
                <a16:creationId xmlns:a16="http://schemas.microsoft.com/office/drawing/2014/main" id="{2D5C3EA8-0EA8-4A1D-AB27-36CB41F4EB17}"/>
              </a:ext>
            </a:extLst>
          </p:cNvPr>
          <p:cNvSpPr/>
          <p:nvPr/>
        </p:nvSpPr>
        <p:spPr bwMode="auto">
          <a:xfrm>
            <a:off x="2850145" y="1242584"/>
            <a:ext cx="7320876" cy="1172435"/>
          </a:xfrm>
          <a:prstGeom prst="roundRect">
            <a:avLst>
              <a:gd name="adj" fmla="val 46371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lvl="0" eaLnBrk="0" hangingPunct="0"/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Đọc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đúng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rõ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ràng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biết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ngắt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nghỉ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hơi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hợp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lí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lang="zh-CN" altLang="en-US" sz="3200" b="1" dirty="0">
              <a:solidFill>
                <a:srgbClr val="0070C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7" name="isḻîḓè">
            <a:extLst>
              <a:ext uri="{FF2B5EF4-FFF2-40B4-BE49-F238E27FC236}">
                <a16:creationId xmlns:a16="http://schemas.microsoft.com/office/drawing/2014/main" id="{1380D21F-97BD-43C0-80EB-5174AA5D5A43}"/>
              </a:ext>
            </a:extLst>
          </p:cNvPr>
          <p:cNvSpPr/>
          <p:nvPr/>
        </p:nvSpPr>
        <p:spPr bwMode="auto">
          <a:xfrm>
            <a:off x="4368591" y="3131805"/>
            <a:ext cx="822311" cy="655229"/>
          </a:xfrm>
          <a:prstGeom prst="roundRect">
            <a:avLst>
              <a:gd name="adj" fmla="val 46371"/>
            </a:avLst>
          </a:prstGeom>
          <a:solidFill>
            <a:srgbClr val="FFE4DB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02</a:t>
            </a:r>
            <a:endParaRPr lang="zh-CN" altLang="en-US" sz="3200" b="1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ea typeface="仓耳玄三M W05" panose="020204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8" name="isḻîḓè">
            <a:extLst>
              <a:ext uri="{FF2B5EF4-FFF2-40B4-BE49-F238E27FC236}">
                <a16:creationId xmlns:a16="http://schemas.microsoft.com/office/drawing/2014/main" id="{CC18E718-57BD-48E6-81A4-E988EC090412}"/>
              </a:ext>
            </a:extLst>
          </p:cNvPr>
          <p:cNvSpPr/>
          <p:nvPr/>
        </p:nvSpPr>
        <p:spPr bwMode="auto">
          <a:xfrm>
            <a:off x="5192486" y="2649693"/>
            <a:ext cx="6349519" cy="1746709"/>
          </a:xfrm>
          <a:prstGeom prst="roundRect">
            <a:avLst>
              <a:gd name="adj" fmla="val 46371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lvl="0" eaLnBrk="0" hangingPunct="0"/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Trả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lời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được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câu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hỏi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liên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quan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đọc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Nêu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được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nội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dung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học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lang="zh-CN" altLang="en-US" sz="3200" b="1" dirty="0">
              <a:solidFill>
                <a:srgbClr val="0070C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9" name="isḻîḓè">
            <a:extLst>
              <a:ext uri="{FF2B5EF4-FFF2-40B4-BE49-F238E27FC236}">
                <a16:creationId xmlns:a16="http://schemas.microsoft.com/office/drawing/2014/main" id="{1380D21F-97BD-43C0-80EB-5174AA5D5A43}"/>
              </a:ext>
            </a:extLst>
          </p:cNvPr>
          <p:cNvSpPr/>
          <p:nvPr/>
        </p:nvSpPr>
        <p:spPr bwMode="auto">
          <a:xfrm>
            <a:off x="3758920" y="5061360"/>
            <a:ext cx="822311" cy="655229"/>
          </a:xfrm>
          <a:prstGeom prst="roundRect">
            <a:avLst>
              <a:gd name="adj" fmla="val 46371"/>
            </a:avLst>
          </a:prstGeom>
          <a:solidFill>
            <a:srgbClr val="92D05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03</a:t>
            </a:r>
            <a:endParaRPr lang="zh-CN" altLang="en-US" sz="3200" b="1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ea typeface="仓耳玄三M W05" panose="020204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10" name="isḻîḓè">
            <a:extLst>
              <a:ext uri="{FF2B5EF4-FFF2-40B4-BE49-F238E27FC236}">
                <a16:creationId xmlns:a16="http://schemas.microsoft.com/office/drawing/2014/main" id="{CC18E718-57BD-48E6-81A4-E988EC090412}"/>
              </a:ext>
            </a:extLst>
          </p:cNvPr>
          <p:cNvSpPr/>
          <p:nvPr/>
        </p:nvSpPr>
        <p:spPr bwMode="auto">
          <a:xfrm>
            <a:off x="4581231" y="4679222"/>
            <a:ext cx="7485851" cy="2133983"/>
          </a:xfrm>
          <a:prstGeom prst="roundRect">
            <a:avLst>
              <a:gd name="adj" fmla="val 46371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lvl="0" eaLnBrk="0" hangingPunct="0"/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Hiểu được việc Bác Hồ cho trồng chiếc rễ đa tròn đó chính là thể hiện  tình yêu thương Bác dành cho các cháu thiếu niên, nhi đồng.</a:t>
            </a:r>
            <a:endParaRPr lang="zh-CN" altLang="en-US" sz="3200" b="1" dirty="0">
              <a:solidFill>
                <a:srgbClr val="0070C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26475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 l="-22000" r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A8244A2B-8CC6-42E0-B8DF-B1846AF96D3B}"/>
              </a:ext>
            </a:extLst>
          </p:cNvPr>
          <p:cNvSpPr txBox="1"/>
          <p:nvPr/>
        </p:nvSpPr>
        <p:spPr>
          <a:xfrm>
            <a:off x="435005" y="276636"/>
            <a:ext cx="11185864" cy="6671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sớm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hôm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lệ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dạo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vườn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gần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chợt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ngoằn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ngoèo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Chắc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trận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gió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đêm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rơi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. Bác tần ngần một lát, rồi nói với chú cần vụ:</a:t>
            </a:r>
          </a:p>
          <a:p>
            <a:pPr algn="just">
              <a:lnSpc>
                <a:spcPct val="150000"/>
              </a:lnSpc>
            </a:pP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    Chú cuốn chiếc rễ này lại, rồi trồng cho nó mọc tiếp nhé!</a:t>
            </a:r>
          </a:p>
          <a:p>
            <a:pPr algn="just">
              <a:lnSpc>
                <a:spcPct val="150000"/>
              </a:lnSpc>
            </a:pP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    Theo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xới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vùi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. Thấy vậy, Bác ân cần bảo:</a:t>
            </a:r>
          </a:p>
          <a:p>
            <a:pPr algn="just">
              <a:lnSpc>
                <a:spcPct val="150000"/>
              </a:lnSpc>
            </a:pP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    - Chú nên làm thế này.</a:t>
            </a:r>
          </a:p>
          <a:p>
            <a:pPr algn="just">
              <a:lnSpc>
                <a:spcPct val="150000"/>
              </a:lnSpc>
            </a:pP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cuộn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buộc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tựa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cọc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vùi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    Chú cần vụ thắc mắc:</a:t>
            </a:r>
          </a:p>
          <a:p>
            <a:pPr algn="just">
              <a:lnSpc>
                <a:spcPct val="150000"/>
              </a:lnSpc>
            </a:pP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    - Thưa Bác, Bác làm thế để làm gì ạ?</a:t>
            </a:r>
          </a:p>
          <a:p>
            <a:pPr algn="just">
              <a:lnSpc>
                <a:spcPct val="150000"/>
              </a:lnSpc>
            </a:pP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    Bác khẽ cười:</a:t>
            </a:r>
          </a:p>
          <a:p>
            <a:pPr algn="just">
              <a:lnSpc>
                <a:spcPct val="150000"/>
              </a:lnSpc>
            </a:pP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    - Rồi chú sẽ biết.</a:t>
            </a:r>
          </a:p>
          <a:p>
            <a:pPr algn="just">
              <a:lnSpc>
                <a:spcPct val="150000"/>
              </a:lnSpc>
            </a:pP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nhi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thăm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vườn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chui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chui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1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2127255" y="-203598"/>
            <a:ext cx="7700042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 RỄ ĐA TRÒN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99BF4B1-0C47-4191-A4F3-18EDAFA21A32}"/>
              </a:ext>
            </a:extLst>
          </p:cNvPr>
          <p:cNvCxnSpPr>
            <a:cxnSpLocks/>
          </p:cNvCxnSpPr>
          <p:nvPr/>
        </p:nvCxnSpPr>
        <p:spPr>
          <a:xfrm>
            <a:off x="1681502" y="1129393"/>
            <a:ext cx="6269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2A74A38-9AA9-40B2-9B5E-82294A1564F3}"/>
              </a:ext>
            </a:extLst>
          </p:cNvPr>
          <p:cNvCxnSpPr>
            <a:cxnSpLocks/>
          </p:cNvCxnSpPr>
          <p:nvPr/>
        </p:nvCxnSpPr>
        <p:spPr>
          <a:xfrm>
            <a:off x="3778029" y="1110738"/>
            <a:ext cx="147369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192D95C-F729-4011-84DD-D2DC272FA8A2}"/>
              </a:ext>
            </a:extLst>
          </p:cNvPr>
          <p:cNvCxnSpPr>
            <a:cxnSpLocks/>
          </p:cNvCxnSpPr>
          <p:nvPr/>
        </p:nvCxnSpPr>
        <p:spPr>
          <a:xfrm>
            <a:off x="1915260" y="1537445"/>
            <a:ext cx="94991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A0CAFB6-E4D2-4C91-AE4C-68CE156764B5}"/>
              </a:ext>
            </a:extLst>
          </p:cNvPr>
          <p:cNvCxnSpPr>
            <a:cxnSpLocks/>
          </p:cNvCxnSpPr>
          <p:nvPr/>
        </p:nvCxnSpPr>
        <p:spPr>
          <a:xfrm>
            <a:off x="7710707" y="5901199"/>
            <a:ext cx="135976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E865308-5511-438F-8DFE-8364AE25292F}"/>
              </a:ext>
            </a:extLst>
          </p:cNvPr>
          <p:cNvCxnSpPr>
            <a:cxnSpLocks/>
          </p:cNvCxnSpPr>
          <p:nvPr/>
        </p:nvCxnSpPr>
        <p:spPr>
          <a:xfrm>
            <a:off x="5116561" y="6326883"/>
            <a:ext cx="176517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4219910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8" t="1565" r="11373"/>
          <a:stretch/>
        </p:blipFill>
        <p:spPr>
          <a:xfrm>
            <a:off x="-400509" y="0"/>
            <a:ext cx="11922368" cy="6635261"/>
          </a:xfr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A2D1403-B7AB-4440-A9B5-3E71737860DF}"/>
              </a:ext>
            </a:extLst>
          </p:cNvPr>
          <p:cNvSpPr txBox="1">
            <a:spLocks/>
          </p:cNvSpPr>
          <p:nvPr/>
        </p:nvSpPr>
        <p:spPr>
          <a:xfrm>
            <a:off x="2497444" y="419165"/>
            <a:ext cx="8540686" cy="32686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khó</a:t>
            </a:r>
            <a:endParaRPr lang="en-US" sz="6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809641" y="1699832"/>
            <a:ext cx="963559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nl-NL" alt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chiếc rễ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nl-NL" alt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     ngoằn ngoèo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nl-NL" alt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          tần ngần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nl-NL" alt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              vòng lá tròn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nl-NL" alt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                 chui qua chui lại </a:t>
            </a:r>
            <a:endParaRPr lang="en-US" alt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8190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 l="-22000" r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A8244A2B-8CC6-42E0-B8DF-B1846AF96D3B}"/>
              </a:ext>
            </a:extLst>
          </p:cNvPr>
          <p:cNvSpPr txBox="1"/>
          <p:nvPr/>
        </p:nvSpPr>
        <p:spPr>
          <a:xfrm>
            <a:off x="435005" y="276636"/>
            <a:ext cx="11185864" cy="6671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sớm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hôm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lệ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dạo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vườn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gần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chợt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ngoằn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ngoèo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Chắc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trận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gió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đêm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rơi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. Bác tần ngần một lát, rồi nói với chú cần vụ:</a:t>
            </a:r>
          </a:p>
          <a:p>
            <a:pPr algn="just">
              <a:lnSpc>
                <a:spcPct val="150000"/>
              </a:lnSpc>
            </a:pP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    Chú cuốn chiếc rễ này lại, rồi trồng cho nó mọc tiếp nhé!</a:t>
            </a:r>
          </a:p>
          <a:p>
            <a:pPr algn="just">
              <a:lnSpc>
                <a:spcPct val="150000"/>
              </a:lnSpc>
            </a:pP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    Theo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xới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vùi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. Thấy vậy, Bác ân cần bảo:</a:t>
            </a:r>
          </a:p>
          <a:p>
            <a:pPr algn="just">
              <a:lnSpc>
                <a:spcPct val="150000"/>
              </a:lnSpc>
            </a:pP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    - Chú nên làm thế này.</a:t>
            </a:r>
          </a:p>
          <a:p>
            <a:pPr algn="just">
              <a:lnSpc>
                <a:spcPct val="150000"/>
              </a:lnSpc>
            </a:pP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cuộn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buộc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tựa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cọc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vùi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    Chú cần vụ thắc mắc:</a:t>
            </a:r>
          </a:p>
          <a:p>
            <a:pPr algn="just">
              <a:lnSpc>
                <a:spcPct val="150000"/>
              </a:lnSpc>
            </a:pP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    - Thưa Bác, Bác làm thế để làm gì ạ?</a:t>
            </a:r>
          </a:p>
          <a:p>
            <a:pPr algn="just">
              <a:lnSpc>
                <a:spcPct val="150000"/>
              </a:lnSpc>
            </a:pP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    Bác khẽ cười:</a:t>
            </a:r>
          </a:p>
          <a:p>
            <a:pPr algn="just">
              <a:lnSpc>
                <a:spcPct val="150000"/>
              </a:lnSpc>
            </a:pP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    - Rồi chú sẽ biết.</a:t>
            </a:r>
          </a:p>
          <a:p>
            <a:pPr algn="just">
              <a:lnSpc>
                <a:spcPct val="150000"/>
              </a:lnSpc>
            </a:pP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nhi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thăm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vườn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chui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chui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1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2127255" y="-203598"/>
            <a:ext cx="7700042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 RỄ ĐA TRÒN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99BF4B1-0C47-4191-A4F3-18EDAFA21A32}"/>
              </a:ext>
            </a:extLst>
          </p:cNvPr>
          <p:cNvCxnSpPr>
            <a:cxnSpLocks/>
          </p:cNvCxnSpPr>
          <p:nvPr/>
        </p:nvCxnSpPr>
        <p:spPr>
          <a:xfrm>
            <a:off x="1681502" y="1129393"/>
            <a:ext cx="6269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2A74A38-9AA9-40B2-9B5E-82294A1564F3}"/>
              </a:ext>
            </a:extLst>
          </p:cNvPr>
          <p:cNvCxnSpPr>
            <a:cxnSpLocks/>
          </p:cNvCxnSpPr>
          <p:nvPr/>
        </p:nvCxnSpPr>
        <p:spPr>
          <a:xfrm>
            <a:off x="3778029" y="1110738"/>
            <a:ext cx="147369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192D95C-F729-4011-84DD-D2DC272FA8A2}"/>
              </a:ext>
            </a:extLst>
          </p:cNvPr>
          <p:cNvCxnSpPr>
            <a:cxnSpLocks/>
          </p:cNvCxnSpPr>
          <p:nvPr/>
        </p:nvCxnSpPr>
        <p:spPr>
          <a:xfrm>
            <a:off x="1915260" y="1537445"/>
            <a:ext cx="94991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A0CAFB6-E4D2-4C91-AE4C-68CE156764B5}"/>
              </a:ext>
            </a:extLst>
          </p:cNvPr>
          <p:cNvCxnSpPr>
            <a:cxnSpLocks/>
          </p:cNvCxnSpPr>
          <p:nvPr/>
        </p:nvCxnSpPr>
        <p:spPr>
          <a:xfrm>
            <a:off x="7710707" y="5901199"/>
            <a:ext cx="135976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E865308-5511-438F-8DFE-8364AE25292F}"/>
              </a:ext>
            </a:extLst>
          </p:cNvPr>
          <p:cNvCxnSpPr>
            <a:cxnSpLocks/>
          </p:cNvCxnSpPr>
          <p:nvPr/>
        </p:nvCxnSpPr>
        <p:spPr>
          <a:xfrm>
            <a:off x="5116561" y="6326883"/>
            <a:ext cx="176517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50E13B2B-4AAD-4E4B-AF35-8FCF4F426FAE}"/>
              </a:ext>
            </a:extLst>
          </p:cNvPr>
          <p:cNvSpPr/>
          <p:nvPr/>
        </p:nvSpPr>
        <p:spPr>
          <a:xfrm>
            <a:off x="435005" y="397098"/>
            <a:ext cx="334141" cy="30799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999E4CC-BD36-4D73-9290-A60C2F4D09DF}"/>
              </a:ext>
            </a:extLst>
          </p:cNvPr>
          <p:cNvSpPr/>
          <p:nvPr/>
        </p:nvSpPr>
        <p:spPr>
          <a:xfrm>
            <a:off x="435005" y="2108973"/>
            <a:ext cx="334141" cy="30799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8A33E5D-56E2-47A9-8757-17912B93C5B1}"/>
              </a:ext>
            </a:extLst>
          </p:cNvPr>
          <p:cNvSpPr/>
          <p:nvPr/>
        </p:nvSpPr>
        <p:spPr>
          <a:xfrm>
            <a:off x="435004" y="5591212"/>
            <a:ext cx="334141" cy="30799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03406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1" grpId="0" bldLvl="0" animBg="1"/>
      <p:bldP spid="12" grpId="0" bldLvl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LIDE_MODEL_TYPE" val="cover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3656</TotalTime>
  <Words>1956</Words>
  <Application>Microsoft Office PowerPoint</Application>
  <PresentationFormat>Widescreen</PresentationFormat>
  <Paragraphs>147</Paragraphs>
  <Slides>27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27</vt:i4>
      </vt:variant>
    </vt:vector>
  </HeadingPairs>
  <TitlesOfParts>
    <vt:vector size="40" baseType="lpstr">
      <vt:lpstr>等线</vt:lpstr>
      <vt:lpstr>等线 Light</vt:lpstr>
      <vt:lpstr>微软雅黑</vt:lpstr>
      <vt:lpstr>Arial</vt:lpstr>
      <vt:lpstr>Arial-Rounded</vt:lpstr>
      <vt:lpstr>Calibri</vt:lpstr>
      <vt:lpstr>Calibri Light</vt:lpstr>
      <vt:lpstr>Times New Roman</vt:lpstr>
      <vt:lpstr>UTM Cookies</vt:lpstr>
      <vt:lpstr>Office Theme</vt:lpstr>
      <vt:lpstr>Office 主题​​</vt:lpstr>
      <vt:lpstr>5_Office Theme</vt:lpstr>
      <vt:lpstr>1_Office Theme</vt:lpstr>
      <vt:lpstr>Chào mừng các em đến với tiết Tiếng Việt - Lớp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a. Chú …….. chiếc rễ này lại rồi……….cho nó mọc tiếp nhé.  b. Chú cần vụ……đất,……chiếc rễ xuống.  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May01</dc:creator>
  <cp:lastModifiedBy>Hanh Tham</cp:lastModifiedBy>
  <cp:revision>157</cp:revision>
  <dcterms:created xsi:type="dcterms:W3CDTF">2021-07-07T09:47:17Z</dcterms:created>
  <dcterms:modified xsi:type="dcterms:W3CDTF">2024-04-13T00:05:29Z</dcterms:modified>
</cp:coreProperties>
</file>