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6" r:id="rId3"/>
  </p:sldMasterIdLst>
  <p:notesMasterIdLst>
    <p:notesMasterId r:id="rId33"/>
  </p:notesMasterIdLst>
  <p:sldIdLst>
    <p:sldId id="257" r:id="rId4"/>
    <p:sldId id="320" r:id="rId5"/>
    <p:sldId id="258" r:id="rId6"/>
    <p:sldId id="322" r:id="rId7"/>
    <p:sldId id="308" r:id="rId8"/>
    <p:sldId id="323" r:id="rId9"/>
    <p:sldId id="310" r:id="rId10"/>
    <p:sldId id="261" r:id="rId11"/>
    <p:sldId id="315" r:id="rId12"/>
    <p:sldId id="326" r:id="rId13"/>
    <p:sldId id="327" r:id="rId14"/>
    <p:sldId id="328" r:id="rId15"/>
    <p:sldId id="303" r:id="rId16"/>
    <p:sldId id="324" r:id="rId17"/>
    <p:sldId id="325" r:id="rId18"/>
    <p:sldId id="298" r:id="rId19"/>
    <p:sldId id="316" r:id="rId20"/>
    <p:sldId id="313" r:id="rId21"/>
    <p:sldId id="331" r:id="rId22"/>
    <p:sldId id="317" r:id="rId23"/>
    <p:sldId id="318" r:id="rId24"/>
    <p:sldId id="330" r:id="rId25"/>
    <p:sldId id="332" r:id="rId26"/>
    <p:sldId id="329" r:id="rId27"/>
    <p:sldId id="333" r:id="rId28"/>
    <p:sldId id="268" r:id="rId29"/>
    <p:sldId id="319" r:id="rId30"/>
    <p:sldId id="321"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88246" autoAdjust="0"/>
  </p:normalViewPr>
  <p:slideViewPr>
    <p:cSldViewPr snapToGrid="0">
      <p:cViewPr varScale="1">
        <p:scale>
          <a:sx n="64" d="100"/>
          <a:sy n="64" d="100"/>
        </p:scale>
        <p:origin x="87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i="1" kern="1200" dirty="0">
                <a:solidFill>
                  <a:schemeClr val="tx1"/>
                </a:solidFill>
                <a:effectLst/>
                <a:latin typeface="+mn-lt"/>
                <a:ea typeface="+mn-ea"/>
                <a:cs typeface="+mn-cs"/>
              </a:rPr>
              <a:t>Vừa rồi chúng ta đã kể được rất nhiều về những em bé, cô thấy mỗi bạn đều có những tình cảm riêng của mình dành cho em bé. Còn bạn nhỏ trong bài thơ Em mang về yêu thương đã dành tình cảm cho em bé như thế nào? Chúng ta cùng đọc và tìm hiểu bài thơ nhé!</a:t>
            </a:r>
            <a:endParaRPr lang="vi-VN" sz="1200" b="1" kern="1200" dirty="0">
              <a:solidFill>
                <a:schemeClr val="tx1"/>
              </a:solidFill>
              <a:effectLst/>
              <a:latin typeface="+mn-lt"/>
              <a:ea typeface="+mn-ea"/>
              <a:cs typeface="+mn-cs"/>
            </a:endParaRPr>
          </a:p>
          <a:p>
            <a:endParaRPr lang="vi-VN" b="1" dirty="0"/>
          </a:p>
        </p:txBody>
      </p:sp>
      <p:sp>
        <p:nvSpPr>
          <p:cNvPr id="4" name="Slide Number Placeholder 3"/>
          <p:cNvSpPr>
            <a:spLocks noGrp="1"/>
          </p:cNvSpPr>
          <p:nvPr>
            <p:ph type="sldNum" sz="quarter" idx="10"/>
          </p:nvPr>
        </p:nvSpPr>
        <p:spPr/>
        <p:txBody>
          <a:bodyPr/>
          <a:lstStyle/>
          <a:p>
            <a:fld id="{3CA38487-C24C-4966-9DA1-EB22F3644958}" type="slidenum">
              <a:rPr lang="en-US" smtClean="0"/>
              <a:t>1</a:t>
            </a:fld>
            <a:endParaRPr lang="en-US"/>
          </a:p>
        </p:txBody>
      </p:sp>
    </p:spTree>
    <p:extLst>
      <p:ext uri="{BB962C8B-B14F-4D97-AF65-F5344CB8AC3E}">
        <p14:creationId xmlns:p14="http://schemas.microsoft.com/office/powerpoint/2010/main" val="216736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12</a:t>
            </a:fld>
            <a:endParaRPr lang="en-US"/>
          </a:p>
        </p:txBody>
      </p:sp>
    </p:spTree>
    <p:extLst>
      <p:ext uri="{BB962C8B-B14F-4D97-AF65-F5344CB8AC3E}">
        <p14:creationId xmlns:p14="http://schemas.microsoft.com/office/powerpoint/2010/main" val="79992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14</a:t>
            </a:fld>
            <a:endParaRPr lang="en-US"/>
          </a:p>
        </p:txBody>
      </p:sp>
    </p:spTree>
    <p:extLst>
      <p:ext uri="{BB962C8B-B14F-4D97-AF65-F5344CB8AC3E}">
        <p14:creationId xmlns:p14="http://schemas.microsoft.com/office/powerpoint/2010/main" val="1284517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15</a:t>
            </a:fld>
            <a:endParaRPr lang="en-US"/>
          </a:p>
        </p:txBody>
      </p:sp>
    </p:spTree>
    <p:extLst>
      <p:ext uri="{BB962C8B-B14F-4D97-AF65-F5344CB8AC3E}">
        <p14:creationId xmlns:p14="http://schemas.microsoft.com/office/powerpoint/2010/main" val="294054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17</a:t>
            </a:fld>
            <a:endParaRPr lang="en-US"/>
          </a:p>
        </p:txBody>
      </p:sp>
    </p:spTree>
    <p:extLst>
      <p:ext uri="{BB962C8B-B14F-4D97-AF65-F5344CB8AC3E}">
        <p14:creationId xmlns:p14="http://schemas.microsoft.com/office/powerpoint/2010/main" val="1510656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dirty="0">
                <a:solidFill>
                  <a:schemeClr val="tx1"/>
                </a:solidFill>
                <a:effectLst/>
                <a:latin typeface="+mn-lt"/>
                <a:ea typeface="+mn-ea"/>
                <a:cs typeface="+mn-cs"/>
              </a:rPr>
              <a:t>Nụ cười như tia nắng là nụ cười tươi tắn, rạng rỡ, làm sáng bừng khuôn mặt, khiến cho người khác cảm thấy vui tươi, ấm áp; Bàn tay như nụ hoa là bàn tay nhỏ nhắn, xinh xắn, đáng yêu.</a:t>
            </a:r>
            <a:endParaRPr lang="vi-VN" b="1" dirty="0"/>
          </a:p>
        </p:txBody>
      </p:sp>
      <p:sp>
        <p:nvSpPr>
          <p:cNvPr id="4" name="Slide Number Placeholder 3"/>
          <p:cNvSpPr>
            <a:spLocks noGrp="1"/>
          </p:cNvSpPr>
          <p:nvPr>
            <p:ph type="sldNum" sz="quarter" idx="10"/>
          </p:nvPr>
        </p:nvSpPr>
        <p:spPr/>
        <p:txBody>
          <a:bodyPr/>
          <a:lstStyle/>
          <a:p>
            <a:fld id="{3CA38487-C24C-4966-9DA1-EB22F3644958}" type="slidenum">
              <a:rPr lang="en-US" smtClean="0"/>
              <a:t>19</a:t>
            </a:fld>
            <a:endParaRPr lang="en-US"/>
          </a:p>
        </p:txBody>
      </p:sp>
    </p:spTree>
    <p:extLst>
      <p:ext uri="{BB962C8B-B14F-4D97-AF65-F5344CB8AC3E}">
        <p14:creationId xmlns:p14="http://schemas.microsoft.com/office/powerpoint/2010/main" val="1140372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a:solidFill>
                  <a:schemeClr val="tx1"/>
                </a:solidFill>
                <a:effectLst/>
                <a:latin typeface="+mn-lt"/>
                <a:ea typeface="+mn-ea"/>
                <a:cs typeface="+mn-cs"/>
              </a:rPr>
              <a:t>Em bé mang tình yêu thương đến cho gia đình bạn nhỏ</a:t>
            </a:r>
          </a:p>
        </p:txBody>
      </p:sp>
      <p:sp>
        <p:nvSpPr>
          <p:cNvPr id="4" name="Slide Number Placeholder 3"/>
          <p:cNvSpPr>
            <a:spLocks noGrp="1"/>
          </p:cNvSpPr>
          <p:nvPr>
            <p:ph type="sldNum" sz="quarter" idx="10"/>
          </p:nvPr>
        </p:nvSpPr>
        <p:spPr/>
        <p:txBody>
          <a:bodyPr/>
          <a:lstStyle/>
          <a:p>
            <a:fld id="{3CA38487-C24C-4966-9DA1-EB22F3644958}" type="slidenum">
              <a:rPr lang="en-US" smtClean="0"/>
              <a:t>21</a:t>
            </a:fld>
            <a:endParaRPr lang="en-US"/>
          </a:p>
        </p:txBody>
      </p:sp>
    </p:spTree>
    <p:extLst>
      <p:ext uri="{BB962C8B-B14F-4D97-AF65-F5344CB8AC3E}">
        <p14:creationId xmlns:p14="http://schemas.microsoft.com/office/powerpoint/2010/main" val="2266670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25</a:t>
            </a:fld>
            <a:endParaRPr lang="en-US"/>
          </a:p>
        </p:txBody>
      </p:sp>
    </p:spTree>
    <p:extLst>
      <p:ext uri="{BB962C8B-B14F-4D97-AF65-F5344CB8AC3E}">
        <p14:creationId xmlns:p14="http://schemas.microsoft.com/office/powerpoint/2010/main" val="4178887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26</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i="0" kern="1200" dirty="0">
                <a:solidFill>
                  <a:schemeClr val="tx1"/>
                </a:solidFill>
                <a:effectLst/>
                <a:latin typeface="+mn-lt"/>
                <a:ea typeface="+mn-ea"/>
                <a:cs typeface="+mn-cs"/>
              </a:rPr>
              <a:t>mũm mĩm, mập mạp, đáng yêu, xinh xắn, dễ thương, chũn chĩn, tròn trịa, ngây thơ, hồn nhiên,...</a:t>
            </a:r>
          </a:p>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27</a:t>
            </a:fld>
            <a:endParaRPr lang="en-US"/>
          </a:p>
        </p:txBody>
      </p:sp>
    </p:spTree>
    <p:extLst>
      <p:ext uri="{BB962C8B-B14F-4D97-AF65-F5344CB8AC3E}">
        <p14:creationId xmlns:p14="http://schemas.microsoft.com/office/powerpoint/2010/main" val="2606421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548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891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dirty="0">
                <a:solidFill>
                  <a:schemeClr val="tx1"/>
                </a:solidFill>
                <a:effectLst/>
                <a:latin typeface="+mn-lt"/>
                <a:ea typeface="+mn-ea"/>
                <a:cs typeface="+mn-cs"/>
              </a:rPr>
              <a:t>Em bé mà em biết tên là gì?</a:t>
            </a:r>
          </a:p>
          <a:p>
            <a:r>
              <a:rPr lang="vi-VN" sz="1200" b="1" kern="1200" dirty="0">
                <a:solidFill>
                  <a:schemeClr val="tx1"/>
                </a:solidFill>
                <a:effectLst/>
                <a:latin typeface="+mn-lt"/>
                <a:ea typeface="+mn-ea"/>
                <a:cs typeface="+mn-cs"/>
              </a:rPr>
              <a:t>Em bé mấy tuổi?</a:t>
            </a:r>
          </a:p>
          <a:p>
            <a:r>
              <a:rPr lang="vi-VN" sz="1200" b="1" kern="1200" dirty="0">
                <a:solidFill>
                  <a:schemeClr val="tx1"/>
                </a:solidFill>
                <a:effectLst/>
                <a:latin typeface="+mn-lt"/>
                <a:ea typeface="+mn-ea"/>
                <a:cs typeface="+mn-cs"/>
              </a:rPr>
              <a:t>Em bé có hình dáng như thế nào? </a:t>
            </a:r>
          </a:p>
          <a:p>
            <a:r>
              <a:rPr lang="vi-VN" sz="1200" b="1" kern="1200" dirty="0">
                <a:solidFill>
                  <a:schemeClr val="tx1"/>
                </a:solidFill>
                <a:effectLst/>
                <a:latin typeface="+mn-lt"/>
                <a:ea typeface="+mn-ea"/>
                <a:cs typeface="+mn-cs"/>
              </a:rPr>
              <a:t>Em bé đã biết làm gì? </a:t>
            </a:r>
          </a:p>
          <a:p>
            <a:r>
              <a:rPr lang="vi-VN" sz="1200" b="1" kern="1200" dirty="0">
                <a:solidFill>
                  <a:schemeClr val="tx1"/>
                </a:solidFill>
                <a:effectLst/>
                <a:latin typeface="+mn-lt"/>
                <a:ea typeface="+mn-ea"/>
                <a:cs typeface="+mn-cs"/>
              </a:rPr>
              <a:t>Em có cảm xúc gì khi nhìn thấy hoặc chơi với em bé?</a:t>
            </a:r>
            <a:endParaRPr lang="vi-VN" b="1" dirty="0"/>
          </a:p>
        </p:txBody>
      </p:sp>
      <p:sp>
        <p:nvSpPr>
          <p:cNvPr id="4" name="Slide Number Placeholder 3"/>
          <p:cNvSpPr>
            <a:spLocks noGrp="1"/>
          </p:cNvSpPr>
          <p:nvPr>
            <p:ph type="sldNum" sz="quarter" idx="10"/>
          </p:nvPr>
        </p:nvSpPr>
        <p:spPr/>
        <p:txBody>
          <a:bodyPr/>
          <a:lstStyle/>
          <a:p>
            <a:fld id="{3CA38487-C24C-4966-9DA1-EB22F3644958}" type="slidenum">
              <a:rPr lang="en-US" smtClean="0"/>
              <a:t>3</a:t>
            </a:fld>
            <a:endParaRPr lang="en-US"/>
          </a:p>
        </p:txBody>
      </p:sp>
    </p:spTree>
    <p:extLst>
      <p:ext uri="{BB962C8B-B14F-4D97-AF65-F5344CB8AC3E}">
        <p14:creationId xmlns:p14="http://schemas.microsoft.com/office/powerpoint/2010/main" val="148051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i="1" kern="1200" dirty="0">
                <a:solidFill>
                  <a:schemeClr val="tx1"/>
                </a:solidFill>
                <a:effectLst/>
                <a:latin typeface="+mn-lt"/>
                <a:ea typeface="+mn-ea"/>
                <a:cs typeface="+mn-cs"/>
              </a:rPr>
              <a:t>Vừa rồi chúng ta đã kể được rất nhiều về những em bé, cô thấy mỗi bạn đều có những tình cảm riêng của mình dành cho em bé. Còn bạn nhỏ trong bài thơ Em mang về yêu thương đã dành tình cảm cho em bé như thế nào? Chúng ta cùng đọc và tìm hiểu bài thơ nhé!</a:t>
            </a:r>
            <a:endParaRPr lang="vi-VN" sz="1200" b="1" kern="1200" dirty="0">
              <a:solidFill>
                <a:schemeClr val="tx1"/>
              </a:solidFill>
              <a:effectLst/>
              <a:latin typeface="+mn-lt"/>
              <a:ea typeface="+mn-ea"/>
              <a:cs typeface="+mn-cs"/>
            </a:endParaRPr>
          </a:p>
          <a:p>
            <a:endParaRPr lang="vi-VN" b="1" dirty="0"/>
          </a:p>
        </p:txBody>
      </p:sp>
      <p:sp>
        <p:nvSpPr>
          <p:cNvPr id="4" name="Slide Number Placeholder 3"/>
          <p:cNvSpPr>
            <a:spLocks noGrp="1"/>
          </p:cNvSpPr>
          <p:nvPr>
            <p:ph type="sldNum" sz="quarter" idx="10"/>
          </p:nvPr>
        </p:nvSpPr>
        <p:spPr/>
        <p:txBody>
          <a:bodyPr/>
          <a:lstStyle/>
          <a:p>
            <a:fld id="{3CA38487-C24C-4966-9DA1-EB22F3644958}" type="slidenum">
              <a:rPr lang="en-US" smtClean="0"/>
              <a:t>4</a:t>
            </a:fld>
            <a:endParaRPr lang="en-US"/>
          </a:p>
        </p:txBody>
      </p:sp>
    </p:spTree>
    <p:extLst>
      <p:ext uri="{BB962C8B-B14F-4D97-AF65-F5344CB8AC3E}">
        <p14:creationId xmlns:p14="http://schemas.microsoft.com/office/powerpoint/2010/main" val="47813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dirty="0">
                <a:solidFill>
                  <a:schemeClr val="tx1"/>
                </a:solidFill>
                <a:effectLst/>
                <a:latin typeface="+mn-lt"/>
                <a:ea typeface="+mn-ea"/>
                <a:cs typeface="+mn-cs"/>
              </a:rPr>
              <a:t>Giọng điệu băn khoăn, ngây thơ của nhân vật trữ tình trong bài thơ.</a:t>
            </a:r>
          </a:p>
        </p:txBody>
      </p:sp>
      <p:sp>
        <p:nvSpPr>
          <p:cNvPr id="4" name="Slide Number Placeholder 3"/>
          <p:cNvSpPr>
            <a:spLocks noGrp="1"/>
          </p:cNvSpPr>
          <p:nvPr>
            <p:ph type="sldNum" sz="quarter" idx="10"/>
          </p:nvPr>
        </p:nvSpPr>
        <p:spPr/>
        <p:txBody>
          <a:bodyPr/>
          <a:lstStyle/>
          <a:p>
            <a:fld id="{3CA38487-C24C-4966-9DA1-EB22F3644958}" type="slidenum">
              <a:rPr lang="en-US" smtClean="0"/>
              <a:t>5</a:t>
            </a:fld>
            <a:endParaRPr lang="en-US"/>
          </a:p>
        </p:txBody>
      </p:sp>
    </p:spTree>
    <p:extLst>
      <p:ext uri="{BB962C8B-B14F-4D97-AF65-F5344CB8AC3E}">
        <p14:creationId xmlns:p14="http://schemas.microsoft.com/office/powerpoint/2010/main" val="243465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dirty="0">
                <a:solidFill>
                  <a:schemeClr val="tx1"/>
                </a:solidFill>
                <a:effectLst/>
                <a:latin typeface="+mn-lt"/>
                <a:ea typeface="+mn-ea"/>
                <a:cs typeface="+mn-cs"/>
              </a:rPr>
              <a:t>+ Bài thơ có mấy khổ thơ?</a:t>
            </a:r>
          </a:p>
          <a:p>
            <a:r>
              <a:rPr lang="vi-VN" sz="1200" b="1" kern="1200" dirty="0">
                <a:solidFill>
                  <a:schemeClr val="tx1"/>
                </a:solidFill>
                <a:effectLst/>
                <a:latin typeface="+mn-lt"/>
                <a:ea typeface="+mn-ea"/>
                <a:cs typeface="+mn-cs"/>
              </a:rPr>
              <a:t>+ Cô đã ngắt, nghỉ hơi như thế nào?</a:t>
            </a:r>
          </a:p>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7</a:t>
            </a:fld>
            <a:endParaRPr lang="en-US"/>
          </a:p>
        </p:txBody>
      </p:sp>
    </p:spTree>
    <p:extLst>
      <p:ext uri="{BB962C8B-B14F-4D97-AF65-F5344CB8AC3E}">
        <p14:creationId xmlns:p14="http://schemas.microsoft.com/office/powerpoint/2010/main" val="53297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9</a:t>
            </a:fld>
            <a:endParaRPr lang="en-US"/>
          </a:p>
        </p:txBody>
      </p:sp>
    </p:spTree>
    <p:extLst>
      <p:ext uri="{BB962C8B-B14F-4D97-AF65-F5344CB8AC3E}">
        <p14:creationId xmlns:p14="http://schemas.microsoft.com/office/powerpoint/2010/main" val="72362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10</a:t>
            </a:fld>
            <a:endParaRPr lang="en-US"/>
          </a:p>
        </p:txBody>
      </p:sp>
    </p:spTree>
    <p:extLst>
      <p:ext uri="{BB962C8B-B14F-4D97-AF65-F5344CB8AC3E}">
        <p14:creationId xmlns:p14="http://schemas.microsoft.com/office/powerpoint/2010/main" val="83197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11</a:t>
            </a:fld>
            <a:endParaRPr lang="en-US"/>
          </a:p>
        </p:txBody>
      </p:sp>
    </p:spTree>
    <p:extLst>
      <p:ext uri="{BB962C8B-B14F-4D97-AF65-F5344CB8AC3E}">
        <p14:creationId xmlns:p14="http://schemas.microsoft.com/office/powerpoint/2010/main" val="366327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700"/>
            <a:ext cx="2409600" cy="1670400"/>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12001730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440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53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80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14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69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985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672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08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761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690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432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6426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863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900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4"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31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055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306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772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3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78"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4"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049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78"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4"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19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896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7"/>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7"/>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714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2559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21716"/>
            <a:fld id="{CC7E0B67-8FA0-4F66-9577-9C053E74A2A9}" type="datetimeFigureOut">
              <a:rPr lang="en-US" smtClean="0">
                <a:solidFill>
                  <a:prstClr val="black">
                    <a:tint val="75000"/>
                  </a:prstClr>
                </a:solidFill>
              </a:rPr>
              <a:pPr defTabSz="921716"/>
              <a:t>12/7/2024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21716"/>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21716"/>
            <a:fld id="{19737A6A-1E74-452D-93A8-6C3F3DFA172A}" type="slidenum">
              <a:rPr lang="en-US" smtClean="0">
                <a:solidFill>
                  <a:prstClr val="black">
                    <a:tint val="75000"/>
                  </a:prstClr>
                </a:solidFill>
              </a:rPr>
              <a:pPr defTabSz="921716"/>
              <a:t>‹#›</a:t>
            </a:fld>
            <a:endParaRPr lang="en-US">
              <a:solidFill>
                <a:prstClr val="black">
                  <a:tint val="75000"/>
                </a:prstClr>
              </a:solidFill>
            </a:endParaRPr>
          </a:p>
        </p:txBody>
      </p:sp>
    </p:spTree>
    <p:extLst>
      <p:ext uri="{BB962C8B-B14F-4D97-AF65-F5344CB8AC3E}">
        <p14:creationId xmlns:p14="http://schemas.microsoft.com/office/powerpoint/2010/main" val="355092444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a:fld id="{CC7E0B67-8FA0-4F66-9577-9C053E74A2A9}" type="datetimeFigureOut">
              <a:rPr lang="en-US" smtClean="0">
                <a:solidFill>
                  <a:prstClr val="black">
                    <a:tint val="75000"/>
                  </a:prstClr>
                </a:solidFill>
              </a:rPr>
              <a:pPr defTabSz="914378"/>
              <a:t>12/7/2024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a:fld id="{19737A6A-1E74-452D-93A8-6C3F3DFA172A}"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6582865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25.png"/><Relationship Id="rId3" Type="http://schemas.openxmlformats.org/officeDocument/2006/relationships/tags" Target="../tags/tag4.xml"/><Relationship Id="rId7" Type="http://schemas.openxmlformats.org/officeDocument/2006/relationships/notesSlide" Target="../notesSlides/notesSlide18.xml"/><Relationship Id="rId12" Type="http://schemas.openxmlformats.org/officeDocument/2006/relationships/image" Target="../media/image24.png"/><Relationship Id="rId2" Type="http://schemas.openxmlformats.org/officeDocument/2006/relationships/tags" Target="../tags/tag3.xml"/><Relationship Id="rId16" Type="http://schemas.openxmlformats.org/officeDocument/2006/relationships/image" Target="../media/image28.png"/><Relationship Id="rId1" Type="http://schemas.openxmlformats.org/officeDocument/2006/relationships/tags" Target="../tags/tag2.xml"/><Relationship Id="rId6" Type="http://schemas.openxmlformats.org/officeDocument/2006/relationships/slideLayout" Target="../slideLayouts/slideLayout2.xml"/><Relationship Id="rId11" Type="http://schemas.microsoft.com/office/2007/relationships/hdphoto" Target="../media/hdphoto5.wdp"/><Relationship Id="rId5" Type="http://schemas.openxmlformats.org/officeDocument/2006/relationships/tags" Target="../tags/tag6.xml"/><Relationship Id="rId15" Type="http://schemas.openxmlformats.org/officeDocument/2006/relationships/image" Target="../media/image27.png"/><Relationship Id="rId10" Type="http://schemas.openxmlformats.org/officeDocument/2006/relationships/image" Target="../media/image14.png"/><Relationship Id="rId4" Type="http://schemas.openxmlformats.org/officeDocument/2006/relationships/tags" Target="../tags/tag5.xml"/><Relationship Id="rId9" Type="http://schemas.openxmlformats.org/officeDocument/2006/relationships/image" Target="../media/image23.png"/><Relationship Id="rId1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p>
        </p:txBody>
      </p:sp>
      <p:grpSp>
        <p:nvGrpSpPr>
          <p:cNvPr id="2" name="Group 1"/>
          <p:cNvGrpSpPr/>
          <p:nvPr/>
        </p:nvGrpSpPr>
        <p:grpSpPr>
          <a:xfrm>
            <a:off x="2677967" y="2853734"/>
            <a:ext cx="8473873"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grpSp>
        <p:nvGrpSpPr>
          <p:cNvPr id="10" name="Group 9"/>
          <p:cNvGrpSpPr/>
          <p:nvPr/>
        </p:nvGrpSpPr>
        <p:grpSpPr>
          <a:xfrm>
            <a:off x="1561119" y="2765025"/>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4000" b="1" dirty="0">
                <a:solidFill>
                  <a:srgbClr val="00B0F0"/>
                </a:solidFill>
                <a:latin typeface="Arial" panose="020B0604020202020204" pitchFamily="34" charset="0"/>
                <a:ea typeface="Arial-Rounded" panose="020B0500000000000000" pitchFamily="34" charset="0"/>
                <a:cs typeface="Arial" panose="020B0604020202020204" pitchFamily="34" charset="0"/>
              </a:rPr>
              <a:t> 14</a:t>
            </a: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MÁI ẤM GIA ĐÌNH</a:t>
            </a:r>
          </a:p>
        </p:txBody>
      </p:sp>
      <p:sp>
        <p:nvSpPr>
          <p:cNvPr id="33" name="TextBox 32"/>
          <p:cNvSpPr txBox="1"/>
          <p:nvPr/>
        </p:nvSpPr>
        <p:spPr>
          <a:xfrm>
            <a:off x="1520673" y="2768123"/>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Arial" panose="020B0604020202020204" pitchFamily="34" charset="0"/>
                <a:ea typeface="Arial-Rounded" pitchFamily="34" charset="0"/>
                <a:cs typeface="Arial" panose="020B0604020202020204" pitchFamily="34" charset="0"/>
              </a:rPr>
              <a:t>Bài</a:t>
            </a:r>
            <a:endParaRPr lang="en-US" sz="3200" b="1" dirty="0">
              <a:solidFill>
                <a:schemeClr val="bg1"/>
              </a:solidFill>
              <a:latin typeface="Arial" panose="020B0604020202020204" pitchFamily="34" charset="0"/>
              <a:ea typeface="Arial-Rounded" pitchFamily="34" charset="0"/>
              <a:cs typeface="Arial" panose="020B0604020202020204" pitchFamily="34" charset="0"/>
            </a:endParaRPr>
          </a:p>
          <a:p>
            <a:pPr algn="ctr"/>
            <a:r>
              <a:rPr lang="en-US" sz="4267" b="1" dirty="0">
                <a:solidFill>
                  <a:schemeClr val="bg1"/>
                </a:solidFill>
                <a:latin typeface="Arial" panose="020B0604020202020204" pitchFamily="34" charset="0"/>
                <a:ea typeface="Arial-Rounded" pitchFamily="34" charset="0"/>
                <a:cs typeface="Arial" panose="020B0604020202020204" pitchFamily="34" charset="0"/>
              </a:rPr>
              <a:t>26</a:t>
            </a:r>
          </a:p>
        </p:txBody>
      </p:sp>
      <p:sp>
        <p:nvSpPr>
          <p:cNvPr id="24" name="TextBox 23"/>
          <p:cNvSpPr txBox="1"/>
          <p:nvPr/>
        </p:nvSpPr>
        <p:spPr>
          <a:xfrm>
            <a:off x="2560541" y="4592455"/>
            <a:ext cx="8299356" cy="1354152"/>
          </a:xfrm>
          <a:prstGeom prst="rect">
            <a:avLst/>
          </a:prstGeom>
          <a:noFill/>
        </p:spPr>
        <p:txBody>
          <a:bodyPr wrap="square" lIns="121855" tIns="60928" rIns="121855" bIns="60928" rtlCol="0">
            <a:spAutoFit/>
          </a:bodyPr>
          <a:lstStyle/>
          <a:p>
            <a:pPr algn="ctr"/>
            <a:r>
              <a:rPr lang="en-US" sz="4000" b="1" dirty="0">
                <a:solidFill>
                  <a:srgbClr val="FF0000"/>
                </a:solidFill>
                <a:latin typeface="Arial" panose="020B0604020202020204" pitchFamily="34" charset="0"/>
                <a:ea typeface="Arial-Rounded" pitchFamily="34" charset="0"/>
                <a:cs typeface="Arial" panose="020B0604020202020204" pitchFamily="34" charset="0"/>
              </a:rPr>
              <a:t>EM MANG VỀ YÊU THƯƠNG</a:t>
            </a:r>
          </a:p>
          <a:p>
            <a:pPr algn="ctr"/>
            <a:r>
              <a:rPr lang="en-US" sz="4000" b="1" dirty="0">
                <a:solidFill>
                  <a:srgbClr val="FF0000"/>
                </a:solidFill>
                <a:latin typeface="Arial" panose="020B0604020202020204" pitchFamily="34" charset="0"/>
                <a:ea typeface="Arial-Rounded" pitchFamily="34" charset="0"/>
                <a:cs typeface="Arial" panose="020B0604020202020204" pitchFamily="34" charset="0"/>
              </a:rPr>
              <a:t>Trang 112</a:t>
            </a:r>
          </a:p>
        </p:txBody>
      </p:sp>
      <p:pic>
        <p:nvPicPr>
          <p:cNvPr id="2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3732" y="5925505"/>
            <a:ext cx="12192000" cy="744715"/>
          </a:xfrm>
          <a:prstGeom prst="rect">
            <a:avLst/>
          </a:prstGeom>
        </p:spPr>
      </p:pic>
      <p:sp>
        <p:nvSpPr>
          <p:cNvPr id="20" name="TextBox 19"/>
          <p:cNvSpPr txBox="1"/>
          <p:nvPr/>
        </p:nvSpPr>
        <p:spPr>
          <a:xfrm>
            <a:off x="2677967" y="3070940"/>
            <a:ext cx="8299356" cy="800154"/>
          </a:xfrm>
          <a:prstGeom prst="rect">
            <a:avLst/>
          </a:prstGeom>
          <a:noFill/>
        </p:spPr>
        <p:txBody>
          <a:bodyPr wrap="square" lIns="121855" tIns="60928" rIns="121855" bIns="60928" rtlCol="0">
            <a:spAutoFit/>
          </a:bodyPr>
          <a:lstStyle/>
          <a:p>
            <a:pPr algn="ctr"/>
            <a:r>
              <a:rPr lang="en-US" sz="4400" b="1">
                <a:solidFill>
                  <a:srgbClr val="0070C0"/>
                </a:solidFill>
                <a:latin typeface="Arial" panose="020B0604020202020204" pitchFamily="34" charset="0"/>
                <a:ea typeface="Arial-Rounded" pitchFamily="34" charset="0"/>
                <a:cs typeface="Arial" panose="020B0604020202020204" pitchFamily="34" charset="0"/>
              </a:rPr>
              <a:t>ĐỌC (Tiết </a:t>
            </a:r>
            <a:r>
              <a:rPr lang="en-US" sz="4400" b="1" dirty="0">
                <a:solidFill>
                  <a:srgbClr val="0070C0"/>
                </a:solidFill>
                <a:latin typeface="Arial" panose="020B0604020202020204" pitchFamily="34" charset="0"/>
                <a:ea typeface="Arial-Rounded" pitchFamily="34" charset="0"/>
                <a:cs typeface="Arial" panose="020B0604020202020204" pitchFamily="34" charset="0"/>
              </a:rPr>
              <a:t>1 + 2)</a:t>
            </a:r>
          </a:p>
        </p:txBody>
      </p:sp>
    </p:spTree>
    <p:extLst>
      <p:ext uri="{BB962C8B-B14F-4D97-AF65-F5344CB8AC3E}">
        <p14:creationId xmlns:p14="http://schemas.microsoft.com/office/powerpoint/2010/main" val="436007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291" y="4031437"/>
            <a:ext cx="3247980" cy="3254502"/>
          </a:xfrm>
          <a:prstGeom prst="rect">
            <a:avLst/>
          </a:prstGeom>
        </p:spPr>
      </p:pic>
      <p:sp>
        <p:nvSpPr>
          <p:cNvPr id="5" name="TextBox 4"/>
          <p:cNvSpPr txBox="1"/>
          <p:nvPr/>
        </p:nvSpPr>
        <p:spPr>
          <a:xfrm>
            <a:off x="2505233" y="1008463"/>
            <a:ext cx="7833085" cy="3702296"/>
          </a:xfrm>
          <a:prstGeom prst="rect">
            <a:avLst/>
          </a:prstGeom>
          <a:noFill/>
        </p:spPr>
        <p:txBody>
          <a:bodyPr wrap="square" lIns="121855" tIns="60928" rIns="121855" bIns="60928" numCol="1" rtlCol="0">
            <a:spAutoFit/>
          </a:bodyPr>
          <a:lstStyle/>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Hay bé từ sao xuống</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Hay từ biển b</a:t>
            </a:r>
            <a:r>
              <a:rPr lang="vi-VN" sz="4000" b="1" dirty="0">
                <a:solidFill>
                  <a:srgbClr val="002060"/>
                </a:solidFill>
                <a:ea typeface="Arial-Rounded" panose="020B0500000000000000" pitchFamily="34" charset="0"/>
                <a:cs typeface="Arial" panose="020B0604020202020204" pitchFamily="34" charset="0"/>
              </a:rPr>
              <a:t>ước</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lên</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Hay bé trong quả nhãn</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Ông trồng cạnh hàng hiên?</a:t>
            </a:r>
          </a:p>
        </p:txBody>
      </p:sp>
      <p:cxnSp>
        <p:nvCxnSpPr>
          <p:cNvPr id="6" name="Straight Connector 5"/>
          <p:cNvCxnSpPr/>
          <p:nvPr/>
        </p:nvCxnSpPr>
        <p:spPr>
          <a:xfrm flipV="1">
            <a:off x="3996792" y="123560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8099732" y="1304282"/>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3996791" y="2142470"/>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8588383" y="3107280"/>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3935264" y="3107280"/>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V="1">
            <a:off x="5447616" y="40314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9754658" y="4054076"/>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9653681" y="40314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8231905" y="218028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Oval 20">
            <a:extLst>
              <a:ext uri="{FF2B5EF4-FFF2-40B4-BE49-F238E27FC236}">
                <a16:creationId xmlns:a16="http://schemas.microsoft.com/office/drawing/2014/main" id="{61BFA7C8-D0F8-4195-8D8D-4D5E4D0A399B}"/>
              </a:ext>
            </a:extLst>
          </p:cNvPr>
          <p:cNvSpPr/>
          <p:nvPr/>
        </p:nvSpPr>
        <p:spPr>
          <a:xfrm>
            <a:off x="2494145" y="12635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26872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par>
                                <p:cTn id="48" presetID="22" presetClass="entr" presetSubtype="1"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291" y="4031437"/>
            <a:ext cx="3247980" cy="3254502"/>
          </a:xfrm>
          <a:prstGeom prst="rect">
            <a:avLst/>
          </a:prstGeom>
        </p:spPr>
      </p:pic>
      <p:sp>
        <p:nvSpPr>
          <p:cNvPr id="5" name="TextBox 4"/>
          <p:cNvSpPr txBox="1"/>
          <p:nvPr/>
        </p:nvSpPr>
        <p:spPr>
          <a:xfrm>
            <a:off x="2505233" y="1008463"/>
            <a:ext cx="7833085" cy="3702296"/>
          </a:xfrm>
          <a:prstGeom prst="rect">
            <a:avLst/>
          </a:prstGeom>
          <a:noFill/>
        </p:spPr>
        <p:txBody>
          <a:bodyPr wrap="square" lIns="121855" tIns="60928" rIns="121855" bIns="60928" numCol="1" rtlCol="0">
            <a:spAutoFit/>
          </a:bodyPr>
          <a:lstStyle/>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Hay bé theo c</a:t>
            </a:r>
            <a:r>
              <a:rPr lang="vi-VN" sz="4000" b="1" dirty="0">
                <a:solidFill>
                  <a:srgbClr val="002060"/>
                </a:solidFill>
                <a:ea typeface="Arial-Rounded" panose="020B0500000000000000" pitchFamily="34" charset="0"/>
                <a:cs typeface="Arial" panose="020B0604020202020204" pitchFamily="34" charset="0"/>
              </a:rPr>
              <a:t>ơ</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n gió</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Nằm cuộn tròn trong mây</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Rồi biến thành giọt n</a:t>
            </a:r>
            <a:r>
              <a:rPr lang="vi-VN" sz="4000" b="1" dirty="0">
                <a:solidFill>
                  <a:srgbClr val="002060"/>
                </a:solidFill>
                <a:ea typeface="Arial-Rounded" panose="020B0500000000000000" pitchFamily="34" charset="0"/>
                <a:cs typeface="Arial" panose="020B0604020202020204" pitchFamily="34" charset="0"/>
              </a:rPr>
              <a:t>ước</a:t>
            </a:r>
            <a:endPar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4000" b="1" dirty="0">
                <a:solidFill>
                  <a:srgbClr val="002060"/>
                </a:solidFill>
                <a:ea typeface="Arial-Rounded" panose="020B0500000000000000" pitchFamily="34" charset="0"/>
                <a:cs typeface="Arial" panose="020B0604020202020204" pitchFamily="34" charset="0"/>
              </a:rPr>
              <a:t>ơ</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i xuống nhà mình </a:t>
            </a:r>
            <a:r>
              <a:rPr lang="vi-VN" sz="4000" b="1" dirty="0">
                <a:solidFill>
                  <a:srgbClr val="002060"/>
                </a:solidFill>
                <a:ea typeface="Arial-Rounded" panose="020B0500000000000000" pitchFamily="34" charset="0"/>
                <a:cs typeface="Arial" panose="020B0604020202020204" pitchFamily="34" charset="0"/>
              </a:rPr>
              <a:t>đâ</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p:txBody>
      </p:sp>
      <p:cxnSp>
        <p:nvCxnSpPr>
          <p:cNvPr id="6" name="Straight Connector 5"/>
          <p:cNvCxnSpPr/>
          <p:nvPr/>
        </p:nvCxnSpPr>
        <p:spPr>
          <a:xfrm flipV="1">
            <a:off x="3996792" y="123560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8099732" y="1304282"/>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6625570" y="218028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9180944" y="31177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3864618" y="3080743"/>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9418754" y="4054076"/>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9336444" y="40314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9220571" y="240142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Oval 20">
            <a:extLst>
              <a:ext uri="{FF2B5EF4-FFF2-40B4-BE49-F238E27FC236}">
                <a16:creationId xmlns:a16="http://schemas.microsoft.com/office/drawing/2014/main" id="{61BFA7C8-D0F8-4195-8D8D-4D5E4D0A399B}"/>
              </a:ext>
            </a:extLst>
          </p:cNvPr>
          <p:cNvSpPr/>
          <p:nvPr/>
        </p:nvSpPr>
        <p:spPr>
          <a:xfrm>
            <a:off x="2494145" y="12635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40088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par>
                                <p:cTn id="43" presetID="22" presetClass="entr" presetSubtype="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291" y="4031437"/>
            <a:ext cx="3247980" cy="3254502"/>
          </a:xfrm>
          <a:prstGeom prst="rect">
            <a:avLst/>
          </a:prstGeom>
        </p:spPr>
      </p:pic>
      <p:sp>
        <p:nvSpPr>
          <p:cNvPr id="5" name="TextBox 4"/>
          <p:cNvSpPr txBox="1"/>
          <p:nvPr/>
        </p:nvSpPr>
        <p:spPr>
          <a:xfrm>
            <a:off x="2505233" y="1008463"/>
            <a:ext cx="7833085" cy="3702296"/>
          </a:xfrm>
          <a:prstGeom prst="rect">
            <a:avLst/>
          </a:prstGeom>
          <a:noFill/>
        </p:spPr>
        <p:txBody>
          <a:bodyPr wrap="square" lIns="121855" tIns="60928" rIns="121855" bIns="60928" numCol="1" rtlCol="0">
            <a:spAutoFit/>
          </a:bodyPr>
          <a:lstStyle/>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Mỗi sáng em thức giấc</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Là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4000" b="1" dirty="0">
                <a:solidFill>
                  <a:srgbClr val="002060"/>
                </a:solidFill>
                <a:ea typeface="Arial-Rounded" panose="020B0500000000000000" pitchFamily="34" charset="0"/>
                <a:cs typeface="Arial" panose="020B0604020202020204" pitchFamily="34" charset="0"/>
              </a:rPr>
              <a:t>ư</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thể mây, hoa</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Cùng nắng vàng biển rộng</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Mang yêu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4000" b="1" dirty="0">
                <a:solidFill>
                  <a:srgbClr val="002060"/>
                </a:solidFill>
                <a:ea typeface="Arial-Rounded" panose="020B0500000000000000" pitchFamily="34" charset="0"/>
                <a:cs typeface="Arial" panose="020B0604020202020204" pitchFamily="34" charset="0"/>
              </a:rPr>
              <a:t>ươn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g vào nhà.</a:t>
            </a:r>
          </a:p>
        </p:txBody>
      </p:sp>
      <p:cxnSp>
        <p:nvCxnSpPr>
          <p:cNvPr id="6" name="Straight Connector 5"/>
          <p:cNvCxnSpPr/>
          <p:nvPr/>
        </p:nvCxnSpPr>
        <p:spPr>
          <a:xfrm flipV="1">
            <a:off x="5197065" y="1308172"/>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8566262" y="1381062"/>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6849505" y="218028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9418753" y="3187545"/>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7027337" y="31177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9418754" y="4054076"/>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9541715" y="40314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7947007" y="218028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Oval 20">
            <a:extLst>
              <a:ext uri="{FF2B5EF4-FFF2-40B4-BE49-F238E27FC236}">
                <a16:creationId xmlns:a16="http://schemas.microsoft.com/office/drawing/2014/main" id="{61BFA7C8-D0F8-4195-8D8D-4D5E4D0A399B}"/>
              </a:ext>
            </a:extLst>
          </p:cNvPr>
          <p:cNvSpPr/>
          <p:nvPr/>
        </p:nvSpPr>
        <p:spPr>
          <a:xfrm>
            <a:off x="2494145" y="12635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8488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par>
                                <p:cTn id="43" presetID="22" presetClass="entr" presetSubtype="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852" t="1" r="7184" b="-415"/>
          <a:stretch/>
        </p:blipFill>
        <p:spPr>
          <a:xfrm>
            <a:off x="-46182" y="294676"/>
            <a:ext cx="12256655" cy="6198488"/>
          </a:xfrm>
          <a:prstGeom prst="rect">
            <a:avLst/>
          </a:prstGeom>
        </p:spPr>
      </p:pic>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11">
            <a:extLst>
              <a:ext uri="{FF2B5EF4-FFF2-40B4-BE49-F238E27FC236}">
                <a16:creationId xmlns:a16="http://schemas.microsoft.com/office/drawing/2014/main" id="{3AD24F28-1415-40B3-A995-3C246C286D7F}"/>
              </a:ext>
            </a:extLst>
          </p:cNvPr>
          <p:cNvSpPr>
            <a:spLocks noChangeArrowheads="1"/>
          </p:cNvSpPr>
          <p:nvPr/>
        </p:nvSpPr>
        <p:spPr bwMode="gray">
          <a:xfrm>
            <a:off x="3641558" y="2503964"/>
            <a:ext cx="5406189" cy="1754326"/>
          </a:xfrm>
          <a:prstGeom prst="rect">
            <a:avLst/>
          </a:prstGeom>
          <a:noFill/>
          <a:ln>
            <a:noFill/>
          </a:ln>
        </p:spPr>
        <p:txBody>
          <a:bodyPr wrap="square">
            <a:spAutoFit/>
          </a:bodyPr>
          <a:lstStyle/>
          <a:p>
            <a:pPr algn="ctr" defTabSz="1219140">
              <a:defRPr/>
            </a:pPr>
            <a:r>
              <a:rPr lang="en-US" altLang="zh-CN" sz="54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altLang="zh-CN"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54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altLang="zh-CN"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54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nhóm</a:t>
            </a:r>
            <a:endParaRPr lang="zh-CN" altLang="en-US"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06718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1"/>
          </a:xfrm>
          <a:prstGeom prst="rect">
            <a:avLst/>
          </a:prstGeom>
        </p:spPr>
      </p:pic>
      <p:sp>
        <p:nvSpPr>
          <p:cNvPr id="4" name="TextBox 3"/>
          <p:cNvSpPr txBox="1"/>
          <p:nvPr/>
        </p:nvSpPr>
        <p:spPr>
          <a:xfrm>
            <a:off x="-63801" y="1391388"/>
            <a:ext cx="4816549" cy="4924360"/>
          </a:xfrm>
          <a:prstGeom prst="rect">
            <a:avLst/>
          </a:prstGeom>
          <a:noFill/>
        </p:spPr>
        <p:txBody>
          <a:bodyPr wrap="square" lIns="121855" tIns="60928" rIns="121855" bIns="60928" numCol="1" rtlCol="0">
            <a:spAutoFit/>
          </a:bodyPr>
          <a:lstStyle/>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chân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i lẫm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b</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lên</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nhãn</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cạnh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hiên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4300578" y="1438089"/>
            <a:ext cx="4816549" cy="4555029"/>
          </a:xfrm>
          <a:prstGeom prst="rect">
            <a:avLst/>
          </a:prstGeom>
          <a:noFill/>
        </p:spPr>
        <p:txBody>
          <a:bodyPr wrap="square" lIns="121855" tIns="60928" rIns="121855" bIns="60928" numCol="1" rtlCol="0">
            <a:spAutoFit/>
          </a:bodyPr>
          <a:lstStyle/>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gió</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Nằm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cuộn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tròn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Rồi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giọt</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n</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mình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Mỗi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giấc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r"/>
            <a:r>
              <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rPr>
              <a:t>(Minh </a:t>
            </a:r>
            <a:r>
              <a:rPr lang="en-US" sz="24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Đăng</a:t>
            </a:r>
            <a:r>
              <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609574" y="558253"/>
            <a:ext cx="8755494" cy="584727"/>
          </a:xfrm>
          <a:prstGeom prst="rect">
            <a:avLst/>
          </a:prstGeom>
          <a:noFill/>
        </p:spPr>
        <p:txBody>
          <a:bodyPr wrap="square" lIns="91391" tIns="45696" rIns="91391" bIns="45696" rtlCol="0">
            <a:spAutoFit/>
          </a:bodyPr>
          <a:lstStyle/>
          <a:p>
            <a:pPr algn="ctr"/>
            <a:r>
              <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rPr>
              <a:t>EM MANG VỀ YÊU THƯƠNG</a:t>
            </a:r>
          </a:p>
        </p:txBody>
      </p:sp>
      <p:sp>
        <p:nvSpPr>
          <p:cNvPr id="12" name="TextBox 11"/>
          <p:cNvSpPr txBox="1"/>
          <p:nvPr/>
        </p:nvSpPr>
        <p:spPr>
          <a:xfrm>
            <a:off x="8617243" y="850616"/>
            <a:ext cx="2588487" cy="1200329"/>
          </a:xfrm>
          <a:prstGeom prst="rect">
            <a:avLst/>
          </a:prstGeom>
          <a:noFill/>
        </p:spPr>
        <p:txBody>
          <a:bodyPr wrap="square" rtlCol="0">
            <a:spAutoFit/>
          </a:bodyPr>
          <a:lstStyle/>
          <a:p>
            <a:pPr algn="ct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Luyện đọc nhóm</a:t>
            </a:r>
          </a:p>
        </p:txBody>
      </p:sp>
      <p:cxnSp>
        <p:nvCxnSpPr>
          <p:cNvPr id="9" name="Straight Connector 8"/>
          <p:cNvCxnSpPr/>
          <p:nvPr/>
        </p:nvCxnSpPr>
        <p:spPr>
          <a:xfrm>
            <a:off x="2467216" y="2552287"/>
            <a:ext cx="104110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180114" y="2552287"/>
            <a:ext cx="129985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571390" y="3245171"/>
            <a:ext cx="12728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428920" y="4758733"/>
            <a:ext cx="150729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descr="Ghim trên ngườ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61BFA7C8-D0F8-4195-8D8D-4D5E4D0A399B}"/>
              </a:ext>
            </a:extLst>
          </p:cNvPr>
          <p:cNvSpPr/>
          <p:nvPr/>
        </p:nvSpPr>
        <p:spPr>
          <a:xfrm>
            <a:off x="-21117"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id="{61BFA7C8-D0F8-4195-8D8D-4D5E4D0A399B}"/>
              </a:ext>
            </a:extLst>
          </p:cNvPr>
          <p:cNvSpPr/>
          <p:nvPr/>
        </p:nvSpPr>
        <p:spPr>
          <a:xfrm>
            <a:off x="18661" y="402065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61BFA7C8-D0F8-4195-8D8D-4D5E4D0A399B}"/>
              </a:ext>
            </a:extLst>
          </p:cNvPr>
          <p:cNvSpPr/>
          <p:nvPr/>
        </p:nvSpPr>
        <p:spPr>
          <a:xfrm>
            <a:off x="4339710" y="1450780"/>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id="{61BFA7C8-D0F8-4195-8D8D-4D5E4D0A399B}"/>
              </a:ext>
            </a:extLst>
          </p:cNvPr>
          <p:cNvSpPr/>
          <p:nvPr/>
        </p:nvSpPr>
        <p:spPr>
          <a:xfrm>
            <a:off x="4339710" y="3245171"/>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58983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3"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1"/>
          </a:xfrm>
          <a:prstGeom prst="rect">
            <a:avLst/>
          </a:prstGeom>
        </p:spPr>
      </p:pic>
      <p:sp>
        <p:nvSpPr>
          <p:cNvPr id="4" name="TextBox 3"/>
          <p:cNvSpPr txBox="1"/>
          <p:nvPr/>
        </p:nvSpPr>
        <p:spPr>
          <a:xfrm>
            <a:off x="-63801" y="1391388"/>
            <a:ext cx="4816549" cy="4924360"/>
          </a:xfrm>
          <a:prstGeom prst="rect">
            <a:avLst/>
          </a:prstGeom>
          <a:noFill/>
        </p:spPr>
        <p:txBody>
          <a:bodyPr wrap="square" lIns="121855" tIns="60928" rIns="121855" bIns="60928" numCol="1" rtlCol="0">
            <a:spAutoFit/>
          </a:bodyPr>
          <a:lstStyle/>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chân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i lẫm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b</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lên</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nhãn</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cạnh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hiên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4469217" y="1391388"/>
            <a:ext cx="4816549" cy="4555029"/>
          </a:xfrm>
          <a:prstGeom prst="rect">
            <a:avLst/>
          </a:prstGeom>
          <a:noFill/>
        </p:spPr>
        <p:txBody>
          <a:bodyPr wrap="square" lIns="121855" tIns="60928" rIns="121855" bIns="60928" numCol="1" rtlCol="0">
            <a:spAutoFit/>
          </a:bodyPr>
          <a:lstStyle/>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gió</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Nằm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cuộn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tròn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Rồi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giọt</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n</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mình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Mỗi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giấc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r"/>
            <a:r>
              <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rPr>
              <a:t>(Minh </a:t>
            </a:r>
            <a:r>
              <a:rPr lang="en-US" sz="24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Đăng</a:t>
            </a:r>
            <a:r>
              <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609574" y="558253"/>
            <a:ext cx="8755494" cy="584727"/>
          </a:xfrm>
          <a:prstGeom prst="rect">
            <a:avLst/>
          </a:prstGeom>
          <a:noFill/>
        </p:spPr>
        <p:txBody>
          <a:bodyPr wrap="square" lIns="91391" tIns="45696" rIns="91391" bIns="45696" rtlCol="0">
            <a:spAutoFit/>
          </a:bodyPr>
          <a:lstStyle/>
          <a:p>
            <a:pPr algn="ctr"/>
            <a:r>
              <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rPr>
              <a:t>EM MANG VỀ YÊU THƯƠNG</a:t>
            </a:r>
          </a:p>
        </p:txBody>
      </p:sp>
      <p:sp>
        <p:nvSpPr>
          <p:cNvPr id="12" name="TextBox 11"/>
          <p:cNvSpPr txBox="1"/>
          <p:nvPr/>
        </p:nvSpPr>
        <p:spPr>
          <a:xfrm>
            <a:off x="8558171" y="1082635"/>
            <a:ext cx="2832942" cy="1200329"/>
          </a:xfrm>
          <a:prstGeom prst="rect">
            <a:avLst/>
          </a:prstGeom>
          <a:noFill/>
        </p:spPr>
        <p:txBody>
          <a:bodyPr wrap="square" rtlCol="0">
            <a:spAutoFit/>
          </a:bodyPr>
          <a:lstStyle/>
          <a:p>
            <a:pPr algn="ct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Đọc toàn bài</a:t>
            </a:r>
          </a:p>
        </p:txBody>
      </p:sp>
      <p:cxnSp>
        <p:nvCxnSpPr>
          <p:cNvPr id="9" name="Straight Connector 8"/>
          <p:cNvCxnSpPr/>
          <p:nvPr/>
        </p:nvCxnSpPr>
        <p:spPr>
          <a:xfrm>
            <a:off x="2467216" y="2552287"/>
            <a:ext cx="104110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180114" y="2552287"/>
            <a:ext cx="129985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571390" y="3245171"/>
            <a:ext cx="12728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428920" y="4758733"/>
            <a:ext cx="150729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descr="Ghim trên ngườ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61BFA7C8-D0F8-4195-8D8D-4D5E4D0A399B}"/>
              </a:ext>
            </a:extLst>
          </p:cNvPr>
          <p:cNvSpPr/>
          <p:nvPr/>
        </p:nvSpPr>
        <p:spPr>
          <a:xfrm>
            <a:off x="-21117"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id="{61BFA7C8-D0F8-4195-8D8D-4D5E4D0A399B}"/>
              </a:ext>
            </a:extLst>
          </p:cNvPr>
          <p:cNvSpPr/>
          <p:nvPr/>
        </p:nvSpPr>
        <p:spPr>
          <a:xfrm>
            <a:off x="18661" y="402065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61BFA7C8-D0F8-4195-8D8D-4D5E4D0A399B}"/>
              </a:ext>
            </a:extLst>
          </p:cNvPr>
          <p:cNvSpPr/>
          <p:nvPr/>
        </p:nvSpPr>
        <p:spPr>
          <a:xfrm>
            <a:off x="4475213" y="1391504"/>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id="{61BFA7C8-D0F8-4195-8D8D-4D5E4D0A399B}"/>
              </a:ext>
            </a:extLst>
          </p:cNvPr>
          <p:cNvSpPr/>
          <p:nvPr/>
        </p:nvSpPr>
        <p:spPr>
          <a:xfrm>
            <a:off x="4475213" y="31934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60741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3"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852" t="1" r="7184" b="-415"/>
          <a:stretch/>
        </p:blipFill>
        <p:spPr>
          <a:xfrm>
            <a:off x="-46182" y="294676"/>
            <a:ext cx="12256655" cy="6198488"/>
          </a:xfrm>
          <a:prstGeom prst="rect">
            <a:avLst/>
          </a:prstGeom>
        </p:spPr>
      </p:pic>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11">
            <a:extLst>
              <a:ext uri="{FF2B5EF4-FFF2-40B4-BE49-F238E27FC236}">
                <a16:creationId xmlns:a16="http://schemas.microsoft.com/office/drawing/2014/main" id="{3AD24F28-1415-40B3-A995-3C246C286D7F}"/>
              </a:ext>
            </a:extLst>
          </p:cNvPr>
          <p:cNvSpPr>
            <a:spLocks noChangeArrowheads="1"/>
          </p:cNvSpPr>
          <p:nvPr/>
        </p:nvSpPr>
        <p:spPr bwMode="gray">
          <a:xfrm>
            <a:off x="3203914" y="2624434"/>
            <a:ext cx="6418608" cy="923330"/>
          </a:xfrm>
          <a:prstGeom prst="rect">
            <a:avLst/>
          </a:prstGeom>
          <a:noFill/>
          <a:ln>
            <a:noFill/>
          </a:ln>
        </p:spPr>
        <p:txBody>
          <a:bodyPr wrap="square">
            <a:spAutoFit/>
          </a:bodyPr>
          <a:lstStyle/>
          <a:p>
            <a:pPr algn="ctr" defTabSz="1219140">
              <a:defRPr/>
            </a:pPr>
            <a:r>
              <a:rPr lang="en-US" altLang="zh-CN" sz="54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Tìm</a:t>
            </a:r>
            <a:r>
              <a:rPr lang="en-US" altLang="zh-CN"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54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hiểu</a:t>
            </a:r>
            <a:r>
              <a:rPr lang="en-US" altLang="zh-CN"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54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endParaRPr lang="zh-CN" altLang="en-US"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67523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812" y="3138167"/>
            <a:ext cx="4139460" cy="4147772"/>
          </a:xfrm>
          <a:prstGeom prst="rect">
            <a:avLst/>
          </a:prstGeom>
        </p:spPr>
      </p:pic>
      <p:sp>
        <p:nvSpPr>
          <p:cNvPr id="17" name="Rounded Rectangle 16"/>
          <p:cNvSpPr/>
          <p:nvPr/>
        </p:nvSpPr>
        <p:spPr>
          <a:xfrm>
            <a:off x="2770241" y="565589"/>
            <a:ext cx="8170661" cy="13537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1.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Bạn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hỏi</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điều</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18" name="TextBox 17"/>
          <p:cNvSpPr txBox="1"/>
          <p:nvPr/>
        </p:nvSpPr>
        <p:spPr>
          <a:xfrm>
            <a:off x="1567873" y="1940787"/>
            <a:ext cx="9734537" cy="1446550"/>
          </a:xfrm>
          <a:prstGeom prst="rect">
            <a:avLst/>
          </a:prstGeom>
          <a:noFill/>
        </p:spPr>
        <p:txBody>
          <a:bodyPr wrap="square" rtlCol="0">
            <a:spAutoFit/>
          </a:bodyPr>
          <a:lstStyle/>
          <a:p>
            <a:pPr algn="just"/>
            <a:r>
              <a:rPr lang="en-US" sz="4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Bạn</a:t>
            </a:r>
            <a:r>
              <a:rPr lang="en-US" sz="4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nhỏ</a:t>
            </a:r>
            <a:r>
              <a:rPr lang="en-US" sz="4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đã</a:t>
            </a:r>
            <a:r>
              <a:rPr lang="en-US" sz="4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hỏi</a:t>
            </a:r>
            <a:r>
              <a:rPr lang="en-US" sz="4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mẹ</a:t>
            </a:r>
            <a:r>
              <a:rPr lang="en-US" sz="4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em</a:t>
            </a:r>
            <a:r>
              <a:rPr lang="en-US" sz="4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bé</a:t>
            </a:r>
            <a:r>
              <a:rPr lang="en-US" sz="4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từ</a:t>
            </a:r>
            <a:r>
              <a:rPr lang="en-US" sz="4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đâu</a:t>
            </a:r>
            <a:r>
              <a:rPr lang="en-US" sz="4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đến</a:t>
            </a:r>
            <a:r>
              <a:rPr lang="en-US" sz="4400" b="1" dirty="0">
                <a:solidFill>
                  <a:srgbClr val="C0000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1504780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0" y="0"/>
            <a:ext cx="12259340" cy="5557813"/>
          </a:xfrm>
          <a:prstGeom prst="rect">
            <a:avLst/>
          </a:prstGeom>
        </p:spPr>
      </p:pic>
      <p:sp>
        <p:nvSpPr>
          <p:cNvPr id="9" name="TextBox 8"/>
          <p:cNvSpPr txBox="1"/>
          <p:nvPr/>
        </p:nvSpPr>
        <p:spPr>
          <a:xfrm>
            <a:off x="2758100" y="518912"/>
            <a:ext cx="6292594" cy="4537652"/>
          </a:xfrm>
          <a:prstGeom prst="rect">
            <a:avLst/>
          </a:prstGeom>
          <a:noFill/>
        </p:spPr>
        <p:txBody>
          <a:bodyPr wrap="square" lIns="121855" tIns="60928" rIns="121855" bIns="60928" numCol="1" rtlCol="0">
            <a:spAutoFit/>
          </a:bodyPr>
          <a:lstStyle/>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chân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lẫm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lnSpc>
                <a:spcPct val="130000"/>
              </a:lnSpc>
            </a:pP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Rounded Rectangle 9"/>
          <p:cNvSpPr/>
          <p:nvPr/>
        </p:nvSpPr>
        <p:spPr>
          <a:xfrm>
            <a:off x="329298" y="5749199"/>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2.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Trong khổ thơ đầu, bạn nhỏ tả em của mình như thế nào?</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11" name="Straight Connector 10"/>
          <p:cNvCxnSpPr/>
          <p:nvPr/>
        </p:nvCxnSpPr>
        <p:spPr>
          <a:xfrm flipV="1">
            <a:off x="3260165" y="2384780"/>
            <a:ext cx="4186078" cy="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3394459" y="3036391"/>
            <a:ext cx="3805525" cy="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3297858" y="4312624"/>
            <a:ext cx="482693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3517264" y="3655358"/>
            <a:ext cx="438812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760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0" y="0"/>
            <a:ext cx="12259340" cy="5557813"/>
          </a:xfrm>
          <a:prstGeom prst="rect">
            <a:avLst/>
          </a:prstGeom>
        </p:spPr>
      </p:pic>
      <p:sp>
        <p:nvSpPr>
          <p:cNvPr id="9" name="TextBox 8"/>
          <p:cNvSpPr txBox="1"/>
          <p:nvPr/>
        </p:nvSpPr>
        <p:spPr>
          <a:xfrm>
            <a:off x="2758100" y="518912"/>
            <a:ext cx="6292594" cy="4537652"/>
          </a:xfrm>
          <a:prstGeom prst="rect">
            <a:avLst/>
          </a:prstGeom>
          <a:noFill/>
        </p:spPr>
        <p:txBody>
          <a:bodyPr wrap="square" lIns="121855" tIns="60928" rIns="121855" bIns="60928" numCol="1" rtlCol="0">
            <a:spAutoFit/>
          </a:bodyPr>
          <a:lstStyle/>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chân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lẫm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lnSpc>
                <a:spcPct val="130000"/>
              </a:lnSpc>
            </a:pP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Rounded Rectangle 9"/>
          <p:cNvSpPr/>
          <p:nvPr/>
        </p:nvSpPr>
        <p:spPr>
          <a:xfrm>
            <a:off x="478588" y="5303592"/>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2.1 </a:t>
            </a:r>
            <a:r>
              <a:rPr lang="nl-NL" sz="3200" i="1" dirty="0"/>
              <a:t>+ </a:t>
            </a:r>
            <a:r>
              <a:rPr lang="nl-NL" sz="3200" b="1" dirty="0">
                <a:solidFill>
                  <a:schemeClr val="tx1"/>
                </a:solidFill>
                <a:latin typeface="Arial" panose="020B0604020202020204" pitchFamily="34" charset="0"/>
                <a:cs typeface="Arial" panose="020B0604020202020204" pitchFamily="34" charset="0"/>
              </a:rPr>
              <a:t>Con hiểu “</a:t>
            </a:r>
            <a:r>
              <a:rPr lang="vi-VN" sz="3200" b="1" dirty="0">
                <a:solidFill>
                  <a:schemeClr val="tx1"/>
                </a:solidFill>
                <a:cs typeface="Arial" panose="020B0604020202020204" pitchFamily="34" charset="0"/>
              </a:rPr>
              <a:t>Nụ cười</a:t>
            </a:r>
            <a:r>
              <a:rPr lang="nl-NL" sz="3200" b="1" dirty="0">
                <a:solidFill>
                  <a:schemeClr val="tx1"/>
                </a:solidFill>
                <a:latin typeface="Arial" panose="020B0604020202020204" pitchFamily="34" charset="0"/>
                <a:cs typeface="Arial" panose="020B0604020202020204" pitchFamily="34" charset="0"/>
              </a:rPr>
              <a:t> như tia nắng” là nụ cười </a:t>
            </a:r>
            <a:r>
              <a:rPr lang="vi-VN" sz="3200" b="1" dirty="0">
                <a:solidFill>
                  <a:schemeClr val="tx1"/>
                </a:solidFill>
                <a:latin typeface="Arial" panose="020B0604020202020204" pitchFamily="34" charset="0"/>
                <a:cs typeface="Arial" panose="020B0604020202020204" pitchFamily="34" charset="0"/>
              </a:rPr>
              <a:t>như thế nào</a:t>
            </a:r>
            <a:r>
              <a:rPr lang="nl-NL" sz="3200" b="1" dirty="0">
                <a:solidFill>
                  <a:schemeClr val="tx1"/>
                </a:solidFill>
                <a:latin typeface="Arial" panose="020B0604020202020204" pitchFamily="34" charset="0"/>
                <a:cs typeface="Arial" panose="020B0604020202020204" pitchFamily="34" charset="0"/>
              </a:rPr>
              <a:t>?</a:t>
            </a:r>
            <a:endParaRPr lang="vi-VN" sz="3200" b="1" dirty="0">
              <a:solidFill>
                <a:schemeClr val="tx1"/>
              </a:solidFill>
              <a:latin typeface="Arial" panose="020B0604020202020204" pitchFamily="34" charset="0"/>
              <a:cs typeface="Arial" panose="020B0604020202020204" pitchFamily="34" charset="0"/>
            </a:endParaRPr>
          </a:p>
        </p:txBody>
      </p:sp>
      <p:cxnSp>
        <p:nvCxnSpPr>
          <p:cNvPr id="11" name="Straight Connector 10"/>
          <p:cNvCxnSpPr/>
          <p:nvPr/>
        </p:nvCxnSpPr>
        <p:spPr>
          <a:xfrm flipV="1">
            <a:off x="3450442" y="2384780"/>
            <a:ext cx="3805525" cy="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3394459" y="3036391"/>
            <a:ext cx="3805525" cy="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3517264" y="4312624"/>
            <a:ext cx="438812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3517264" y="3655358"/>
            <a:ext cx="438812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Rounded Rectangle 12"/>
          <p:cNvSpPr/>
          <p:nvPr/>
        </p:nvSpPr>
        <p:spPr>
          <a:xfrm>
            <a:off x="478586" y="5359343"/>
            <a:ext cx="10319473"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2.2.</a:t>
            </a:r>
            <a:r>
              <a:rPr lang="nl-NL" sz="3200" b="1" dirty="0">
                <a:solidFill>
                  <a:schemeClr val="tx1"/>
                </a:solidFill>
                <a:latin typeface="Arial" panose="020B0604020202020204" pitchFamily="34" charset="0"/>
                <a:cs typeface="Arial" panose="020B0604020202020204" pitchFamily="34" charset="0"/>
              </a:rPr>
              <a:t> “Bàn tay như nụ hoa” cho thấy bàn tay của em bé thế nào?</a:t>
            </a:r>
            <a:endParaRPr lang="vi-VN" sz="3200" b="1"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478588" y="5135652"/>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2.1. N</a:t>
            </a:r>
            <a:r>
              <a:rPr lang="vi-VN"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ụ cười như tia nắng l</a:t>
            </a:r>
            <a:r>
              <a:rPr lang="vi-VN" sz="3200" b="1" dirty="0">
                <a:solidFill>
                  <a:srgbClr val="FF0000"/>
                </a:solidFill>
                <a:latin typeface="Arial" panose="020B0604020202020204" pitchFamily="34" charset="0"/>
                <a:cs typeface="Arial" panose="020B0604020202020204" pitchFamily="34" charset="0"/>
              </a:rPr>
              <a:t>à nụ cười tươi tắn, rạng rỡ.</a:t>
            </a:r>
          </a:p>
        </p:txBody>
      </p:sp>
      <p:sp>
        <p:nvSpPr>
          <p:cNvPr id="18" name="Rounded Rectangle 17"/>
          <p:cNvSpPr/>
          <p:nvPr/>
        </p:nvSpPr>
        <p:spPr>
          <a:xfrm>
            <a:off x="551588" y="5562577"/>
            <a:ext cx="10319473"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Arial" panose="020B0604020202020204" pitchFamily="34" charset="0"/>
                <a:ea typeface="Arial-Rounded" panose="020B0500000000000000" pitchFamily="34" charset="0"/>
                <a:cs typeface="Arial" panose="020B0604020202020204" pitchFamily="34" charset="0"/>
              </a:rPr>
              <a:t>2.2.</a:t>
            </a:r>
            <a:r>
              <a:rPr lang="nl-NL" sz="3200" b="1" dirty="0">
                <a:solidFill>
                  <a:schemeClr val="tx1"/>
                </a:solidFill>
                <a:latin typeface="Arial" panose="020B0604020202020204" pitchFamily="34" charset="0"/>
                <a:cs typeface="Arial" panose="020B0604020202020204" pitchFamily="34" charset="0"/>
              </a:rPr>
              <a:t> “Bàn tay như nụ hoa” cho thấy </a:t>
            </a:r>
            <a:r>
              <a:rPr lang="vi-VN" sz="3200" b="1" dirty="0">
                <a:solidFill>
                  <a:schemeClr val="tx1"/>
                </a:solidFill>
              </a:rPr>
              <a:t>bàn tay của em bé đẹp, nhỏ nhắn, xinh xắn, đáng yêu.</a:t>
            </a:r>
          </a:p>
          <a:p>
            <a:endParaRPr lang="vi-VN"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11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3" grpId="1"/>
      <p:bldP spid="15" grpId="0"/>
      <p:bldP spid="15"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290630" y="4724400"/>
            <a:ext cx="11600375" cy="2133600"/>
          </a:xfrm>
          <a:prstGeom prst="rect">
            <a:avLst/>
          </a:prstGeom>
        </p:spPr>
      </p:pic>
      <p:sp>
        <p:nvSpPr>
          <p:cNvPr id="3" name="TextBox 2"/>
          <p:cNvSpPr txBox="1"/>
          <p:nvPr/>
        </p:nvSpPr>
        <p:spPr>
          <a:xfrm>
            <a:off x="1547968" y="510271"/>
            <a:ext cx="6035229" cy="903548"/>
          </a:xfrm>
          <a:prstGeom prst="rect">
            <a:avLst/>
          </a:prstGeom>
          <a:noFill/>
        </p:spPr>
        <p:txBody>
          <a:bodyPr wrap="square" lIns="88614" tIns="44307" rIns="88614" bIns="44307" rtlCol="0">
            <a:spAutoFit/>
          </a:bodyPr>
          <a:lstStyle/>
          <a:p>
            <a:pPr algn="just">
              <a:lnSpc>
                <a:spcPct val="125000"/>
              </a:lnSpc>
              <a:spcBef>
                <a:spcPts val="647"/>
              </a:spcBef>
            </a:pPr>
            <a:r>
              <a:rPr lang="en-US" sz="4232" b="1" dirty="0">
                <a:solidFill>
                  <a:srgbClr val="0070C0"/>
                </a:solidFill>
                <a:latin typeface="Arial" panose="020B0604020202020204" pitchFamily="34" charset="0"/>
                <a:ea typeface="Cambria" panose="02040503050406030204" pitchFamily="18" charset="0"/>
                <a:cs typeface="Arial" panose="020B0604020202020204" pitchFamily="34" charset="0"/>
              </a:rPr>
              <a:t>YÊU CẦU CẦN ĐẠT:</a:t>
            </a:r>
            <a:endParaRPr lang="vi-VN" sz="4232"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p:cNvGrpSpPr/>
          <p:nvPr/>
        </p:nvGrpSpPr>
        <p:grpSpPr>
          <a:xfrm>
            <a:off x="2961103" y="1828335"/>
            <a:ext cx="8396433" cy="782968"/>
            <a:chOff x="2262744" y="1494923"/>
            <a:chExt cx="8016240" cy="6651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prstClr val="white"/>
                    </a:solidFill>
                    <a:latin typeface="Arial" panose="020B0604020202020204" pitchFamily="34" charset="0"/>
                    <a:cs typeface="Arial" panose="020B0604020202020204" pitchFamily="34" charset="0"/>
                  </a:rPr>
                  <a:t>1</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96496" y="2632953"/>
            <a:ext cx="2999442" cy="4086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8643715" y="284155"/>
            <a:ext cx="3172709" cy="184201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3765941" y="1667030"/>
            <a:ext cx="7074337" cy="1003576"/>
          </a:xfrm>
          <a:prstGeom prst="rect">
            <a:avLst/>
          </a:prstGeom>
          <a:noFill/>
          <a:ln w="9525">
            <a:noFill/>
          </a:ln>
        </p:spPr>
        <p:txBody>
          <a:bodyPr wrap="square" lIns="88614" tIns="44307" rIns="88614" bIns="44307">
            <a:spAutoFit/>
          </a:bodyPr>
          <a:lstStyle/>
          <a:p>
            <a:r>
              <a:rPr lang="en-US" sz="2970" b="1" dirty="0">
                <a:latin typeface="Arial" panose="020B0604020202020204" pitchFamily="34" charset="0"/>
                <a:cs typeface="Arial" panose="020B0604020202020204" pitchFamily="34" charset="0"/>
              </a:rPr>
              <a:t>- Đọc rõ ràng bài </a:t>
            </a:r>
            <a:r>
              <a:rPr lang="en-US" sz="2970" b="1" dirty="0" err="1">
                <a:latin typeface="Arial" panose="020B0604020202020204" pitchFamily="34" charset="0"/>
                <a:cs typeface="Arial" panose="020B0604020202020204" pitchFamily="34" charset="0"/>
              </a:rPr>
              <a:t>thơ.Biết</a:t>
            </a:r>
            <a:r>
              <a:rPr lang="en-US" sz="2970" b="1" dirty="0">
                <a:latin typeface="Arial" panose="020B0604020202020204" pitchFamily="34" charset="0"/>
                <a:cs typeface="Arial" panose="020B0604020202020204" pitchFamily="34" charset="0"/>
              </a:rPr>
              <a:t> cách ngắt nhịp thơ, nhấn giọng phù hợp.</a:t>
            </a:r>
            <a:endParaRPr lang="vi-VN" sz="2970" b="1" dirty="0">
              <a:latin typeface="Arial" panose="020B0604020202020204" pitchFamily="34" charset="0"/>
              <a:cs typeface="Arial" panose="020B0604020202020204" pitchFamily="34" charset="0"/>
            </a:endParaRPr>
          </a:p>
        </p:txBody>
      </p:sp>
      <p:grpSp>
        <p:nvGrpSpPr>
          <p:cNvPr id="36" name="Group 7"/>
          <p:cNvGrpSpPr>
            <a:grpSpLocks/>
          </p:cNvGrpSpPr>
          <p:nvPr/>
        </p:nvGrpSpPr>
        <p:grpSpPr bwMode="auto">
          <a:xfrm>
            <a:off x="3053851" y="4826649"/>
            <a:ext cx="798140" cy="782968"/>
            <a:chOff x="3174" y="2656"/>
            <a:chExt cx="1549" cy="1351"/>
          </a:xfrm>
        </p:grpSpPr>
        <p:sp>
          <p:nvSpPr>
            <p:cNvPr id="3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4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41"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srgbClr val="FFFF00"/>
                  </a:solidFill>
                  <a:latin typeface="Arial" panose="020B0604020202020204" pitchFamily="34" charset="0"/>
                  <a:cs typeface="Arial" panose="020B0604020202020204" pitchFamily="34" charset="0"/>
                </a:rPr>
                <a:t>3</a:t>
              </a:r>
            </a:p>
          </p:txBody>
        </p:sp>
      </p:grpSp>
      <p:sp>
        <p:nvSpPr>
          <p:cNvPr id="2" name="Rectangle 1"/>
          <p:cNvSpPr/>
          <p:nvPr/>
        </p:nvSpPr>
        <p:spPr>
          <a:xfrm>
            <a:off x="3805618" y="4529784"/>
            <a:ext cx="7245077" cy="1006429"/>
          </a:xfrm>
          <a:prstGeom prst="rect">
            <a:avLst/>
          </a:prstGeom>
        </p:spPr>
        <p:txBody>
          <a:bodyPr wrap="square">
            <a:spAutoFit/>
          </a:bodyPr>
          <a:lstStyle/>
          <a:p>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Hiểu</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nội</a:t>
            </a:r>
            <a:r>
              <a:rPr lang="en-US" sz="2970" b="1" dirty="0">
                <a:latin typeface="Arial" panose="020B0604020202020204" pitchFamily="34" charset="0"/>
                <a:cs typeface="Arial" panose="020B0604020202020204" pitchFamily="34" charset="0"/>
              </a:rPr>
              <a:t> dung </a:t>
            </a:r>
            <a:r>
              <a:rPr lang="en-US" sz="2970" b="1" dirty="0" err="1">
                <a:latin typeface="Arial" panose="020B0604020202020204" pitchFamily="34" charset="0"/>
                <a:cs typeface="Arial" panose="020B0604020202020204" pitchFamily="34" charset="0"/>
              </a:rPr>
              <a:t>bài</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thơ:Tình</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cảm</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yêu</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thương</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của</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bạn</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nhỏ</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dành</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cho</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em</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bé</a:t>
            </a:r>
            <a:r>
              <a:rPr lang="en-US" sz="2970" b="1" dirty="0">
                <a:latin typeface="Arial" panose="020B0604020202020204" pitchFamily="34" charset="0"/>
                <a:cs typeface="Arial" panose="020B0604020202020204" pitchFamily="34" charset="0"/>
              </a:rPr>
              <a:t>.</a:t>
            </a:r>
            <a:endParaRPr lang="vi-VN" sz="2970" b="1" dirty="0">
              <a:latin typeface="Arial" panose="020B0604020202020204" pitchFamily="34" charset="0"/>
              <a:cs typeface="Arial" panose="020B0604020202020204" pitchFamily="34" charset="0"/>
            </a:endParaRPr>
          </a:p>
        </p:txBody>
      </p:sp>
      <p:sp>
        <p:nvSpPr>
          <p:cNvPr id="4" name="Rectangle 3"/>
          <p:cNvSpPr/>
          <p:nvPr/>
        </p:nvSpPr>
        <p:spPr>
          <a:xfrm>
            <a:off x="3765941" y="4567709"/>
            <a:ext cx="8234429" cy="549381"/>
          </a:xfrm>
          <a:prstGeom prst="rect">
            <a:avLst/>
          </a:prstGeom>
        </p:spPr>
        <p:txBody>
          <a:bodyPr wrap="square">
            <a:spAutoFit/>
          </a:bodyPr>
          <a:lstStyle/>
          <a:p>
            <a:endParaRPr lang="vi-VN" sz="2970" dirty="0">
              <a:latin typeface="Arial" panose="020B0604020202020204" pitchFamily="34" charset="0"/>
              <a:cs typeface="Arial" panose="020B0604020202020204" pitchFamily="34" charset="0"/>
            </a:endParaRPr>
          </a:p>
        </p:txBody>
      </p:sp>
      <p:grpSp>
        <p:nvGrpSpPr>
          <p:cNvPr id="20" name="Group 7"/>
          <p:cNvGrpSpPr>
            <a:grpSpLocks/>
          </p:cNvGrpSpPr>
          <p:nvPr/>
        </p:nvGrpSpPr>
        <p:grpSpPr bwMode="auto">
          <a:xfrm>
            <a:off x="3007477" y="3287166"/>
            <a:ext cx="798140" cy="782968"/>
            <a:chOff x="3174" y="2656"/>
            <a:chExt cx="1549" cy="1351"/>
          </a:xfrm>
          <a:solidFill>
            <a:srgbClr val="7030A0"/>
          </a:solidFill>
        </p:grpSpPr>
        <p:sp>
          <p:nvSpPr>
            <p:cNvPr id="22" name="AutoShape 8"/>
            <p:cNvSpPr>
              <a:spLocks noChangeArrowheads="1"/>
            </p:cNvSpPr>
            <p:nvPr/>
          </p:nvSpPr>
          <p:spPr bwMode="gray">
            <a:xfrm>
              <a:off x="3187" y="2679"/>
              <a:ext cx="1536" cy="1328"/>
            </a:xfrm>
            <a:prstGeom prst="hexagon">
              <a:avLst>
                <a:gd name="adj" fmla="val 28916"/>
                <a:gd name="vf" fmla="val 115470"/>
              </a:avLst>
            </a:prstGeom>
            <a:grp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schemeClr val="bg1"/>
                </a:solidFill>
                <a:latin typeface="Arial" panose="020B0604020202020204" pitchFamily="34" charset="0"/>
                <a:cs typeface="Arial" panose="020B0604020202020204" pitchFamily="34" charset="0"/>
              </a:endParaRPr>
            </a:p>
          </p:txBody>
        </p:sp>
        <p:sp>
          <p:nvSpPr>
            <p:cNvPr id="23" name="AutoShape 9"/>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schemeClr val="bg1"/>
                </a:solidFill>
                <a:latin typeface="Arial" panose="020B0604020202020204" pitchFamily="34" charset="0"/>
                <a:cs typeface="Arial" panose="020B0604020202020204" pitchFamily="34" charset="0"/>
              </a:endParaRPr>
            </a:p>
          </p:txBody>
        </p:sp>
        <p:sp>
          <p:nvSpPr>
            <p:cNvPr id="24" name="AutoShape 10"/>
            <p:cNvSpPr>
              <a:spLocks noChangeArrowheads="1"/>
            </p:cNvSpPr>
            <p:nvPr/>
          </p:nvSpPr>
          <p:spPr bwMode="gray">
            <a:xfrm>
              <a:off x="3264" y="2737"/>
              <a:ext cx="1349" cy="1167"/>
            </a:xfrm>
            <a:prstGeom prst="hexagon">
              <a:avLst>
                <a:gd name="adj" fmla="val 28896"/>
                <a:gd name="vf" fmla="val 11547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schemeClr val="bg1"/>
                  </a:solidFill>
                  <a:latin typeface="Arial" panose="020B0604020202020204" pitchFamily="34" charset="0"/>
                  <a:cs typeface="Arial" panose="020B0604020202020204" pitchFamily="34" charset="0"/>
                </a:rPr>
                <a:t>2</a:t>
              </a:r>
            </a:p>
          </p:txBody>
        </p:sp>
      </p:grpSp>
      <p:sp>
        <p:nvSpPr>
          <p:cNvPr id="25" name="Rectangle 24"/>
          <p:cNvSpPr/>
          <p:nvPr/>
        </p:nvSpPr>
        <p:spPr>
          <a:xfrm>
            <a:off x="3719990" y="3321553"/>
            <a:ext cx="7245077" cy="584775"/>
          </a:xfrm>
          <a:prstGeom prst="rect">
            <a:avLst/>
          </a:prstGeom>
        </p:spPr>
        <p:txBody>
          <a:bodyPr wrap="square">
            <a:spAutoFit/>
          </a:bodyPr>
          <a:lstStyle/>
          <a:p>
            <a:r>
              <a:rPr lang="vi-VN" sz="3200" b="1" dirty="0">
                <a:latin typeface="Arial" panose="020B0604020202020204" pitchFamily="34" charset="0"/>
                <a:ea typeface="Times New Roman" panose="02020603050405020304" pitchFamily="18" charset="0"/>
                <a:cs typeface="Arial" panose="020B0604020202020204" pitchFamily="34" charset="0"/>
              </a:rPr>
              <a:t>- Trả lời được các câu hỏi của bài</a:t>
            </a:r>
            <a:endParaRPr lang="vi-VN" sz="297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9007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951621"/>
          </a:xfrm>
          <a:prstGeom prst="rect">
            <a:avLst/>
          </a:prstGeom>
        </p:spPr>
      </p:pic>
      <p:sp>
        <p:nvSpPr>
          <p:cNvPr id="10" name="Rounded Rectangle 9"/>
          <p:cNvSpPr/>
          <p:nvPr/>
        </p:nvSpPr>
        <p:spPr>
          <a:xfrm>
            <a:off x="180691" y="5887982"/>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3. </a:t>
            </a:r>
            <a:r>
              <a:rPr lang="vi-V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Trong khổ thơ thứ hai và thứ ba bạn nhỏ đoán em bé từ đâu đến?</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Lst>
          </a:blip>
          <a:srcRect l="31140" t="38343" r="28509" b="21735"/>
          <a:stretch/>
        </p:blipFill>
        <p:spPr>
          <a:xfrm>
            <a:off x="3368841" y="798263"/>
            <a:ext cx="5956908" cy="3315149"/>
          </a:xfrm>
          <a:prstGeom prst="rect">
            <a:avLst/>
          </a:prstGeom>
        </p:spPr>
      </p:pic>
      <p:sp>
        <p:nvSpPr>
          <p:cNvPr id="5" name="Smiley Face 4"/>
          <p:cNvSpPr/>
          <p:nvPr/>
        </p:nvSpPr>
        <p:spPr>
          <a:xfrm>
            <a:off x="4170947" y="1556083"/>
            <a:ext cx="529390" cy="529389"/>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7804483" y="1556083"/>
            <a:ext cx="529390" cy="529389"/>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3104146" y="3433009"/>
            <a:ext cx="529390" cy="529389"/>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p:cNvSpPr/>
          <p:nvPr/>
        </p:nvSpPr>
        <p:spPr>
          <a:xfrm>
            <a:off x="8796359" y="3433008"/>
            <a:ext cx="529390" cy="529389"/>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579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14" grpId="0" animBg="1"/>
      <p:bldP spid="15"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506" y="-23395"/>
            <a:ext cx="12740888" cy="5869338"/>
          </a:xfrm>
          <a:prstGeom prst="rect">
            <a:avLst/>
          </a:prstGeom>
        </p:spPr>
      </p:pic>
      <p:sp>
        <p:nvSpPr>
          <p:cNvPr id="10" name="Rounded Rectangle 9"/>
          <p:cNvSpPr/>
          <p:nvPr/>
        </p:nvSpPr>
        <p:spPr>
          <a:xfrm>
            <a:off x="-58874" y="5934035"/>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4.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đã</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đình</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bạn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nvGrpSpPr>
          <p:cNvPr id="5" name="Group 4"/>
          <p:cNvGrpSpPr/>
          <p:nvPr/>
        </p:nvGrpSpPr>
        <p:grpSpPr>
          <a:xfrm>
            <a:off x="3117565" y="566956"/>
            <a:ext cx="5613407" cy="1187116"/>
            <a:chOff x="3169902" y="811026"/>
            <a:chExt cx="5919536" cy="1187116"/>
          </a:xfrm>
          <a:solidFill>
            <a:schemeClr val="accent1">
              <a:lumMod val="40000"/>
              <a:lumOff val="60000"/>
            </a:schemeClr>
          </a:solidFill>
        </p:grpSpPr>
        <p:sp>
          <p:nvSpPr>
            <p:cNvPr id="2" name="Horizontal Scroll 1"/>
            <p:cNvSpPr/>
            <p:nvPr/>
          </p:nvSpPr>
          <p:spPr>
            <a:xfrm>
              <a:off x="3169902" y="811026"/>
              <a:ext cx="5919536" cy="1187116"/>
            </a:xfrm>
            <a:prstGeom prst="horizontalScroll">
              <a:avLst>
                <a:gd name="adj" fmla="val 19167"/>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3540401" y="1133575"/>
              <a:ext cx="5069305" cy="584775"/>
            </a:xfrm>
            <a:prstGeom prst="rect">
              <a:avLst/>
            </a:prstGeom>
            <a:grpFill/>
          </p:spPr>
          <p:txBody>
            <a:bodyPr wrap="square" rtlCol="0">
              <a:spAutoFit/>
            </a:bodyPr>
            <a:lstStyle/>
            <a:p>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Nắng</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vàng</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và</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biển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rộng</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14" name="Group 13"/>
          <p:cNvGrpSpPr/>
          <p:nvPr/>
        </p:nvGrpSpPr>
        <p:grpSpPr>
          <a:xfrm>
            <a:off x="3117564" y="1703857"/>
            <a:ext cx="5613407" cy="1187116"/>
            <a:chOff x="3169902" y="811026"/>
            <a:chExt cx="5919536" cy="1187116"/>
          </a:xfrm>
        </p:grpSpPr>
        <p:sp>
          <p:nvSpPr>
            <p:cNvPr id="15" name="Horizontal Scroll 14"/>
            <p:cNvSpPr/>
            <p:nvPr/>
          </p:nvSpPr>
          <p:spPr>
            <a:xfrm>
              <a:off x="3169902" y="811026"/>
              <a:ext cx="5919536" cy="1187116"/>
            </a:xfrm>
            <a:prstGeom prst="horizontalScroll">
              <a:avLst>
                <a:gd name="adj" fmla="val 19167"/>
              </a:avLst>
            </a:prstGeom>
            <a:solidFill>
              <a:schemeClr val="accent4">
                <a:lumMod val="40000"/>
                <a:lumOff val="60000"/>
              </a:schemeClr>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Arial" panose="020B0604020202020204" pitchFamily="34" charset="0"/>
                <a:cs typeface="Arial" panose="020B0604020202020204" pitchFamily="34" charset="0"/>
              </a:endParaRPr>
            </a:p>
          </p:txBody>
        </p:sp>
        <p:sp>
          <p:nvSpPr>
            <p:cNvPr id="18" name="TextBox 17"/>
            <p:cNvSpPr txBox="1"/>
            <p:nvPr/>
          </p:nvSpPr>
          <p:spPr>
            <a:xfrm>
              <a:off x="3595017" y="1131309"/>
              <a:ext cx="5069305" cy="584775"/>
            </a:xfrm>
            <a:prstGeom prst="rect">
              <a:avLst/>
            </a:prstGeom>
            <a:noFill/>
          </p:spPr>
          <p:txBody>
            <a:bodyPr wrap="square" rtlCol="0">
              <a:spAutoFit/>
            </a:bodyPr>
            <a:lstStyle/>
            <a:p>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Tình</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yêu</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thương</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20" name="Group 19"/>
          <p:cNvGrpSpPr/>
          <p:nvPr/>
        </p:nvGrpSpPr>
        <p:grpSpPr>
          <a:xfrm>
            <a:off x="3118803" y="2916164"/>
            <a:ext cx="5612168" cy="1187116"/>
            <a:chOff x="3169902" y="811026"/>
            <a:chExt cx="5919536" cy="1187116"/>
          </a:xfrm>
          <a:solidFill>
            <a:schemeClr val="accent2">
              <a:lumMod val="40000"/>
              <a:lumOff val="60000"/>
            </a:schemeClr>
          </a:solidFill>
        </p:grpSpPr>
        <p:sp>
          <p:nvSpPr>
            <p:cNvPr id="21" name="Horizontal Scroll 20"/>
            <p:cNvSpPr/>
            <p:nvPr/>
          </p:nvSpPr>
          <p:spPr>
            <a:xfrm>
              <a:off x="3169902" y="811026"/>
              <a:ext cx="5919536" cy="1187116"/>
            </a:xfrm>
            <a:prstGeom prst="horizontalScroll">
              <a:avLst>
                <a:gd name="adj" fmla="val 19167"/>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Arial" panose="020B0604020202020204" pitchFamily="34" charset="0"/>
                <a:cs typeface="Arial" panose="020B0604020202020204" pitchFamily="34" charset="0"/>
              </a:endParaRPr>
            </a:p>
          </p:txBody>
        </p:sp>
        <p:sp>
          <p:nvSpPr>
            <p:cNvPr id="22" name="TextBox 21"/>
            <p:cNvSpPr txBox="1"/>
            <p:nvPr/>
          </p:nvSpPr>
          <p:spPr>
            <a:xfrm>
              <a:off x="3595017" y="1131309"/>
              <a:ext cx="5069305" cy="584775"/>
            </a:xfrm>
            <a:prstGeom prst="rect">
              <a:avLst/>
            </a:prstGeom>
            <a:grpFill/>
          </p:spPr>
          <p:txBody>
            <a:bodyPr wrap="square" rtlCol="0">
              <a:spAutoFit/>
            </a:bodyPr>
            <a:lstStyle/>
            <a:p>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Mây</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và</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hoa</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6" name="5-Point Star 5"/>
          <p:cNvSpPr/>
          <p:nvPr/>
        </p:nvSpPr>
        <p:spPr>
          <a:xfrm>
            <a:off x="1807447" y="685524"/>
            <a:ext cx="1074821" cy="1018333"/>
          </a:xfrm>
          <a:prstGeom prst="star5">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rial" panose="020B0604020202020204" pitchFamily="34" charset="0"/>
                <a:cs typeface="Arial" panose="020B0604020202020204" pitchFamily="34" charset="0"/>
              </a:rPr>
              <a:t>A</a:t>
            </a:r>
          </a:p>
        </p:txBody>
      </p:sp>
      <p:sp>
        <p:nvSpPr>
          <p:cNvPr id="25" name="5-Point Star 24"/>
          <p:cNvSpPr/>
          <p:nvPr/>
        </p:nvSpPr>
        <p:spPr>
          <a:xfrm>
            <a:off x="1861523" y="1843381"/>
            <a:ext cx="1074821" cy="1018333"/>
          </a:xfrm>
          <a:prstGeom prst="star5">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rial" panose="020B0604020202020204" pitchFamily="34" charset="0"/>
                <a:cs typeface="Arial" panose="020B0604020202020204" pitchFamily="34" charset="0"/>
              </a:rPr>
              <a:t>B</a:t>
            </a:r>
          </a:p>
        </p:txBody>
      </p:sp>
      <p:sp>
        <p:nvSpPr>
          <p:cNvPr id="26" name="5-Point Star 25"/>
          <p:cNvSpPr/>
          <p:nvPr/>
        </p:nvSpPr>
        <p:spPr>
          <a:xfrm>
            <a:off x="1863633" y="3019667"/>
            <a:ext cx="1074821" cy="1018333"/>
          </a:xfrm>
          <a:prstGeom prst="star5">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3106457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fill="hold" grpId="0" nodeType="clickEffect">
                                  <p:stCondLst>
                                    <p:cond delay="0"/>
                                  </p:stCondLst>
                                  <p:childTnLst>
                                    <p:animScale>
                                      <p:cBhvr>
                                        <p:cTn id="6" dur="1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A7F690-B834-5A40-D69E-58F74F894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E06D431-A8F7-9153-A0D4-26D38071BCA7}"/>
              </a:ext>
            </a:extLst>
          </p:cNvPr>
          <p:cNvSpPr txBox="1"/>
          <p:nvPr/>
        </p:nvSpPr>
        <p:spPr>
          <a:xfrm>
            <a:off x="3857279" y="1339668"/>
            <a:ext cx="4630224" cy="830997"/>
          </a:xfrm>
          <a:prstGeom prst="rect">
            <a:avLst/>
          </a:prstGeom>
          <a:noFill/>
        </p:spPr>
        <p:txBody>
          <a:bodyPr wrap="square" rtlCol="0">
            <a:spAutoFit/>
          </a:bodyPr>
          <a:lstStyle/>
          <a:p>
            <a:pPr algn="ctr" defTabSz="914378">
              <a:defRPr/>
            </a:pPr>
            <a:r>
              <a:rPr lang="en-US" sz="4800" b="1" dirty="0">
                <a:solidFill>
                  <a:srgbClr val="FFFF00"/>
                </a:solidFill>
                <a:latin typeface="Arial" panose="020B0604020202020204" pitchFamily="34" charset="0"/>
                <a:ea typeface="Arial-Rounded" panose="020B0500000000000000" pitchFamily="34" charset="0"/>
                <a:cs typeface="Arial" panose="020B0604020202020204" pitchFamily="34" charset="0"/>
              </a:rPr>
              <a:t>NỘI DUNG</a:t>
            </a:r>
          </a:p>
        </p:txBody>
      </p:sp>
      <p:sp>
        <p:nvSpPr>
          <p:cNvPr id="7" name="TextBox 6">
            <a:extLst>
              <a:ext uri="{FF2B5EF4-FFF2-40B4-BE49-F238E27FC236}">
                <a16:creationId xmlns:a16="http://schemas.microsoft.com/office/drawing/2014/main" id="{C6FED6BE-2704-AB64-CFF0-CD4E7F63F37B}"/>
              </a:ext>
            </a:extLst>
          </p:cNvPr>
          <p:cNvSpPr txBox="1"/>
          <p:nvPr/>
        </p:nvSpPr>
        <p:spPr>
          <a:xfrm>
            <a:off x="2209883" y="2342904"/>
            <a:ext cx="7772233" cy="2171428"/>
          </a:xfrm>
          <a:prstGeom prst="rect">
            <a:avLst/>
          </a:prstGeom>
          <a:noFill/>
        </p:spPr>
        <p:txBody>
          <a:bodyPr wrap="square" rtlCol="0">
            <a:spAutoFit/>
          </a:bodyPr>
          <a:lstStyle/>
          <a:p>
            <a:pPr algn="ctr" defTabSz="914378">
              <a:lnSpc>
                <a:spcPct val="150000"/>
              </a:lnSpc>
            </a:pPr>
            <a:r>
              <a:rPr lang="en-US" sz="4800" b="1" dirty="0">
                <a:solidFill>
                  <a:schemeClr val="bg1"/>
                </a:solidFill>
                <a:latin typeface="Arial" panose="020B0604020202020204" pitchFamily="34" charset="0"/>
                <a:cs typeface="Arial" panose="020B0604020202020204" pitchFamily="34" charset="0"/>
              </a:rPr>
              <a:t>Tình cảm yêu thương của bạn nhỏ dành cho em bé</a:t>
            </a:r>
            <a:endParaRPr lang="vi-VN" sz="48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28208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A7F690-B834-5A40-D69E-58F74F894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E06D431-A8F7-9153-A0D4-26D38071BCA7}"/>
              </a:ext>
            </a:extLst>
          </p:cNvPr>
          <p:cNvSpPr txBox="1"/>
          <p:nvPr/>
        </p:nvSpPr>
        <p:spPr>
          <a:xfrm>
            <a:off x="2205135" y="1293127"/>
            <a:ext cx="7781730" cy="830997"/>
          </a:xfrm>
          <a:prstGeom prst="rect">
            <a:avLst/>
          </a:prstGeom>
          <a:noFill/>
        </p:spPr>
        <p:txBody>
          <a:bodyPr wrap="square" rtlCol="0">
            <a:spAutoFit/>
          </a:bodyPr>
          <a:lstStyle/>
          <a:p>
            <a:pPr algn="ctr" defTabSz="914378">
              <a:defRPr/>
            </a:pPr>
            <a:r>
              <a:rPr lang="en-US" sz="4800" b="1" dirty="0">
                <a:solidFill>
                  <a:srgbClr val="FFFF00"/>
                </a:solidFill>
                <a:latin typeface="Arial" panose="020B0604020202020204" pitchFamily="34" charset="0"/>
                <a:ea typeface="Arial-Rounded" panose="020B0500000000000000" pitchFamily="34" charset="0"/>
                <a:cs typeface="Arial" panose="020B0604020202020204" pitchFamily="34" charset="0"/>
              </a:rPr>
              <a:t>GIỌNG ĐỌC TOÀN BÀI</a:t>
            </a:r>
          </a:p>
        </p:txBody>
      </p:sp>
      <p:sp>
        <p:nvSpPr>
          <p:cNvPr id="7" name="TextBox 6">
            <a:extLst>
              <a:ext uri="{FF2B5EF4-FFF2-40B4-BE49-F238E27FC236}">
                <a16:creationId xmlns:a16="http://schemas.microsoft.com/office/drawing/2014/main" id="{C6FED6BE-2704-AB64-CFF0-CD4E7F63F37B}"/>
              </a:ext>
            </a:extLst>
          </p:cNvPr>
          <p:cNvSpPr txBox="1"/>
          <p:nvPr/>
        </p:nvSpPr>
        <p:spPr>
          <a:xfrm>
            <a:off x="2214632" y="2315024"/>
            <a:ext cx="7772233" cy="3209918"/>
          </a:xfrm>
          <a:prstGeom prst="rect">
            <a:avLst/>
          </a:prstGeom>
          <a:noFill/>
        </p:spPr>
        <p:txBody>
          <a:bodyPr wrap="square" rtlCol="0">
            <a:spAutoFit/>
          </a:bodyPr>
          <a:lstStyle/>
          <a:p>
            <a:pPr algn="ctr">
              <a:lnSpc>
                <a:spcPct val="130000"/>
              </a:lnSpc>
            </a:pPr>
            <a:r>
              <a:rPr lang="vi-VN" sz="4000" b="1" dirty="0">
                <a:solidFill>
                  <a:schemeClr val="bg1"/>
                </a:solidFill>
                <a:latin typeface="Arial" panose="020B0604020202020204" pitchFamily="34" charset="0"/>
                <a:cs typeface="Arial" panose="020B0604020202020204" pitchFamily="34" charset="0"/>
              </a:rPr>
              <a:t>Đọc giọng điệu băn khoăn, ngây thơ của nhân vật trong bài thơ, chú ý nhấn giọng ở những từ ngữ miêu tả em bé</a:t>
            </a:r>
          </a:p>
        </p:txBody>
      </p:sp>
    </p:spTree>
    <p:extLst>
      <p:ext uri="{BB962C8B-B14F-4D97-AF65-F5344CB8AC3E}">
        <p14:creationId xmlns:p14="http://schemas.microsoft.com/office/powerpoint/2010/main" val="245067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852" t="1" r="7184" b="-415"/>
          <a:stretch/>
        </p:blipFill>
        <p:spPr>
          <a:xfrm>
            <a:off x="0" y="282570"/>
            <a:ext cx="12256655" cy="6198488"/>
          </a:xfrm>
          <a:prstGeom prst="rect">
            <a:avLst/>
          </a:prstGeom>
        </p:spPr>
      </p:pic>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868011" y="2084339"/>
            <a:ext cx="7171727" cy="2308324"/>
          </a:xfrm>
          <a:prstGeom prst="rect">
            <a:avLst/>
          </a:prstGeom>
          <a:noFill/>
          <a:ln>
            <a:noFill/>
          </a:ln>
        </p:spPr>
        <p:txBody>
          <a:bodyPr wrap="square">
            <a:spAutoFit/>
          </a:bodyPr>
          <a:lstStyle/>
          <a:p>
            <a:pPr algn="ctr" defTabSz="1219140">
              <a:defRPr/>
            </a:pPr>
            <a:r>
              <a:rPr lang="en-US" altLang="zh-CN" sz="72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altLang="zh-CN" sz="7200" b="1" spc="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72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altLang="zh-CN" sz="7200" b="1" spc="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72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lại</a:t>
            </a:r>
            <a:endParaRPr lang="zh-CN" altLang="en-US" sz="7200" b="1" spc="8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42882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1"/>
          </a:xfrm>
          <a:prstGeom prst="rect">
            <a:avLst/>
          </a:prstGeom>
        </p:spPr>
      </p:pic>
      <p:sp>
        <p:nvSpPr>
          <p:cNvPr id="4" name="TextBox 3"/>
          <p:cNvSpPr txBox="1"/>
          <p:nvPr/>
        </p:nvSpPr>
        <p:spPr>
          <a:xfrm>
            <a:off x="-63801" y="1391388"/>
            <a:ext cx="4816549" cy="4924360"/>
          </a:xfrm>
          <a:prstGeom prst="rect">
            <a:avLst/>
          </a:prstGeom>
          <a:noFill/>
        </p:spPr>
        <p:txBody>
          <a:bodyPr wrap="square" lIns="121855" tIns="60928" rIns="121855" bIns="60928" numCol="1" rtlCol="0">
            <a:spAutoFit/>
          </a:bodyPr>
          <a:lstStyle/>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chân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i lẫm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b</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lên</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nhãn</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cạnh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hiên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3948216" y="1391388"/>
            <a:ext cx="4816549" cy="4555029"/>
          </a:xfrm>
          <a:prstGeom prst="rect">
            <a:avLst/>
          </a:prstGeom>
          <a:noFill/>
        </p:spPr>
        <p:txBody>
          <a:bodyPr wrap="square" lIns="121855" tIns="60928" rIns="121855" bIns="60928" numCol="1" rtlCol="0">
            <a:spAutoFit/>
          </a:bodyPr>
          <a:lstStyle/>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gió</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Nằm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cuộn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tròn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Rồi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giọt</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n</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mình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Mỗi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giấc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r"/>
            <a:r>
              <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rPr>
              <a:t>(Minh </a:t>
            </a:r>
            <a:r>
              <a:rPr lang="en-US" sz="24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Đăng</a:t>
            </a:r>
            <a:r>
              <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609574" y="558253"/>
            <a:ext cx="8755494" cy="584727"/>
          </a:xfrm>
          <a:prstGeom prst="rect">
            <a:avLst/>
          </a:prstGeom>
          <a:noFill/>
        </p:spPr>
        <p:txBody>
          <a:bodyPr wrap="square" lIns="91391" tIns="45696" rIns="91391" bIns="45696" rtlCol="0">
            <a:spAutoFit/>
          </a:bodyPr>
          <a:lstStyle/>
          <a:p>
            <a:pPr algn="ctr"/>
            <a:r>
              <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rPr>
              <a:t>EM MANG VỀ YÊU THƯƠNG</a:t>
            </a:r>
          </a:p>
        </p:txBody>
      </p:sp>
      <p:sp>
        <p:nvSpPr>
          <p:cNvPr id="12" name="TextBox 11"/>
          <p:cNvSpPr txBox="1"/>
          <p:nvPr/>
        </p:nvSpPr>
        <p:spPr>
          <a:xfrm>
            <a:off x="8558171" y="904955"/>
            <a:ext cx="2832942" cy="1200329"/>
          </a:xfrm>
          <a:prstGeom prst="rect">
            <a:avLst/>
          </a:prstGeom>
          <a:noFill/>
        </p:spPr>
        <p:txBody>
          <a:bodyPr wrap="square" rtlCol="0">
            <a:spAutoFit/>
          </a:bodyPr>
          <a:lstStyle/>
          <a:p>
            <a:pPr algn="ct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Luyện đọc lại</a:t>
            </a:r>
          </a:p>
        </p:txBody>
      </p:sp>
      <p:cxnSp>
        <p:nvCxnSpPr>
          <p:cNvPr id="9" name="Straight Connector 8"/>
          <p:cNvCxnSpPr/>
          <p:nvPr/>
        </p:nvCxnSpPr>
        <p:spPr>
          <a:xfrm>
            <a:off x="2467216" y="2552287"/>
            <a:ext cx="104110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180114" y="2552287"/>
            <a:ext cx="129985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571390" y="3245171"/>
            <a:ext cx="12728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428920" y="4758733"/>
            <a:ext cx="150729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descr="Ghim trên ngườ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61BFA7C8-D0F8-4195-8D8D-4D5E4D0A399B}"/>
              </a:ext>
            </a:extLst>
          </p:cNvPr>
          <p:cNvSpPr/>
          <p:nvPr/>
        </p:nvSpPr>
        <p:spPr>
          <a:xfrm>
            <a:off x="-21117"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id="{61BFA7C8-D0F8-4195-8D8D-4D5E4D0A399B}"/>
              </a:ext>
            </a:extLst>
          </p:cNvPr>
          <p:cNvSpPr/>
          <p:nvPr/>
        </p:nvSpPr>
        <p:spPr>
          <a:xfrm>
            <a:off x="18661" y="402065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61BFA7C8-D0F8-4195-8D8D-4D5E4D0A399B}"/>
              </a:ext>
            </a:extLst>
          </p:cNvPr>
          <p:cNvSpPr/>
          <p:nvPr/>
        </p:nvSpPr>
        <p:spPr>
          <a:xfrm>
            <a:off x="3948216" y="1454200"/>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id="{61BFA7C8-D0F8-4195-8D8D-4D5E4D0A399B}"/>
              </a:ext>
            </a:extLst>
          </p:cNvPr>
          <p:cNvSpPr/>
          <p:nvPr/>
        </p:nvSpPr>
        <p:spPr>
          <a:xfrm>
            <a:off x="3948216" y="3258404"/>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9604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3"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288901" cy="646331"/>
          </a:xfrm>
          <a:prstGeom prst="rect">
            <a:avLst/>
          </a:prstGeom>
        </p:spPr>
        <p:txBody>
          <a:bodyPr wrap="none">
            <a:spAutoFit/>
          </a:bodyPr>
          <a:lstStyle/>
          <a:p>
            <a:r>
              <a:rPr lang="en-US" altLang="zh-CN" sz="3600" b="1" dirty="0" err="1">
                <a:solidFill>
                  <a:srgbClr val="FF0000"/>
                </a:solidFill>
                <a:latin typeface="Arial" panose="020B0604020202020204" pitchFamily="34" charset="0"/>
                <a:cs typeface="Arial" panose="020B0604020202020204" pitchFamily="34" charset="0"/>
                <a:sym typeface="+mn-lt"/>
              </a:rPr>
              <a:t>Luyện</a:t>
            </a:r>
            <a:r>
              <a:rPr lang="en-US" altLang="zh-CN" sz="3600" b="1" dirty="0">
                <a:solidFill>
                  <a:srgbClr val="FF0000"/>
                </a:solidFill>
                <a:latin typeface="Arial" panose="020B0604020202020204" pitchFamily="34" charset="0"/>
                <a:cs typeface="Arial" panose="020B0604020202020204" pitchFamily="34" charset="0"/>
                <a:sym typeface="+mn-lt"/>
              </a:rPr>
              <a:t> </a:t>
            </a:r>
            <a:r>
              <a:rPr lang="en-US" altLang="zh-CN" sz="3600" b="1" dirty="0" err="1">
                <a:solidFill>
                  <a:srgbClr val="FF0000"/>
                </a:solidFill>
                <a:latin typeface="Arial" panose="020B0604020202020204" pitchFamily="34" charset="0"/>
                <a:cs typeface="Arial" panose="020B0604020202020204" pitchFamily="34" charset="0"/>
                <a:sym typeface="+mn-lt"/>
              </a:rPr>
              <a:t>tập</a:t>
            </a:r>
            <a:r>
              <a:rPr lang="en-US" altLang="zh-CN" sz="3600" b="1" dirty="0">
                <a:solidFill>
                  <a:srgbClr val="FF0000"/>
                </a:solidFill>
                <a:latin typeface="Arial" panose="020B0604020202020204" pitchFamily="34" charset="0"/>
                <a:cs typeface="Arial" panose="020B0604020202020204" pitchFamily="34" charset="0"/>
                <a:sym typeface="+mn-lt"/>
              </a:rPr>
              <a:t> </a:t>
            </a:r>
            <a:r>
              <a:rPr lang="en-US" altLang="zh-CN" sz="3600" b="1" dirty="0" err="1">
                <a:solidFill>
                  <a:srgbClr val="FF0000"/>
                </a:solidFill>
                <a:latin typeface="Arial" panose="020B0604020202020204" pitchFamily="34" charset="0"/>
                <a:cs typeface="Arial" panose="020B0604020202020204" pitchFamily="34" charset="0"/>
                <a:sym typeface="+mn-lt"/>
              </a:rPr>
              <a:t>theo</a:t>
            </a:r>
            <a:r>
              <a:rPr lang="en-US" altLang="zh-CN" sz="3600" b="1" dirty="0">
                <a:solidFill>
                  <a:srgbClr val="FF0000"/>
                </a:solidFill>
                <a:latin typeface="Arial" panose="020B0604020202020204" pitchFamily="34" charset="0"/>
                <a:cs typeface="Arial" panose="020B0604020202020204" pitchFamily="34" charset="0"/>
                <a:sym typeface="+mn-lt"/>
              </a:rPr>
              <a:t> </a:t>
            </a:r>
            <a:r>
              <a:rPr lang="en-US" altLang="zh-CN" sz="3600" b="1" dirty="0" err="1">
                <a:solidFill>
                  <a:srgbClr val="FF0000"/>
                </a:solidFill>
                <a:latin typeface="Arial" panose="020B0604020202020204" pitchFamily="34" charset="0"/>
                <a:cs typeface="Arial" panose="020B0604020202020204" pitchFamily="34" charset="0"/>
                <a:sym typeface="+mn-lt"/>
              </a:rPr>
              <a:t>văn</a:t>
            </a:r>
            <a:r>
              <a:rPr lang="en-US" altLang="zh-CN" sz="3600" b="1" dirty="0">
                <a:solidFill>
                  <a:srgbClr val="FF0000"/>
                </a:solidFill>
                <a:latin typeface="Arial" panose="020B0604020202020204" pitchFamily="34" charset="0"/>
                <a:cs typeface="Arial" panose="020B0604020202020204" pitchFamily="34" charset="0"/>
                <a:sym typeface="+mn-lt"/>
              </a:rPr>
              <a:t> </a:t>
            </a:r>
            <a:r>
              <a:rPr lang="en-US" altLang="zh-CN" sz="3600" b="1" dirty="0" err="1">
                <a:solidFill>
                  <a:srgbClr val="FF0000"/>
                </a:solidFill>
                <a:latin typeface="Arial" panose="020B0604020202020204" pitchFamily="34" charset="0"/>
                <a:cs typeface="Arial" panose="020B0604020202020204" pitchFamily="34" charset="0"/>
                <a:sym typeface="+mn-lt"/>
              </a:rPr>
              <a:t>bản</a:t>
            </a:r>
            <a:r>
              <a:rPr lang="en-US" altLang="zh-CN" sz="3600" b="1" dirty="0">
                <a:solidFill>
                  <a:srgbClr val="FF0000"/>
                </a:solidFill>
                <a:latin typeface="Arial" panose="020B0604020202020204" pitchFamily="34" charset="0"/>
                <a:cs typeface="Arial" panose="020B0604020202020204" pitchFamily="34" charset="0"/>
                <a:sym typeface="+mn-lt"/>
              </a:rPr>
              <a:t> </a:t>
            </a:r>
            <a:r>
              <a:rPr lang="en-US" altLang="zh-CN" sz="3600" b="1" dirty="0" err="1">
                <a:solidFill>
                  <a:srgbClr val="FF0000"/>
                </a:solidFill>
                <a:latin typeface="Arial" panose="020B0604020202020204" pitchFamily="34" charset="0"/>
                <a:cs typeface="Arial" panose="020B0604020202020204" pitchFamily="34" charset="0"/>
                <a:sym typeface="+mn-lt"/>
              </a:rPr>
              <a:t>đọc</a:t>
            </a:r>
            <a:endParaRPr lang="en-US" sz="3600" b="1" dirty="0">
              <a:solidFill>
                <a:srgbClr val="FF0000"/>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1698916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82"/>
            <a:ext cx="12192001" cy="6858001"/>
          </a:xfrm>
          <a:prstGeom prst="rect">
            <a:avLst/>
          </a:prstGeom>
        </p:spPr>
      </p:pic>
      <p:grpSp>
        <p:nvGrpSpPr>
          <p:cNvPr id="18" name="组合 8">
            <a:extLst>
              <a:ext uri="{FF2B5EF4-FFF2-40B4-BE49-F238E27FC236}">
                <a16:creationId xmlns:a16="http://schemas.microsoft.com/office/drawing/2014/main" id="{5F6D462F-AAF5-4684-8BBA-C99289825663}"/>
              </a:ext>
            </a:extLst>
          </p:cNvPr>
          <p:cNvGrpSpPr/>
          <p:nvPr/>
        </p:nvGrpSpPr>
        <p:grpSpPr>
          <a:xfrm>
            <a:off x="356375" y="-1482"/>
            <a:ext cx="11479250" cy="6613604"/>
            <a:chOff x="4591306" y="613472"/>
            <a:chExt cx="3655113" cy="13438766"/>
          </a:xfrm>
        </p:grpSpPr>
        <p:sp>
          <p:nvSpPr>
            <p:cNvPr id="20" name="矩形: 圆角 116">
              <a:extLst>
                <a:ext uri="{FF2B5EF4-FFF2-40B4-BE49-F238E27FC236}">
                  <a16:creationId xmlns:a16="http://schemas.microsoft.com/office/drawing/2014/main" id="{4B1E2A56-47BE-4A41-B08B-92BAE09C3908}"/>
                </a:ext>
              </a:extLst>
            </p:cNvPr>
            <p:cNvSpPr/>
            <p:nvPr/>
          </p:nvSpPr>
          <p:spPr>
            <a:xfrm>
              <a:off x="4655642" y="2587967"/>
              <a:ext cx="3488274" cy="9986383"/>
            </a:xfrm>
            <a:prstGeom prst="roundRect">
              <a:avLst>
                <a:gd name="adj" fmla="val 7742"/>
              </a:avLst>
            </a:prstGeom>
            <a:solidFill>
              <a:schemeClr val="bg1"/>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117">
              <a:extLst>
                <a:ext uri="{FF2B5EF4-FFF2-40B4-BE49-F238E27FC236}">
                  <a16:creationId xmlns:a16="http://schemas.microsoft.com/office/drawing/2014/main" id="{17413A04-CE9A-4F24-B2BD-23548634F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91306" y="613472"/>
              <a:ext cx="175517" cy="2703225"/>
            </a:xfrm>
            <a:prstGeom prst="rect">
              <a:avLst/>
            </a:prstGeom>
          </p:spPr>
        </p:pic>
        <p:pic>
          <p:nvPicPr>
            <p:cNvPr id="22" name="图片 117">
              <a:extLst>
                <a:ext uri="{FF2B5EF4-FFF2-40B4-BE49-F238E27FC236}">
                  <a16:creationId xmlns:a16="http://schemas.microsoft.com/office/drawing/2014/main" id="{17413A04-CE9A-4F24-B2BD-23548634F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0902" y="11349012"/>
              <a:ext cx="175517" cy="2703226"/>
            </a:xfrm>
            <a:prstGeom prst="rect">
              <a:avLst/>
            </a:prstGeom>
          </p:spPr>
        </p:pic>
      </p:grpSp>
      <p:pic>
        <p:nvPicPr>
          <p:cNvPr id="1026" name="Picture 2" descr="Ghim trên người"/>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256643" y="1539361"/>
            <a:ext cx="2678236" cy="1578244"/>
            <a:chOff x="1019898" y="1867152"/>
            <a:chExt cx="3142938" cy="1947937"/>
          </a:xfrm>
        </p:grpSpPr>
        <p:pic>
          <p:nvPicPr>
            <p:cNvPr id="24" name="PA_图片 6">
              <a:extLst>
                <a:ext uri="{FF2B5EF4-FFF2-40B4-BE49-F238E27FC236}">
                  <a16:creationId xmlns:a16="http://schemas.microsoft.com/office/drawing/2014/main" id="{BA648142-D2CE-45F0-BAF5-71CB000BD56B}"/>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2" name="TextBox 1"/>
            <p:cNvSpPr txBox="1"/>
            <p:nvPr/>
          </p:nvSpPr>
          <p:spPr>
            <a:xfrm>
              <a:off x="1828800" y="2489506"/>
              <a:ext cx="2181726" cy="645781"/>
            </a:xfrm>
            <a:prstGeom prst="rect">
              <a:avLst/>
            </a:prstGeom>
            <a:noFill/>
          </p:spPr>
          <p:txBody>
            <a:bodyPr wrap="square" rtlCol="0">
              <a:spAutoFit/>
            </a:bodyPr>
            <a:lstStyle/>
            <a:p>
              <a:r>
                <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rPr>
                <a:t>bụ bẫm</a:t>
              </a:r>
            </a:p>
          </p:txBody>
        </p:sp>
      </p:grpSp>
      <p:grpSp>
        <p:nvGrpSpPr>
          <p:cNvPr id="25" name="Group 24"/>
          <p:cNvGrpSpPr/>
          <p:nvPr/>
        </p:nvGrpSpPr>
        <p:grpSpPr>
          <a:xfrm>
            <a:off x="4566871" y="1501893"/>
            <a:ext cx="2778327" cy="1516495"/>
            <a:chOff x="1019898" y="1914941"/>
            <a:chExt cx="3142938" cy="1947937"/>
          </a:xfrm>
        </p:grpSpPr>
        <p:pic>
          <p:nvPicPr>
            <p:cNvPr id="26" name="PA_图片 6">
              <a:extLst>
                <a:ext uri="{FF2B5EF4-FFF2-40B4-BE49-F238E27FC236}">
                  <a16:creationId xmlns:a16="http://schemas.microsoft.com/office/drawing/2014/main" id="{BA648142-D2CE-45F0-BAF5-71CB000BD56B}"/>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27" name="TextBox 26"/>
            <p:cNvSpPr txBox="1"/>
            <p:nvPr/>
          </p:nvSpPr>
          <p:spPr>
            <a:xfrm>
              <a:off x="1652337" y="2401865"/>
              <a:ext cx="2181726" cy="672076"/>
            </a:xfrm>
            <a:prstGeom prst="rect">
              <a:avLst/>
            </a:prstGeom>
            <a:noFill/>
          </p:spPr>
          <p:txBody>
            <a:bodyPr wrap="square" rtlCol="0">
              <a:spAutoFit/>
            </a:bodyPr>
            <a:lstStyle/>
            <a:p>
              <a:r>
                <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rPr>
                <a:t>đáng yêu</a:t>
              </a:r>
            </a:p>
          </p:txBody>
        </p:sp>
      </p:grpSp>
      <p:grpSp>
        <p:nvGrpSpPr>
          <p:cNvPr id="28" name="Group 27"/>
          <p:cNvGrpSpPr/>
          <p:nvPr/>
        </p:nvGrpSpPr>
        <p:grpSpPr>
          <a:xfrm>
            <a:off x="7659300" y="1373061"/>
            <a:ext cx="2754978" cy="1724045"/>
            <a:chOff x="1019898" y="1914941"/>
            <a:chExt cx="3142938" cy="1947937"/>
          </a:xfrm>
        </p:grpSpPr>
        <p:pic>
          <p:nvPicPr>
            <p:cNvPr id="29" name="PA_图片 6">
              <a:extLst>
                <a:ext uri="{FF2B5EF4-FFF2-40B4-BE49-F238E27FC236}">
                  <a16:creationId xmlns:a16="http://schemas.microsoft.com/office/drawing/2014/main" id="{BA648142-D2CE-45F0-BAF5-71CB000BD56B}"/>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30" name="TextBox 29"/>
            <p:cNvSpPr txBox="1"/>
            <p:nvPr/>
          </p:nvSpPr>
          <p:spPr>
            <a:xfrm>
              <a:off x="1723700" y="2418703"/>
              <a:ext cx="2181726" cy="591168"/>
            </a:xfrm>
            <a:prstGeom prst="rect">
              <a:avLst/>
            </a:prstGeom>
            <a:noFill/>
          </p:spPr>
          <p:txBody>
            <a:bodyPr wrap="square" rtlCol="0">
              <a:spAutoFit/>
            </a:bodyPr>
            <a:lstStyle/>
            <a:p>
              <a:r>
                <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rPr>
                <a:t>bầu bĩnh</a:t>
              </a:r>
            </a:p>
          </p:txBody>
        </p:sp>
      </p:grpSp>
      <p:grpSp>
        <p:nvGrpSpPr>
          <p:cNvPr id="31" name="Group 30"/>
          <p:cNvGrpSpPr/>
          <p:nvPr/>
        </p:nvGrpSpPr>
        <p:grpSpPr>
          <a:xfrm>
            <a:off x="2936108" y="2446486"/>
            <a:ext cx="2883693" cy="1672590"/>
            <a:chOff x="1019898" y="1914941"/>
            <a:chExt cx="3142938" cy="1947937"/>
          </a:xfrm>
        </p:grpSpPr>
        <p:pic>
          <p:nvPicPr>
            <p:cNvPr id="32" name="PA_图片 6">
              <a:extLst>
                <a:ext uri="{FF2B5EF4-FFF2-40B4-BE49-F238E27FC236}">
                  <a16:creationId xmlns:a16="http://schemas.microsoft.com/office/drawing/2014/main" id="{BA648142-D2CE-45F0-BAF5-71CB000BD56B}"/>
                </a:ext>
              </a:extLst>
            </p:cNvPr>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33" name="TextBox 32"/>
            <p:cNvSpPr txBox="1"/>
            <p:nvPr/>
          </p:nvSpPr>
          <p:spPr>
            <a:xfrm>
              <a:off x="1592938" y="2478466"/>
              <a:ext cx="2569897" cy="609354"/>
            </a:xfrm>
            <a:prstGeom prst="rect">
              <a:avLst/>
            </a:prstGeom>
            <a:noFill/>
          </p:spPr>
          <p:txBody>
            <a:bodyPr wrap="square" rtlCol="0">
              <a:spAutoFit/>
            </a:bodyPr>
            <a:lstStyle/>
            <a:p>
              <a:r>
                <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rPr>
                <a:t>dễ thương</a:t>
              </a:r>
            </a:p>
          </p:txBody>
        </p:sp>
      </p:grpSp>
      <p:grpSp>
        <p:nvGrpSpPr>
          <p:cNvPr id="34" name="Group 33"/>
          <p:cNvGrpSpPr/>
          <p:nvPr/>
        </p:nvGrpSpPr>
        <p:grpSpPr>
          <a:xfrm>
            <a:off x="6238484" y="2613162"/>
            <a:ext cx="2805143" cy="1459873"/>
            <a:chOff x="1003816" y="1901387"/>
            <a:chExt cx="3142938" cy="1947937"/>
          </a:xfrm>
        </p:grpSpPr>
        <p:pic>
          <p:nvPicPr>
            <p:cNvPr id="35" name="PA_图片 6">
              <a:extLst>
                <a:ext uri="{FF2B5EF4-FFF2-40B4-BE49-F238E27FC236}">
                  <a16:creationId xmlns:a16="http://schemas.microsoft.com/office/drawing/2014/main" id="{BA648142-D2CE-45F0-BAF5-71CB000BD56B}"/>
                </a:ext>
              </a:extLst>
            </p:cNvPr>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1003816" y="1901387"/>
              <a:ext cx="3142938" cy="1947937"/>
            </a:xfrm>
            <a:prstGeom prst="rect">
              <a:avLst/>
            </a:prstGeom>
          </p:spPr>
        </p:pic>
        <p:sp>
          <p:nvSpPr>
            <p:cNvPr id="36" name="TextBox 35"/>
            <p:cNvSpPr txBox="1"/>
            <p:nvPr/>
          </p:nvSpPr>
          <p:spPr>
            <a:xfrm>
              <a:off x="1366414" y="2479512"/>
              <a:ext cx="2510499" cy="780277"/>
            </a:xfrm>
            <a:prstGeom prst="rect">
              <a:avLst/>
            </a:prstGeom>
            <a:noFill/>
          </p:spPr>
          <p:txBody>
            <a:bodyPr wrap="square" rtlCol="0">
              <a:spAutoFit/>
            </a:bodyPr>
            <a:lstStyle/>
            <a:p>
              <a:r>
                <a:rPr lang="en-US" sz="32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mũm</a:t>
              </a:r>
              <a:r>
                <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mĩm</a:t>
              </a:r>
              <a:endPar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5" name="Rounded Rectangle 4"/>
          <p:cNvSpPr/>
          <p:nvPr/>
        </p:nvSpPr>
        <p:spPr>
          <a:xfrm>
            <a:off x="3405220" y="4833916"/>
            <a:ext cx="5081437" cy="9031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M: </a:t>
            </a:r>
            <a:r>
              <a:rPr lang="en-US" sz="36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Bé</a:t>
            </a:r>
            <a:r>
              <a:rPr lang="en-US" sz="36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Hà</a:t>
            </a:r>
            <a:r>
              <a:rPr lang="en-US" sz="36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rất</a:t>
            </a:r>
            <a:r>
              <a:rPr lang="en-US" sz="36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bụ</a:t>
            </a:r>
            <a:r>
              <a:rPr lang="en-US" sz="36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bẫm</a:t>
            </a:r>
            <a:r>
              <a:rPr lang="en-US" sz="3600" b="1" dirty="0">
                <a:solidFill>
                  <a:srgbClr val="0070C0"/>
                </a:solidFill>
                <a:latin typeface="Arial" panose="020B0604020202020204" pitchFamily="34" charset="0"/>
                <a:ea typeface="Arial-Rounded" panose="020B0500000000000000" pitchFamily="34" charset="0"/>
                <a:cs typeface="Arial" panose="020B0604020202020204" pitchFamily="34" charset="0"/>
              </a:rPr>
              <a:t>.</a:t>
            </a:r>
          </a:p>
        </p:txBody>
      </p:sp>
      <p:sp>
        <p:nvSpPr>
          <p:cNvPr id="38" name="TextBox 37"/>
          <p:cNvSpPr txBox="1"/>
          <p:nvPr/>
        </p:nvSpPr>
        <p:spPr>
          <a:xfrm>
            <a:off x="707928" y="3917965"/>
            <a:ext cx="10496660" cy="646331"/>
          </a:xfrm>
          <a:prstGeom prst="rect">
            <a:avLst/>
          </a:prstGeom>
          <a:noFill/>
        </p:spPr>
        <p:txBody>
          <a:bodyPr wrap="square" rtlCol="0">
            <a:spAutoFit/>
          </a:bodyPr>
          <a:lstStyle/>
          <a:p>
            <a:pPr algn="just"/>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2. </a:t>
            </a:r>
            <a:r>
              <a:rPr lang="vi-VN"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Đặt câu với từ ngữ em tìm được ở bài tập 1</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39" name="TextBox 38"/>
          <p:cNvSpPr txBox="1"/>
          <p:nvPr/>
        </p:nvSpPr>
        <p:spPr>
          <a:xfrm>
            <a:off x="787736" y="1046860"/>
            <a:ext cx="10496660" cy="646330"/>
          </a:xfrm>
          <a:prstGeom prst="rect">
            <a:avLst/>
          </a:prstGeom>
          <a:noFill/>
        </p:spPr>
        <p:txBody>
          <a:bodyPr wrap="square" rtlCol="0">
            <a:spAutoFit/>
          </a:bodyPr>
          <a:lstStyle/>
          <a:p>
            <a:pPr algn="just"/>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1.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Tìm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thêm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ngữ</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tả</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8420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290630" y="4724400"/>
            <a:ext cx="11600375" cy="2133600"/>
          </a:xfrm>
          <a:prstGeom prst="rect">
            <a:avLst/>
          </a:prstGeom>
        </p:spPr>
      </p:pic>
      <p:sp>
        <p:nvSpPr>
          <p:cNvPr id="3" name="TextBox 2"/>
          <p:cNvSpPr txBox="1"/>
          <p:nvPr/>
        </p:nvSpPr>
        <p:spPr>
          <a:xfrm>
            <a:off x="1547968" y="510271"/>
            <a:ext cx="6035229" cy="903548"/>
          </a:xfrm>
          <a:prstGeom prst="rect">
            <a:avLst/>
          </a:prstGeom>
          <a:noFill/>
        </p:spPr>
        <p:txBody>
          <a:bodyPr wrap="square" lIns="88614" tIns="44307" rIns="88614" bIns="44307" rtlCol="0">
            <a:spAutoFit/>
          </a:bodyPr>
          <a:lstStyle/>
          <a:p>
            <a:pPr algn="just">
              <a:lnSpc>
                <a:spcPct val="125000"/>
              </a:lnSpc>
              <a:spcBef>
                <a:spcPts val="647"/>
              </a:spcBef>
            </a:pPr>
            <a:r>
              <a:rPr lang="en-US" sz="4232" b="1" dirty="0">
                <a:solidFill>
                  <a:srgbClr val="0070C0"/>
                </a:solidFill>
                <a:latin typeface="Arial" panose="020B0604020202020204" pitchFamily="34" charset="0"/>
                <a:ea typeface="Cambria" panose="02040503050406030204" pitchFamily="18" charset="0"/>
                <a:cs typeface="Arial" panose="020B0604020202020204" pitchFamily="34" charset="0"/>
              </a:rPr>
              <a:t>YÊU CẦU CẦN ĐẠT:</a:t>
            </a:r>
            <a:endParaRPr lang="vi-VN" sz="4232"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p:cNvGrpSpPr/>
          <p:nvPr/>
        </p:nvGrpSpPr>
        <p:grpSpPr>
          <a:xfrm>
            <a:off x="2961103" y="1828335"/>
            <a:ext cx="8396433" cy="782968"/>
            <a:chOff x="2262744" y="1494923"/>
            <a:chExt cx="8016240" cy="6651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prstClr val="white"/>
                    </a:solidFill>
                    <a:latin typeface="Arial" panose="020B0604020202020204" pitchFamily="34" charset="0"/>
                    <a:cs typeface="Arial" panose="020B0604020202020204" pitchFamily="34" charset="0"/>
                  </a:rPr>
                  <a:t>1</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96496" y="2632953"/>
            <a:ext cx="2999442" cy="4086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8643715" y="284155"/>
            <a:ext cx="3172709" cy="184201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3765941" y="1667030"/>
            <a:ext cx="7074337" cy="1003576"/>
          </a:xfrm>
          <a:prstGeom prst="rect">
            <a:avLst/>
          </a:prstGeom>
          <a:noFill/>
          <a:ln w="9525">
            <a:noFill/>
          </a:ln>
        </p:spPr>
        <p:txBody>
          <a:bodyPr wrap="square" lIns="88614" tIns="44307" rIns="88614" bIns="44307">
            <a:spAutoFit/>
          </a:bodyPr>
          <a:lstStyle/>
          <a:p>
            <a:r>
              <a:rPr lang="en-US" sz="2970" b="1" dirty="0">
                <a:latin typeface="Arial" panose="020B0604020202020204" pitchFamily="34" charset="0"/>
                <a:cs typeface="Arial" panose="020B0604020202020204" pitchFamily="34" charset="0"/>
              </a:rPr>
              <a:t>- Đọc rõ ràng bài </a:t>
            </a:r>
            <a:r>
              <a:rPr lang="en-US" sz="2970" b="1" dirty="0" err="1">
                <a:latin typeface="Arial" panose="020B0604020202020204" pitchFamily="34" charset="0"/>
                <a:cs typeface="Arial" panose="020B0604020202020204" pitchFamily="34" charset="0"/>
              </a:rPr>
              <a:t>thơ.Biết</a:t>
            </a:r>
            <a:r>
              <a:rPr lang="en-US" sz="2970" b="1" dirty="0">
                <a:latin typeface="Arial" panose="020B0604020202020204" pitchFamily="34" charset="0"/>
                <a:cs typeface="Arial" panose="020B0604020202020204" pitchFamily="34" charset="0"/>
              </a:rPr>
              <a:t> cách ngắt nhịp thơ, nhấn giọng phù hợp.</a:t>
            </a:r>
            <a:endParaRPr lang="vi-VN" sz="2970" b="1" dirty="0">
              <a:latin typeface="Arial" panose="020B0604020202020204" pitchFamily="34" charset="0"/>
              <a:cs typeface="Arial" panose="020B0604020202020204" pitchFamily="34" charset="0"/>
            </a:endParaRPr>
          </a:p>
        </p:txBody>
      </p:sp>
      <p:grpSp>
        <p:nvGrpSpPr>
          <p:cNvPr id="36" name="Group 7"/>
          <p:cNvGrpSpPr>
            <a:grpSpLocks/>
          </p:cNvGrpSpPr>
          <p:nvPr/>
        </p:nvGrpSpPr>
        <p:grpSpPr bwMode="auto">
          <a:xfrm>
            <a:off x="3053851" y="4826649"/>
            <a:ext cx="798140" cy="782968"/>
            <a:chOff x="3174" y="2656"/>
            <a:chExt cx="1549" cy="1351"/>
          </a:xfrm>
        </p:grpSpPr>
        <p:sp>
          <p:nvSpPr>
            <p:cNvPr id="3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4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41"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srgbClr val="FFFF00"/>
                  </a:solidFill>
                  <a:latin typeface="Arial" panose="020B0604020202020204" pitchFamily="34" charset="0"/>
                  <a:cs typeface="Arial" panose="020B0604020202020204" pitchFamily="34" charset="0"/>
                </a:rPr>
                <a:t>3</a:t>
              </a:r>
            </a:p>
          </p:txBody>
        </p:sp>
      </p:grpSp>
      <p:sp>
        <p:nvSpPr>
          <p:cNvPr id="2" name="Rectangle 1"/>
          <p:cNvSpPr/>
          <p:nvPr/>
        </p:nvSpPr>
        <p:spPr>
          <a:xfrm>
            <a:off x="3805618" y="4529784"/>
            <a:ext cx="7245077" cy="1006429"/>
          </a:xfrm>
          <a:prstGeom prst="rect">
            <a:avLst/>
          </a:prstGeom>
        </p:spPr>
        <p:txBody>
          <a:bodyPr wrap="square">
            <a:spAutoFit/>
          </a:bodyPr>
          <a:lstStyle/>
          <a:p>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Hiểu</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nội</a:t>
            </a:r>
            <a:r>
              <a:rPr lang="en-US" sz="2970" b="1" dirty="0">
                <a:latin typeface="Arial" panose="020B0604020202020204" pitchFamily="34" charset="0"/>
                <a:cs typeface="Arial" panose="020B0604020202020204" pitchFamily="34" charset="0"/>
              </a:rPr>
              <a:t> dung </a:t>
            </a:r>
            <a:r>
              <a:rPr lang="en-US" sz="2970" b="1" dirty="0" err="1">
                <a:latin typeface="Arial" panose="020B0604020202020204" pitchFamily="34" charset="0"/>
                <a:cs typeface="Arial" panose="020B0604020202020204" pitchFamily="34" charset="0"/>
              </a:rPr>
              <a:t>bài</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thơ:Tình</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cảm</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yêu</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thương</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của</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bạn</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nhỏ</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dành</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cho</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em</a:t>
            </a:r>
            <a:r>
              <a:rPr lang="en-US" sz="2970" b="1" dirty="0">
                <a:latin typeface="Arial" panose="020B0604020202020204" pitchFamily="34" charset="0"/>
                <a:cs typeface="Arial" panose="020B0604020202020204" pitchFamily="34" charset="0"/>
              </a:rPr>
              <a:t> </a:t>
            </a:r>
            <a:r>
              <a:rPr lang="en-US" sz="2970" b="1" dirty="0" err="1">
                <a:latin typeface="Arial" panose="020B0604020202020204" pitchFamily="34" charset="0"/>
                <a:cs typeface="Arial" panose="020B0604020202020204" pitchFamily="34" charset="0"/>
              </a:rPr>
              <a:t>bé</a:t>
            </a:r>
            <a:r>
              <a:rPr lang="en-US" sz="2970" b="1" dirty="0">
                <a:latin typeface="Arial" panose="020B0604020202020204" pitchFamily="34" charset="0"/>
                <a:cs typeface="Arial" panose="020B0604020202020204" pitchFamily="34" charset="0"/>
              </a:rPr>
              <a:t>.</a:t>
            </a:r>
            <a:endParaRPr lang="vi-VN" sz="2970" b="1" dirty="0">
              <a:latin typeface="Arial" panose="020B0604020202020204" pitchFamily="34" charset="0"/>
              <a:cs typeface="Arial" panose="020B0604020202020204" pitchFamily="34" charset="0"/>
            </a:endParaRPr>
          </a:p>
        </p:txBody>
      </p:sp>
      <p:sp>
        <p:nvSpPr>
          <p:cNvPr id="4" name="Rectangle 3"/>
          <p:cNvSpPr/>
          <p:nvPr/>
        </p:nvSpPr>
        <p:spPr>
          <a:xfrm>
            <a:off x="3765941" y="4567709"/>
            <a:ext cx="8234429" cy="549381"/>
          </a:xfrm>
          <a:prstGeom prst="rect">
            <a:avLst/>
          </a:prstGeom>
        </p:spPr>
        <p:txBody>
          <a:bodyPr wrap="square">
            <a:spAutoFit/>
          </a:bodyPr>
          <a:lstStyle/>
          <a:p>
            <a:endParaRPr lang="vi-VN" sz="2970" dirty="0">
              <a:latin typeface="Arial" panose="020B0604020202020204" pitchFamily="34" charset="0"/>
              <a:cs typeface="Arial" panose="020B0604020202020204" pitchFamily="34" charset="0"/>
            </a:endParaRPr>
          </a:p>
        </p:txBody>
      </p:sp>
      <p:grpSp>
        <p:nvGrpSpPr>
          <p:cNvPr id="20" name="Group 7"/>
          <p:cNvGrpSpPr>
            <a:grpSpLocks/>
          </p:cNvGrpSpPr>
          <p:nvPr/>
        </p:nvGrpSpPr>
        <p:grpSpPr bwMode="auto">
          <a:xfrm>
            <a:off x="3007477" y="3287166"/>
            <a:ext cx="798140" cy="782968"/>
            <a:chOff x="3174" y="2656"/>
            <a:chExt cx="1549" cy="1351"/>
          </a:xfrm>
          <a:solidFill>
            <a:srgbClr val="7030A0"/>
          </a:solidFill>
        </p:grpSpPr>
        <p:sp>
          <p:nvSpPr>
            <p:cNvPr id="22" name="AutoShape 8"/>
            <p:cNvSpPr>
              <a:spLocks noChangeArrowheads="1"/>
            </p:cNvSpPr>
            <p:nvPr/>
          </p:nvSpPr>
          <p:spPr bwMode="gray">
            <a:xfrm>
              <a:off x="3187" y="2679"/>
              <a:ext cx="1536" cy="1328"/>
            </a:xfrm>
            <a:prstGeom prst="hexagon">
              <a:avLst>
                <a:gd name="adj" fmla="val 28916"/>
                <a:gd name="vf" fmla="val 115470"/>
              </a:avLst>
            </a:prstGeom>
            <a:grp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schemeClr val="bg1"/>
                </a:solidFill>
                <a:latin typeface="Arial" panose="020B0604020202020204" pitchFamily="34" charset="0"/>
                <a:cs typeface="Arial" panose="020B0604020202020204" pitchFamily="34" charset="0"/>
              </a:endParaRPr>
            </a:p>
          </p:txBody>
        </p:sp>
        <p:sp>
          <p:nvSpPr>
            <p:cNvPr id="23" name="AutoShape 9"/>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schemeClr val="bg1"/>
                </a:solidFill>
                <a:latin typeface="Arial" panose="020B0604020202020204" pitchFamily="34" charset="0"/>
                <a:cs typeface="Arial" panose="020B0604020202020204" pitchFamily="34" charset="0"/>
              </a:endParaRPr>
            </a:p>
          </p:txBody>
        </p:sp>
        <p:sp>
          <p:nvSpPr>
            <p:cNvPr id="24" name="AutoShape 10"/>
            <p:cNvSpPr>
              <a:spLocks noChangeArrowheads="1"/>
            </p:cNvSpPr>
            <p:nvPr/>
          </p:nvSpPr>
          <p:spPr bwMode="gray">
            <a:xfrm>
              <a:off x="3264" y="2737"/>
              <a:ext cx="1349" cy="1167"/>
            </a:xfrm>
            <a:prstGeom prst="hexagon">
              <a:avLst>
                <a:gd name="adj" fmla="val 28896"/>
                <a:gd name="vf" fmla="val 11547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schemeClr val="bg1"/>
                  </a:solidFill>
                  <a:latin typeface="Arial" panose="020B0604020202020204" pitchFamily="34" charset="0"/>
                  <a:cs typeface="Arial" panose="020B0604020202020204" pitchFamily="34" charset="0"/>
                </a:rPr>
                <a:t>2</a:t>
              </a:r>
            </a:p>
          </p:txBody>
        </p:sp>
      </p:grpSp>
      <p:sp>
        <p:nvSpPr>
          <p:cNvPr id="25" name="Rectangle 24"/>
          <p:cNvSpPr/>
          <p:nvPr/>
        </p:nvSpPr>
        <p:spPr>
          <a:xfrm>
            <a:off x="3719990" y="3321553"/>
            <a:ext cx="7245077" cy="584775"/>
          </a:xfrm>
          <a:prstGeom prst="rect">
            <a:avLst/>
          </a:prstGeom>
        </p:spPr>
        <p:txBody>
          <a:bodyPr wrap="square">
            <a:spAutoFit/>
          </a:bodyPr>
          <a:lstStyle/>
          <a:p>
            <a:r>
              <a:rPr lang="vi-VN" sz="3200" b="1" dirty="0">
                <a:latin typeface="Arial" panose="020B0604020202020204" pitchFamily="34" charset="0"/>
                <a:ea typeface="Times New Roman" panose="02020603050405020304" pitchFamily="18" charset="0"/>
                <a:cs typeface="Arial" panose="020B0604020202020204" pitchFamily="34" charset="0"/>
              </a:rPr>
              <a:t>- Trả lời được các câu hỏi của bài</a:t>
            </a:r>
            <a:endParaRPr lang="vi-VN" sz="297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5567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376742" y="2727900"/>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pic>
        <p:nvPicPr>
          <p:cNvPr id="12" name="图片 14340" descr="28"/>
          <p:cNvPicPr>
            <a:picLocks noChangeAspect="1"/>
          </p:cNvPicPr>
          <p:nvPr/>
        </p:nvPicPr>
        <p:blipFill>
          <a:blip r:embed="rId6"/>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5" name="Group 1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091836" y="974240"/>
            <a:ext cx="9966092" cy="1231042"/>
          </a:xfrm>
          <a:prstGeom prst="rect">
            <a:avLst/>
          </a:prstGeom>
          <a:noFill/>
        </p:spPr>
        <p:txBody>
          <a:bodyPr wrap="square" lIns="121855" tIns="60928" rIns="121855" bIns="60928" rtlCol="0">
            <a:spAutoFit/>
          </a:bodyPr>
          <a:lstStyle/>
          <a:p>
            <a:r>
              <a:rPr lang="vi-VN" sz="2400" b="1" dirty="0"/>
              <a:t>- Em bé mà em biết tên là gì?  Em bé mấy tuổi?</a:t>
            </a:r>
          </a:p>
          <a:p>
            <a:r>
              <a:rPr lang="vi-VN" sz="2400" b="1" dirty="0"/>
              <a:t>- Em bé có hình dáng như thế nào? Em bé đã biết làm gì? </a:t>
            </a:r>
          </a:p>
          <a:p>
            <a:r>
              <a:rPr lang="vi-VN" sz="2400" b="1" dirty="0"/>
              <a:t>- Em có cảm xúc gì khi nhìn thấy hoặc chơi với em bé?</a:t>
            </a:r>
          </a:p>
        </p:txBody>
      </p:sp>
      <p:grpSp>
        <p:nvGrpSpPr>
          <p:cNvPr id="6" name="Group 5"/>
          <p:cNvGrpSpPr/>
          <p:nvPr/>
        </p:nvGrpSpPr>
        <p:grpSpPr>
          <a:xfrm>
            <a:off x="412381" y="475651"/>
            <a:ext cx="1714770" cy="70658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Arial" panose="020B0604020202020204" pitchFamily="34" charset="0"/>
                <a:cs typeface="Arial" panose="020B0604020202020204" pitchFamily="34"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Arial" panose="020B0604020202020204" pitchFamily="34" charset="0"/>
                <a:cs typeface="Arial" panose="020B0604020202020204" pitchFamily="34"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Arial" panose="020B0604020202020204" pitchFamily="34" charset="0"/>
                  <a:cs typeface="Arial" panose="020B0604020202020204" pitchFamily="34" charset="0"/>
                </a:rPr>
                <a:t>ĐỌC</a:t>
              </a:r>
            </a:p>
          </p:txBody>
        </p:sp>
      </p:gr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50253" b="57367" l="20008" r="26232"/>
                    </a14:imgEffect>
                  </a14:imgLayer>
                </a14:imgProps>
              </a:ext>
            </a:extLst>
          </a:blip>
          <a:srcRect l="19230" t="49364" r="72990" b="41744"/>
          <a:stretch/>
        </p:blipFill>
        <p:spPr>
          <a:xfrm>
            <a:off x="383869" y="1292069"/>
            <a:ext cx="1391479" cy="894521"/>
          </a:xfrm>
          <a:prstGeom prst="rect">
            <a:avLst/>
          </a:prstGeom>
        </p:spPr>
      </p:pic>
      <p:pic>
        <p:nvPicPr>
          <p:cNvPr id="2" name="Picture 1"/>
          <p:cNvPicPr>
            <a:picLocks noChangeAspect="1"/>
          </p:cNvPicPr>
          <p:nvPr/>
        </p:nvPicPr>
        <p:blipFill rotWithShape="1">
          <a:blip r:embed="rId7"/>
          <a:srcRect l="30620" t="44573" r="24729" b="19458"/>
          <a:stretch/>
        </p:blipFill>
        <p:spPr>
          <a:xfrm>
            <a:off x="1775348" y="2672226"/>
            <a:ext cx="9227451" cy="4181189"/>
          </a:xfrm>
          <a:prstGeom prst="rect">
            <a:avLst/>
          </a:prstGeom>
        </p:spPr>
      </p:pic>
      <p:sp>
        <p:nvSpPr>
          <p:cNvPr id="3" name="TextBox 2"/>
          <p:cNvSpPr txBox="1"/>
          <p:nvPr/>
        </p:nvSpPr>
        <p:spPr>
          <a:xfrm>
            <a:off x="2107649" y="548198"/>
            <a:ext cx="4777270" cy="523220"/>
          </a:xfrm>
          <a:prstGeom prst="rect">
            <a:avLst/>
          </a:prstGeom>
          <a:noFill/>
        </p:spPr>
        <p:txBody>
          <a:bodyPr wrap="none" rtlCol="0">
            <a:spAutoFit/>
          </a:bodyPr>
          <a:lstStyle/>
          <a:p>
            <a:r>
              <a:rPr lang="vi-VN" sz="2800" b="1" dirty="0">
                <a:solidFill>
                  <a:srgbClr val="0070C0"/>
                </a:solidFill>
              </a:rPr>
              <a:t>Nói về 1 em bé mà em biết.</a:t>
            </a:r>
          </a:p>
        </p:txBody>
      </p:sp>
    </p:spTree>
    <p:extLst>
      <p:ext uri="{BB962C8B-B14F-4D97-AF65-F5344CB8AC3E}">
        <p14:creationId xmlns:p14="http://schemas.microsoft.com/office/powerpoint/2010/main" val="17843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23"/>
          <p:cNvSpPr txBox="1"/>
          <p:nvPr/>
        </p:nvSpPr>
        <p:spPr>
          <a:xfrm>
            <a:off x="2160825" y="2761273"/>
            <a:ext cx="8299356" cy="1855636"/>
          </a:xfrm>
          <a:prstGeom prst="rect">
            <a:avLst/>
          </a:prstGeom>
          <a:noFill/>
        </p:spPr>
        <p:txBody>
          <a:bodyPr wrap="square" lIns="121855" tIns="60928" rIns="121855" bIns="60928" rtlCol="0">
            <a:spAutoFit/>
          </a:bodyPr>
          <a:lstStyle/>
          <a:p>
            <a:pPr algn="ctr">
              <a:lnSpc>
                <a:spcPct val="150000"/>
              </a:lnSpc>
            </a:pPr>
            <a:r>
              <a:rPr lang="en-US" sz="4000" b="1" dirty="0">
                <a:solidFill>
                  <a:srgbClr val="FF0000"/>
                </a:solidFill>
                <a:latin typeface="Arial" panose="020B0604020202020204" pitchFamily="34" charset="0"/>
                <a:ea typeface="Arial-Rounded" pitchFamily="34" charset="0"/>
                <a:cs typeface="Arial" panose="020B0604020202020204" pitchFamily="34" charset="0"/>
              </a:rPr>
              <a:t>EM MANG VỀ YÊU THƯƠNG</a:t>
            </a:r>
          </a:p>
          <a:p>
            <a:pPr algn="ctr">
              <a:lnSpc>
                <a:spcPct val="150000"/>
              </a:lnSpc>
            </a:pPr>
            <a:r>
              <a:rPr lang="en-US" sz="4000" b="1" dirty="0">
                <a:solidFill>
                  <a:srgbClr val="0070C0"/>
                </a:solidFill>
                <a:latin typeface="Arial" panose="020B0604020202020204" pitchFamily="34" charset="0"/>
                <a:ea typeface="Arial-Rounded" pitchFamily="34" charset="0"/>
                <a:cs typeface="Arial" panose="020B0604020202020204" pitchFamily="34" charset="0"/>
              </a:rPr>
              <a:t>Tiết (1 + 2) - </a:t>
            </a:r>
            <a:r>
              <a:rPr lang="en-US" sz="4000" b="1" dirty="0" err="1">
                <a:solidFill>
                  <a:srgbClr val="0070C0"/>
                </a:solidFill>
                <a:latin typeface="Arial" panose="020B0604020202020204" pitchFamily="34" charset="0"/>
                <a:ea typeface="Arial-Rounded" pitchFamily="34" charset="0"/>
                <a:cs typeface="Arial" panose="020B0604020202020204" pitchFamily="34" charset="0"/>
              </a:rPr>
              <a:t>tr</a:t>
            </a:r>
            <a:r>
              <a:rPr lang="en-US" sz="4000" b="1" dirty="0">
                <a:solidFill>
                  <a:srgbClr val="FF0000"/>
                </a:solidFill>
                <a:latin typeface="Arial" panose="020B0604020202020204" pitchFamily="34" charset="0"/>
                <a:ea typeface="Arial-Rounded" pitchFamily="34" charset="0"/>
                <a:cs typeface="Arial" panose="020B0604020202020204" pitchFamily="34" charset="0"/>
              </a:rPr>
              <a:t> 112</a:t>
            </a:r>
          </a:p>
        </p:txBody>
      </p:sp>
      <p:pic>
        <p:nvPicPr>
          <p:cNvPr id="2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3732" y="5925505"/>
            <a:ext cx="12192000" cy="744715"/>
          </a:xfrm>
          <a:prstGeom prst="rect">
            <a:avLst/>
          </a:prstGeom>
        </p:spPr>
      </p:pic>
      <p:sp>
        <p:nvSpPr>
          <p:cNvPr id="20" name="TextBox 19"/>
          <p:cNvSpPr txBox="1"/>
          <p:nvPr/>
        </p:nvSpPr>
        <p:spPr>
          <a:xfrm>
            <a:off x="1694294" y="1378228"/>
            <a:ext cx="8299356" cy="800154"/>
          </a:xfrm>
          <a:prstGeom prst="rect">
            <a:avLst/>
          </a:prstGeom>
          <a:noFill/>
        </p:spPr>
        <p:txBody>
          <a:bodyPr wrap="square" lIns="121855" tIns="60928" rIns="121855" bIns="60928" rtlCol="0">
            <a:spAutoFit/>
          </a:bodyPr>
          <a:lstStyle/>
          <a:p>
            <a:pPr algn="ctr"/>
            <a:r>
              <a:rPr lang="en-US" sz="4400" b="1" dirty="0">
                <a:solidFill>
                  <a:srgbClr val="0070C0"/>
                </a:solidFill>
                <a:latin typeface="Arial" panose="020B0604020202020204" pitchFamily="34" charset="0"/>
                <a:ea typeface="Arial-Rounded" pitchFamily="34" charset="0"/>
                <a:cs typeface="Arial" panose="020B0604020202020204" pitchFamily="34" charset="0"/>
              </a:rPr>
              <a:t>ĐỌC</a:t>
            </a:r>
          </a:p>
        </p:txBody>
      </p:sp>
      <p:grpSp>
        <p:nvGrpSpPr>
          <p:cNvPr id="23" name="Group 2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974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6125"/>
          <a:stretch/>
        </p:blipFill>
        <p:spPr>
          <a:xfrm>
            <a:off x="105359" y="7654"/>
            <a:ext cx="12621595" cy="6858000"/>
          </a:xfrm>
          <a:prstGeom prst="rect">
            <a:avLst/>
          </a:prstGeom>
        </p:spPr>
      </p:pic>
      <p:sp>
        <p:nvSpPr>
          <p:cNvPr id="4" name="TextBox 3"/>
          <p:cNvSpPr txBox="1"/>
          <p:nvPr/>
        </p:nvSpPr>
        <p:spPr>
          <a:xfrm>
            <a:off x="3294462" y="912919"/>
            <a:ext cx="4816549" cy="5047471"/>
          </a:xfrm>
          <a:prstGeom prst="rect">
            <a:avLst/>
          </a:prstGeom>
          <a:noFill/>
        </p:spPr>
        <p:txBody>
          <a:bodyPr wrap="square" lIns="121855" tIns="60928" rIns="121855" bIns="60928" numCol="1" rtlCol="0">
            <a:spAutoFit/>
          </a:bodyPr>
          <a:lstStyle/>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Mẹ</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mẹ</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vi-VN" sz="2400" b="1" dirty="0">
                <a:latin typeface="Arial" panose="020B0604020202020204" pitchFamily="34" charset="0"/>
                <a:ea typeface="Arial-Rounded" panose="020B0500000000000000" pitchFamily="34" charset="0"/>
                <a:cs typeface="Arial" panose="020B0604020202020204" pitchFamily="34" charset="0"/>
              </a:rPr>
              <a:t>ơ</a:t>
            </a:r>
            <a:r>
              <a:rPr lang="en-US" sz="2400" b="1" dirty="0" err="1">
                <a:latin typeface="Arial" panose="020B0604020202020204" pitchFamily="34" charset="0"/>
                <a:ea typeface="Arial-Rounded" panose="020B0500000000000000" pitchFamily="34" charset="0"/>
                <a:cs typeface="Arial" panose="020B0604020202020204" pitchFamily="34" charset="0"/>
              </a:rPr>
              <a:t>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em</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bé</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Từ</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vi-VN" sz="2400" b="1" dirty="0">
                <a:latin typeface="Arial" panose="020B0604020202020204" pitchFamily="34" charset="0"/>
                <a:ea typeface="Arial-Rounded" panose="020B0500000000000000" pitchFamily="34" charset="0"/>
                <a:cs typeface="Arial" panose="020B0604020202020204" pitchFamily="34" charset="0"/>
              </a:rPr>
              <a:t>đâ</a:t>
            </a:r>
            <a:r>
              <a:rPr lang="en-US" sz="2400" b="1" dirty="0">
                <a:latin typeface="Arial" panose="020B0604020202020204" pitchFamily="34" charset="0"/>
                <a:ea typeface="Arial-Rounded" panose="020B0500000000000000" pitchFamily="34" charset="0"/>
                <a:cs typeface="Arial" panose="020B0604020202020204" pitchFamily="34" charset="0"/>
              </a:rPr>
              <a:t>u </a:t>
            </a:r>
            <a:r>
              <a:rPr lang="vi-VN" sz="2400" b="1" dirty="0">
                <a:latin typeface="Arial" panose="020B0604020202020204" pitchFamily="34" charset="0"/>
                <a:ea typeface="Arial-Rounded" panose="020B0500000000000000" pitchFamily="34" charset="0"/>
                <a:cs typeface="Arial" panose="020B0604020202020204" pitchFamily="34" charset="0"/>
              </a:rPr>
              <a:t>đến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nhà</a:t>
            </a:r>
            <a:r>
              <a:rPr lang="en-US" sz="2400" b="1" dirty="0">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Nụ</a:t>
            </a:r>
            <a:r>
              <a:rPr lang="en-US" sz="2400" b="1" dirty="0">
                <a:latin typeface="Arial" panose="020B0604020202020204" pitchFamily="34" charset="0"/>
                <a:ea typeface="Arial-Rounded" panose="020B0500000000000000" pitchFamily="34" charset="0"/>
                <a:cs typeface="Arial" panose="020B0604020202020204" pitchFamily="34" charset="0"/>
              </a:rPr>
              <a:t> c</a:t>
            </a:r>
            <a:r>
              <a:rPr lang="vi-VN" sz="2400" b="1" dirty="0">
                <a:latin typeface="Arial" panose="020B0604020202020204" pitchFamily="34" charset="0"/>
                <a:ea typeface="Arial-Rounded" panose="020B0500000000000000" pitchFamily="34" charset="0"/>
                <a:cs typeface="Arial" panose="020B0604020202020204" pitchFamily="34" charset="0"/>
              </a:rPr>
              <a:t>ười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a:t>
            </a:r>
            <a:r>
              <a:rPr lang="vi-VN" sz="2400" b="1" dirty="0">
                <a:latin typeface="Arial" panose="020B0604020202020204" pitchFamily="34" charset="0"/>
                <a:ea typeface="Arial-Rounded" panose="020B0500000000000000" pitchFamily="34" charset="0"/>
                <a:cs typeface="Arial" panose="020B0604020202020204" pitchFamily="34" charset="0"/>
              </a:rPr>
              <a:t>ư</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tia</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nắng</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Bàn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tay</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a:t>
            </a:r>
            <a:r>
              <a:rPr lang="vi-VN" sz="2400" b="1" dirty="0">
                <a:latin typeface="Arial" panose="020B0604020202020204" pitchFamily="34" charset="0"/>
                <a:ea typeface="Arial-Rounded" panose="020B0500000000000000" pitchFamily="34" charset="0"/>
                <a:cs typeface="Arial" panose="020B0604020202020204" pitchFamily="34" charset="0"/>
              </a:rPr>
              <a:t>ư</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nụ</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hoa</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B</a:t>
            </a:r>
            <a:r>
              <a:rPr lang="vi-VN" sz="2400" b="1" dirty="0">
                <a:latin typeface="Arial" panose="020B0604020202020204" pitchFamily="34" charset="0"/>
                <a:ea typeface="Arial-Rounded" panose="020B0500000000000000" pitchFamily="34" charset="0"/>
                <a:cs typeface="Arial" panose="020B0604020202020204" pitchFamily="34" charset="0"/>
              </a:rPr>
              <a:t>ước</a:t>
            </a:r>
            <a:r>
              <a:rPr lang="en-US" sz="2400" b="1" dirty="0">
                <a:latin typeface="Arial" panose="020B0604020202020204" pitchFamily="34" charset="0"/>
                <a:ea typeface="Arial-Rounded" panose="020B0500000000000000" pitchFamily="34" charset="0"/>
                <a:cs typeface="Arial" panose="020B0604020202020204" pitchFamily="34" charset="0"/>
              </a:rPr>
              <a:t> chân </a:t>
            </a:r>
            <a:r>
              <a:rPr lang="vi-VN" sz="2400" b="1" dirty="0">
                <a:latin typeface="Arial" panose="020B0604020202020204" pitchFamily="34" charset="0"/>
                <a:ea typeface="Arial-Rounded" panose="020B0500000000000000" pitchFamily="34" charset="0"/>
                <a:cs typeface="Arial" panose="020B0604020202020204" pitchFamily="34" charset="0"/>
              </a:rPr>
              <a:t>đ</a:t>
            </a:r>
            <a:r>
              <a:rPr lang="en-US" sz="2400" b="1" dirty="0">
                <a:latin typeface="Arial" panose="020B0604020202020204" pitchFamily="34" charset="0"/>
                <a:ea typeface="Arial-Rounded" panose="020B0500000000000000" pitchFamily="34" charset="0"/>
                <a:cs typeface="Arial" panose="020B0604020202020204" pitchFamily="34" charset="0"/>
              </a:rPr>
              <a:t>i lẫm </a:t>
            </a:r>
            <a:r>
              <a:rPr lang="en-US" sz="2400" b="1" dirty="0" err="1">
                <a:latin typeface="Arial" panose="020B0604020202020204" pitchFamily="34" charset="0"/>
                <a:ea typeface="Arial-Rounded" panose="020B0500000000000000" pitchFamily="34" charset="0"/>
                <a:cs typeface="Arial" panose="020B0604020202020204" pitchFamily="34" charset="0"/>
              </a:rPr>
              <a:t>chẫm</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Tiếng</a:t>
            </a:r>
            <a:r>
              <a:rPr lang="en-US" sz="2400" b="1" dirty="0">
                <a:latin typeface="Arial" panose="020B0604020202020204" pitchFamily="34" charset="0"/>
                <a:ea typeface="Arial-Rounded" panose="020B0500000000000000" pitchFamily="34" charset="0"/>
                <a:cs typeface="Arial" panose="020B0604020202020204" pitchFamily="34" charset="0"/>
              </a:rPr>
              <a:t> c</a:t>
            </a:r>
            <a:r>
              <a:rPr lang="vi-VN" sz="2400" b="1" dirty="0">
                <a:latin typeface="Arial" panose="020B0604020202020204" pitchFamily="34" charset="0"/>
                <a:ea typeface="Arial-Rounded" panose="020B0500000000000000" pitchFamily="34" charset="0"/>
                <a:cs typeface="Arial" panose="020B0604020202020204" pitchFamily="34" charset="0"/>
              </a:rPr>
              <a:t>ười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vang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sân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nhà</a:t>
            </a:r>
            <a:r>
              <a:rPr lang="en-US" sz="2400" b="1" dirty="0">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Hay </a:t>
            </a:r>
            <a:r>
              <a:rPr lang="en-US" sz="2400" b="1" dirty="0" err="1">
                <a:latin typeface="Arial" panose="020B0604020202020204" pitchFamily="34" charset="0"/>
                <a:ea typeface="Arial-Rounded" panose="020B0500000000000000" pitchFamily="34" charset="0"/>
                <a:cs typeface="Arial" panose="020B0604020202020204" pitchFamily="34" charset="0"/>
              </a:rPr>
              <a:t>bé</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từ</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sao</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xuống</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Hay </a:t>
            </a:r>
            <a:r>
              <a:rPr lang="en-US" sz="2400" b="1" dirty="0" err="1">
                <a:latin typeface="Arial" panose="020B0604020202020204" pitchFamily="34" charset="0"/>
                <a:ea typeface="Arial-Rounded" panose="020B0500000000000000" pitchFamily="34" charset="0"/>
                <a:cs typeface="Arial" panose="020B0604020202020204" pitchFamily="34" charset="0"/>
              </a:rPr>
              <a:t>từ</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biển</a:t>
            </a:r>
            <a:r>
              <a:rPr lang="en-US" sz="2400" b="1" dirty="0">
                <a:latin typeface="Arial" panose="020B0604020202020204" pitchFamily="34" charset="0"/>
                <a:ea typeface="Arial-Rounded" panose="020B0500000000000000" pitchFamily="34" charset="0"/>
                <a:cs typeface="Arial" panose="020B0604020202020204" pitchFamily="34" charset="0"/>
              </a:rPr>
              <a:t> b</a:t>
            </a:r>
            <a:r>
              <a:rPr lang="vi-VN" sz="2400" b="1" dirty="0">
                <a:latin typeface="Arial" panose="020B0604020202020204" pitchFamily="34" charset="0"/>
                <a:ea typeface="Arial-Rounded" panose="020B0500000000000000" pitchFamily="34" charset="0"/>
                <a:cs typeface="Arial" panose="020B0604020202020204" pitchFamily="34" charset="0"/>
              </a:rPr>
              <a:t>ước</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lên</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Hay </a:t>
            </a:r>
            <a:r>
              <a:rPr lang="en-US" sz="2400" b="1" dirty="0" err="1">
                <a:latin typeface="Arial" panose="020B0604020202020204" pitchFamily="34" charset="0"/>
                <a:ea typeface="Arial-Rounded" panose="020B0500000000000000" pitchFamily="34" charset="0"/>
                <a:cs typeface="Arial" panose="020B0604020202020204" pitchFamily="34" charset="0"/>
              </a:rPr>
              <a:t>bé</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trong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quả</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nhãn</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Ông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trồng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cạnh</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hàng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hiên</a:t>
            </a:r>
            <a:r>
              <a:rPr lang="en-US" sz="2400" b="1" dirty="0">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800" b="1" dirty="0">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800" b="1" dirty="0">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7531567" y="912919"/>
            <a:ext cx="4871453" cy="4308807"/>
          </a:xfrm>
          <a:prstGeom prst="rect">
            <a:avLst/>
          </a:prstGeom>
          <a:noFill/>
        </p:spPr>
        <p:txBody>
          <a:bodyPr wrap="square" lIns="121855" tIns="60928" rIns="121855" bIns="60928" numCol="1" rtlCol="0">
            <a:spAutoFit/>
          </a:bodyPr>
          <a:lstStyle/>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Hay </a:t>
            </a:r>
            <a:r>
              <a:rPr lang="en-US" sz="2400" b="1" dirty="0" err="1">
                <a:latin typeface="Arial" panose="020B0604020202020204" pitchFamily="34" charset="0"/>
                <a:ea typeface="Arial-Rounded" panose="020B0500000000000000" pitchFamily="34" charset="0"/>
                <a:cs typeface="Arial" panose="020B0604020202020204" pitchFamily="34" charset="0"/>
              </a:rPr>
              <a:t>bé</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theo</a:t>
            </a:r>
            <a:r>
              <a:rPr lang="en-US" sz="2400" b="1" dirty="0">
                <a:latin typeface="Arial" panose="020B0604020202020204" pitchFamily="34" charset="0"/>
                <a:ea typeface="Arial-Rounded" panose="020B0500000000000000" pitchFamily="34" charset="0"/>
                <a:cs typeface="Arial" panose="020B0604020202020204" pitchFamily="34" charset="0"/>
              </a:rPr>
              <a:t> c</a:t>
            </a:r>
            <a:r>
              <a:rPr lang="vi-VN" sz="2400" b="1" dirty="0">
                <a:latin typeface="Arial" panose="020B0604020202020204" pitchFamily="34" charset="0"/>
                <a:ea typeface="Arial-Rounded" panose="020B0500000000000000" pitchFamily="34" charset="0"/>
                <a:cs typeface="Arial" panose="020B0604020202020204" pitchFamily="34" charset="0"/>
              </a:rPr>
              <a:t>ơ</a:t>
            </a:r>
            <a:r>
              <a:rPr lang="en-US" sz="2400" b="1" dirty="0">
                <a:latin typeface="Arial" panose="020B0604020202020204" pitchFamily="34" charset="0"/>
                <a:ea typeface="Arial-Rounded" panose="020B0500000000000000" pitchFamily="34" charset="0"/>
                <a:cs typeface="Arial" panose="020B0604020202020204" pitchFamily="34" charset="0"/>
              </a:rPr>
              <a:t>n </a:t>
            </a:r>
            <a:r>
              <a:rPr lang="en-US" sz="2400" b="1" dirty="0" err="1">
                <a:latin typeface="Arial" panose="020B0604020202020204" pitchFamily="34" charset="0"/>
                <a:ea typeface="Arial-Rounded" panose="020B0500000000000000" pitchFamily="34" charset="0"/>
                <a:cs typeface="Arial" panose="020B0604020202020204" pitchFamily="34" charset="0"/>
              </a:rPr>
              <a:t>gió</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Nằm</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cuộn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tròn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trong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mây</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Rồi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biến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thành</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giọt</a:t>
            </a:r>
            <a:r>
              <a:rPr lang="en-US" sz="2400" b="1" dirty="0">
                <a:latin typeface="Arial" panose="020B0604020202020204" pitchFamily="34" charset="0"/>
                <a:ea typeface="Arial-Rounded" panose="020B0500000000000000" pitchFamily="34" charset="0"/>
                <a:cs typeface="Arial" panose="020B0604020202020204" pitchFamily="34" charset="0"/>
              </a:rPr>
              <a:t> n</a:t>
            </a:r>
            <a:r>
              <a:rPr lang="vi-VN" sz="2400" b="1" dirty="0">
                <a:latin typeface="Arial" panose="020B0604020202020204" pitchFamily="34" charset="0"/>
                <a:ea typeface="Arial-Rounded" panose="020B0500000000000000" pitchFamily="34" charset="0"/>
                <a:cs typeface="Arial" panose="020B0604020202020204" pitchFamily="34" charset="0"/>
              </a:rPr>
              <a:t>ước</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R</a:t>
            </a:r>
            <a:r>
              <a:rPr lang="vi-VN" sz="2400" b="1" dirty="0">
                <a:latin typeface="Arial" panose="020B0604020202020204" pitchFamily="34" charset="0"/>
                <a:ea typeface="Arial-Rounded" panose="020B0500000000000000" pitchFamily="34" charset="0"/>
                <a:cs typeface="Arial" panose="020B0604020202020204" pitchFamily="34" charset="0"/>
              </a:rPr>
              <a:t>ơ</a:t>
            </a:r>
            <a:r>
              <a:rPr lang="en-US" sz="2400" b="1" dirty="0" err="1">
                <a:latin typeface="Arial" panose="020B0604020202020204" pitchFamily="34" charset="0"/>
                <a:ea typeface="Arial-Rounded" panose="020B0500000000000000" pitchFamily="34" charset="0"/>
                <a:cs typeface="Arial" panose="020B0604020202020204" pitchFamily="34" charset="0"/>
              </a:rPr>
              <a:t>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xuống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nhà</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mình</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vi-VN" sz="2400" b="1" dirty="0">
                <a:latin typeface="Arial" panose="020B0604020202020204" pitchFamily="34" charset="0"/>
                <a:ea typeface="Arial-Rounded" panose="020B0500000000000000" pitchFamily="34" charset="0"/>
                <a:cs typeface="Arial" panose="020B0604020202020204" pitchFamily="34" charset="0"/>
              </a:rPr>
              <a:t>đâ</a:t>
            </a:r>
            <a:r>
              <a:rPr lang="en-US" sz="2400" b="1" dirty="0">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Mỗi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sáng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em</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thức</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giấc</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Là</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a:t>
            </a:r>
            <a:r>
              <a:rPr lang="vi-VN" sz="2400" b="1" dirty="0">
                <a:latin typeface="Arial" panose="020B0604020202020204" pitchFamily="34" charset="0"/>
                <a:ea typeface="Arial-Rounded" panose="020B0500000000000000" pitchFamily="34" charset="0"/>
                <a:cs typeface="Arial" panose="020B0604020202020204" pitchFamily="34" charset="0"/>
              </a:rPr>
              <a:t>ư</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thể</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mây</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hoa</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Cùng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nắng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vàng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biển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rộng</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Mang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yêu</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a:t>
            </a:r>
            <a:r>
              <a:rPr lang="vi-VN" sz="2400" b="1" dirty="0">
                <a:latin typeface="Arial" panose="020B0604020202020204" pitchFamily="34" charset="0"/>
                <a:ea typeface="Arial-Rounded" panose="020B0500000000000000" pitchFamily="34" charset="0"/>
                <a:cs typeface="Arial" panose="020B0604020202020204" pitchFamily="34" charset="0"/>
              </a:rPr>
              <a:t>ươn</a:t>
            </a:r>
            <a:r>
              <a:rPr lang="en-US" sz="2400" b="1" dirty="0">
                <a:latin typeface="Arial" panose="020B0604020202020204" pitchFamily="34" charset="0"/>
                <a:ea typeface="Arial-Rounded" panose="020B0500000000000000" pitchFamily="34" charset="0"/>
                <a:cs typeface="Arial" panose="020B0604020202020204" pitchFamily="34" charset="0"/>
              </a:rPr>
              <a:t>g </a:t>
            </a:r>
            <a:r>
              <a:rPr lang="en-US" sz="2400" b="1" dirty="0" err="1">
                <a:latin typeface="Arial" panose="020B0604020202020204" pitchFamily="34" charset="0"/>
                <a:ea typeface="Arial-Rounded" panose="020B0500000000000000" pitchFamily="34" charset="0"/>
                <a:cs typeface="Arial" panose="020B0604020202020204" pitchFamily="34" charset="0"/>
              </a:rPr>
              <a:t>vào</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nhà</a:t>
            </a:r>
            <a:r>
              <a:rPr lang="en-US" sz="2400" b="1" dirty="0">
                <a:latin typeface="Arial" panose="020B0604020202020204" pitchFamily="34" charset="0"/>
                <a:ea typeface="Arial-Rounded" panose="020B0500000000000000" pitchFamily="34" charset="0"/>
                <a:cs typeface="Arial" panose="020B0604020202020204" pitchFamily="34" charset="0"/>
              </a:rPr>
              <a:t>.</a:t>
            </a:r>
          </a:p>
          <a:p>
            <a:pPr indent="463550" algn="just"/>
            <a:r>
              <a:rPr lang="en-US" sz="2400" b="1" i="1" dirty="0">
                <a:latin typeface="Arial" panose="020B0604020202020204" pitchFamily="34" charset="0"/>
                <a:ea typeface="Arial-Rounded" panose="020B0500000000000000" pitchFamily="34" charset="0"/>
                <a:cs typeface="Arial" panose="020B0604020202020204" pitchFamily="34" charset="0"/>
              </a:rPr>
              <a:t>                   </a:t>
            </a:r>
            <a:r>
              <a:rPr lang="en-US" sz="2800" b="1" i="1" dirty="0">
                <a:latin typeface="Arial" panose="020B0604020202020204" pitchFamily="34" charset="0"/>
                <a:ea typeface="Arial-Rounded" panose="020B0500000000000000" pitchFamily="34" charset="0"/>
                <a:cs typeface="Arial" panose="020B0604020202020204" pitchFamily="34" charset="0"/>
              </a:rPr>
              <a:t>(Minh Đăng)</a:t>
            </a:r>
          </a:p>
          <a:p>
            <a:pPr indent="463550" algn="just"/>
            <a:endParaRPr lang="en-US" sz="2800" b="1"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3647526" y="351973"/>
            <a:ext cx="8755494" cy="507783"/>
          </a:xfrm>
          <a:prstGeom prst="rect">
            <a:avLst/>
          </a:prstGeom>
          <a:noFill/>
        </p:spPr>
        <p:txBody>
          <a:bodyPr wrap="square" lIns="91391" tIns="45696" rIns="91391" bIns="45696" rtlCol="0">
            <a:spAutoFit/>
          </a:bodyPr>
          <a:lstStyle/>
          <a:p>
            <a:pPr algn="ctr"/>
            <a:r>
              <a:rPr lang="en-US" sz="27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EM MANG VỀ YÊU THƯƠNG</a:t>
            </a:r>
          </a:p>
        </p:txBody>
      </p:sp>
      <p:grpSp>
        <p:nvGrpSpPr>
          <p:cNvPr id="13" name="Group 12"/>
          <p:cNvGrpSpPr/>
          <p:nvPr/>
        </p:nvGrpSpPr>
        <p:grpSpPr>
          <a:xfrm>
            <a:off x="215186" y="198988"/>
            <a:ext cx="3217155" cy="2722208"/>
            <a:chOff x="-66856" y="198988"/>
            <a:chExt cx="3217155" cy="2722208"/>
          </a:xfrm>
        </p:grpSpPr>
        <p:pic>
          <p:nvPicPr>
            <p:cNvPr id="11"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66856" y="198988"/>
              <a:ext cx="3217155" cy="2722208"/>
            </a:xfrm>
            <a:prstGeom prst="rect">
              <a:avLst/>
            </a:prstGeom>
          </p:spPr>
        </p:pic>
        <p:sp>
          <p:nvSpPr>
            <p:cNvPr id="12" name="TextBox 11"/>
            <p:cNvSpPr txBox="1"/>
            <p:nvPr/>
          </p:nvSpPr>
          <p:spPr>
            <a:xfrm rot="19815718">
              <a:off x="495466" y="848905"/>
              <a:ext cx="2429174" cy="646331"/>
            </a:xfrm>
            <a:prstGeom prst="rect">
              <a:avLst/>
            </a:prstGeom>
            <a:noFill/>
          </p:spPr>
          <p:txBody>
            <a:bodyPr wrap="square" rtlCol="0">
              <a:spAutoFit/>
            </a:bodyPr>
            <a:lstStyle/>
            <a:p>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mẫu</a:t>
              </a:r>
              <a:endPar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2" name="TextBox 1"/>
          <p:cNvSpPr txBox="1"/>
          <p:nvPr/>
        </p:nvSpPr>
        <p:spPr>
          <a:xfrm>
            <a:off x="3749737" y="5274889"/>
            <a:ext cx="8442263" cy="1200329"/>
          </a:xfrm>
          <a:prstGeom prst="rect">
            <a:avLst/>
          </a:prstGeom>
          <a:noFill/>
        </p:spPr>
        <p:txBody>
          <a:bodyPr wrap="square" rtlCol="0">
            <a:spAutoFit/>
          </a:bodyPr>
          <a:lstStyle/>
          <a:p>
            <a:r>
              <a:rPr lang="vi-VN" sz="2400" b="1" dirty="0">
                <a:solidFill>
                  <a:srgbClr val="0070C0"/>
                </a:solidFill>
              </a:rPr>
              <a:t>-&gt; Giọng điệu băn khoăn, ngây thơ của nhân vật trữ tình trong bài thơ.</a:t>
            </a:r>
          </a:p>
          <a:p>
            <a:endParaRPr lang="vi-VN" sz="2400" dirty="0">
              <a:solidFill>
                <a:srgbClr val="0070C0"/>
              </a:solidFill>
            </a:endParaRPr>
          </a:p>
        </p:txBody>
      </p:sp>
    </p:spTree>
    <p:extLst>
      <p:ext uri="{BB962C8B-B14F-4D97-AF65-F5344CB8AC3E}">
        <p14:creationId xmlns:p14="http://schemas.microsoft.com/office/powerpoint/2010/main" val="52164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6573"/>
            <a:ext cx="11067263" cy="78303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3214" y="823985"/>
            <a:ext cx="4123385" cy="6034015"/>
          </a:xfrm>
          <a:prstGeom prst="rect">
            <a:avLst/>
          </a:prstGeom>
        </p:spPr>
      </p:pic>
      <p:sp>
        <p:nvSpPr>
          <p:cNvPr id="7" name="Rounded Rectangle 6"/>
          <p:cNvSpPr/>
          <p:nvPr/>
        </p:nvSpPr>
        <p:spPr>
          <a:xfrm>
            <a:off x="4042796" y="1316691"/>
            <a:ext cx="449612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1716">
              <a:defRPr/>
            </a:pPr>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khó</a:t>
            </a:r>
            <a:endPar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5026235" y="1971781"/>
            <a:ext cx="3150983" cy="3416320"/>
          </a:xfrm>
          <a:prstGeom prst="rect">
            <a:avLst/>
          </a:prstGeom>
          <a:noFill/>
        </p:spPr>
        <p:txBody>
          <a:bodyPr wrap="square" rtlCol="0">
            <a:spAutoFit/>
          </a:bodyPr>
          <a:lstStyle/>
          <a:p>
            <a:pPr>
              <a:lnSpc>
                <a:spcPct val="150000"/>
              </a:lnSpc>
            </a:pPr>
            <a:r>
              <a:rPr lang="vi-VN" sz="3600" b="1" dirty="0">
                <a:latin typeface="Arial" panose="020B0604020202020204" pitchFamily="34" charset="0"/>
                <a:cs typeface="Arial" panose="020B0604020202020204" pitchFamily="34" charset="0"/>
              </a:rPr>
              <a:t>nụ hoa</a:t>
            </a:r>
          </a:p>
          <a:p>
            <a:pPr>
              <a:lnSpc>
                <a:spcPct val="150000"/>
              </a:lnSpc>
            </a:pPr>
            <a:r>
              <a:rPr lang="vi-VN" sz="3600" b="1" dirty="0">
                <a:latin typeface="Arial" panose="020B0604020202020204" pitchFamily="34" charset="0"/>
                <a:cs typeface="Arial" panose="020B0604020202020204" pitchFamily="34" charset="0"/>
              </a:rPr>
              <a:t>lẫm chẫm </a:t>
            </a:r>
          </a:p>
          <a:p>
            <a:pPr>
              <a:lnSpc>
                <a:spcPct val="150000"/>
              </a:lnSpc>
            </a:pPr>
            <a:r>
              <a:rPr lang="vi-VN" sz="3600" b="1" dirty="0">
                <a:latin typeface="Arial" panose="020B0604020202020204" pitchFamily="34" charset="0"/>
                <a:cs typeface="Arial" panose="020B0604020202020204" pitchFamily="34" charset="0"/>
              </a:rPr>
              <a:t>giọt nước</a:t>
            </a:r>
          </a:p>
          <a:p>
            <a:pPr>
              <a:lnSpc>
                <a:spcPct val="150000"/>
              </a:lnSpc>
            </a:pPr>
            <a:r>
              <a:rPr lang="vi-VN" sz="3600" b="1" dirty="0">
                <a:latin typeface="Arial" panose="020B0604020202020204" pitchFamily="34" charset="0"/>
                <a:cs typeface="Arial" panose="020B0604020202020204" pitchFamily="34" charset="0"/>
              </a:rPr>
              <a:t>cuộn tròn</a:t>
            </a:r>
          </a:p>
        </p:txBody>
      </p:sp>
    </p:spTree>
    <p:extLst>
      <p:ext uri="{BB962C8B-B14F-4D97-AF65-F5344CB8AC3E}">
        <p14:creationId xmlns:p14="http://schemas.microsoft.com/office/powerpoint/2010/main" val="256658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1"/>
          </a:xfrm>
          <a:prstGeom prst="rect">
            <a:avLst/>
          </a:prstGeom>
        </p:spPr>
      </p:pic>
      <p:sp>
        <p:nvSpPr>
          <p:cNvPr id="4" name="TextBox 3"/>
          <p:cNvSpPr txBox="1"/>
          <p:nvPr/>
        </p:nvSpPr>
        <p:spPr>
          <a:xfrm>
            <a:off x="-63801" y="1391388"/>
            <a:ext cx="4816549" cy="4924360"/>
          </a:xfrm>
          <a:prstGeom prst="rect">
            <a:avLst/>
          </a:prstGeom>
          <a:noFill/>
        </p:spPr>
        <p:txBody>
          <a:bodyPr wrap="square" lIns="121855" tIns="60928" rIns="121855" bIns="60928" numCol="1" rtlCol="0">
            <a:spAutoFit/>
          </a:bodyPr>
          <a:lstStyle/>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chân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i lẫm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b</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lên</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nhãn</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cạnh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hiên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4502806" y="1391388"/>
            <a:ext cx="4816549" cy="4555029"/>
          </a:xfrm>
          <a:prstGeom prst="rect">
            <a:avLst/>
          </a:prstGeom>
          <a:noFill/>
        </p:spPr>
        <p:txBody>
          <a:bodyPr wrap="square" lIns="121855" tIns="60928" rIns="121855" bIns="60928" numCol="1" rtlCol="0">
            <a:spAutoFit/>
          </a:bodyPr>
          <a:lstStyle/>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gió</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Nằm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cuộn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tròn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Rồi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giọt</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n</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mình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Mỗi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giấc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r"/>
            <a:r>
              <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rPr>
              <a:t>(Minh </a:t>
            </a:r>
            <a:r>
              <a:rPr lang="en-US" sz="24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Đăng</a:t>
            </a:r>
            <a:r>
              <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609574" y="558253"/>
            <a:ext cx="8755494" cy="584727"/>
          </a:xfrm>
          <a:prstGeom prst="rect">
            <a:avLst/>
          </a:prstGeom>
          <a:noFill/>
        </p:spPr>
        <p:txBody>
          <a:bodyPr wrap="square" lIns="91391" tIns="45696" rIns="91391" bIns="45696" rtlCol="0">
            <a:spAutoFit/>
          </a:bodyPr>
          <a:lstStyle/>
          <a:p>
            <a:pPr algn="ctr"/>
            <a:r>
              <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rPr>
              <a:t>EM MANG VỀ YÊU THƯƠNG</a:t>
            </a:r>
          </a:p>
        </p:txBody>
      </p:sp>
      <p:sp>
        <p:nvSpPr>
          <p:cNvPr id="12" name="TextBox 11"/>
          <p:cNvSpPr txBox="1"/>
          <p:nvPr/>
        </p:nvSpPr>
        <p:spPr>
          <a:xfrm>
            <a:off x="8608249" y="1084333"/>
            <a:ext cx="2832942" cy="646331"/>
          </a:xfrm>
          <a:prstGeom prst="rect">
            <a:avLst/>
          </a:prstGeom>
          <a:noFill/>
        </p:spPr>
        <p:txBody>
          <a:bodyPr wrap="square" rtlCol="0">
            <a:spAutoFit/>
          </a:bodyPr>
          <a:lstStyle/>
          <a:p>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nối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tiếp</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9" name="Straight Connector 8"/>
          <p:cNvCxnSpPr/>
          <p:nvPr/>
        </p:nvCxnSpPr>
        <p:spPr>
          <a:xfrm>
            <a:off x="2467216" y="2552287"/>
            <a:ext cx="104110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180114" y="2552287"/>
            <a:ext cx="129985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571390" y="3245171"/>
            <a:ext cx="12728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428920" y="4758733"/>
            <a:ext cx="150729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descr="Ghim trên ngườ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61BFA7C8-D0F8-4195-8D8D-4D5E4D0A399B}"/>
              </a:ext>
            </a:extLst>
          </p:cNvPr>
          <p:cNvSpPr/>
          <p:nvPr/>
        </p:nvSpPr>
        <p:spPr>
          <a:xfrm>
            <a:off x="-21117"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id="{61BFA7C8-D0F8-4195-8D8D-4D5E4D0A399B}"/>
              </a:ext>
            </a:extLst>
          </p:cNvPr>
          <p:cNvSpPr/>
          <p:nvPr/>
        </p:nvSpPr>
        <p:spPr>
          <a:xfrm>
            <a:off x="18661" y="402065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61BFA7C8-D0F8-4195-8D8D-4D5E4D0A399B}"/>
              </a:ext>
            </a:extLst>
          </p:cNvPr>
          <p:cNvSpPr/>
          <p:nvPr/>
        </p:nvSpPr>
        <p:spPr>
          <a:xfrm>
            <a:off x="4621538"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id="{61BFA7C8-D0F8-4195-8D8D-4D5E4D0A399B}"/>
              </a:ext>
            </a:extLst>
          </p:cNvPr>
          <p:cNvSpPr/>
          <p:nvPr/>
        </p:nvSpPr>
        <p:spPr>
          <a:xfrm>
            <a:off x="4545265" y="3149421"/>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5755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3"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48068" y="553103"/>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a:solidFill>
                  <a:schemeClr val="bg1"/>
                </a:solidFill>
                <a:latin typeface="Arial" panose="020B0604020202020204" pitchFamily="34" charset="0"/>
                <a:ea typeface="Arial-Rounded" panose="020B0500000000000000" pitchFamily="34" charset="0"/>
                <a:cs typeface="Arial" panose="020B0604020202020204" pitchFamily="34" charset="0"/>
              </a:rPr>
              <a:t>Giải</a:t>
            </a:r>
            <a:r>
              <a:rPr lang="en-US" sz="33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3300" b="1" dirty="0" err="1">
                <a:solidFill>
                  <a:schemeClr val="bg1"/>
                </a:solidFill>
                <a:latin typeface="Arial" panose="020B0604020202020204" pitchFamily="34" charset="0"/>
                <a:ea typeface="Arial-Rounded" panose="020B0500000000000000" pitchFamily="34" charset="0"/>
                <a:cs typeface="Arial" panose="020B0604020202020204" pitchFamily="34" charset="0"/>
              </a:rPr>
              <a:t>nghĩa</a:t>
            </a:r>
            <a:r>
              <a:rPr lang="en-US" sz="33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3300" b="1" dirty="0" err="1">
                <a:solidFill>
                  <a:schemeClr val="bg1"/>
                </a:solidFill>
                <a:latin typeface="Arial" panose="020B0604020202020204" pitchFamily="34" charset="0"/>
                <a:ea typeface="Arial-Rounded" panose="020B0500000000000000" pitchFamily="34" charset="0"/>
                <a:cs typeface="Arial" panose="020B0604020202020204" pitchFamily="34" charset="0"/>
              </a:rPr>
              <a:t>từ</a:t>
            </a:r>
            <a:endParaRPr lang="en-US" sz="33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6" name="TextBox 15"/>
          <p:cNvSpPr txBox="1"/>
          <p:nvPr/>
        </p:nvSpPr>
        <p:spPr>
          <a:xfrm>
            <a:off x="348799" y="5956298"/>
            <a:ext cx="11940969" cy="646331"/>
          </a:xfrm>
          <a:prstGeom prst="rect">
            <a:avLst/>
          </a:prstGeom>
          <a:noFill/>
        </p:spPr>
        <p:txBody>
          <a:bodyPr wrap="square" rtlCol="0">
            <a:spAutoFit/>
          </a:bodyPr>
          <a:lstStyle/>
          <a:p>
            <a:pPr marL="0" marR="0" lvl="0" indent="0" defTabSz="91313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Lẫm</a:t>
            </a:r>
            <a:r>
              <a:rPr kumimoji="0" lang="en-US" sz="36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chẫm</a:t>
            </a:r>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kumimoji="0" lang="en-US" altLang="vi-VN"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pic>
        <p:nvPicPr>
          <p:cNvPr id="2050" name="Picture 2" descr="Giúp bé tập đi – cột mốc quan trọng trong đời trẻ"/>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906" y="1236405"/>
            <a:ext cx="7724185" cy="46345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6219" y="6017854"/>
            <a:ext cx="11940969" cy="584775"/>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altLang="vi-VN" sz="32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từ</a:t>
            </a:r>
            <a:r>
              <a:rPr kumimoji="0" lang="en-US" altLang="vi-VN" sz="32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tả dáng đi chưa vững của em bé mới biết đi.</a:t>
            </a:r>
            <a:endParaRPr kumimoji="0" lang="en-US" altLang="vi-VN"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spTree>
    <p:extLst>
      <p:ext uri="{BB962C8B-B14F-4D97-AF65-F5344CB8AC3E}">
        <p14:creationId xmlns:p14="http://schemas.microsoft.com/office/powerpoint/2010/main" val="40491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040" y="3768659"/>
            <a:ext cx="3510231" cy="3517280"/>
          </a:xfrm>
          <a:prstGeom prst="rect">
            <a:avLst/>
          </a:prstGeom>
        </p:spPr>
      </p:pic>
      <p:sp>
        <p:nvSpPr>
          <p:cNvPr id="5" name="TextBox 4"/>
          <p:cNvSpPr txBox="1"/>
          <p:nvPr/>
        </p:nvSpPr>
        <p:spPr>
          <a:xfrm>
            <a:off x="2505233" y="1008463"/>
            <a:ext cx="7181533" cy="4841069"/>
          </a:xfrm>
          <a:prstGeom prst="rect">
            <a:avLst/>
          </a:prstGeom>
          <a:noFill/>
        </p:spPr>
        <p:txBody>
          <a:bodyPr wrap="square" lIns="121855" tIns="60928" rIns="121855" bIns="60928" numCol="1" rtlCol="0">
            <a:spAutoFit/>
          </a:bodyPr>
          <a:lstStyle/>
          <a:p>
            <a:pPr indent="463550" algn="just">
              <a:lnSpc>
                <a:spcPct val="130000"/>
              </a:lnSpc>
            </a:pP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lnSpc>
                <a:spcPct val="130000"/>
              </a:lnSpc>
            </a:pP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chân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lẫm</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cxnSp>
        <p:nvCxnSpPr>
          <p:cNvPr id="6" name="Straight Connector 5"/>
          <p:cNvCxnSpPr/>
          <p:nvPr/>
        </p:nvCxnSpPr>
        <p:spPr>
          <a:xfrm flipV="1">
            <a:off x="3854657" y="1222240"/>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6955656" y="123560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5048522" y="276761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8292870" y="276761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4827714" y="355223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V="1">
            <a:off x="7993726" y="3563434"/>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V="1">
            <a:off x="5797267" y="4331034"/>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5711963" y="5090283"/>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9456078" y="5187638"/>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9355101" y="516499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V="1">
            <a:off x="8918693" y="440040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7540873" y="1979714"/>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Oval 20">
            <a:extLst>
              <a:ext uri="{FF2B5EF4-FFF2-40B4-BE49-F238E27FC236}">
                <a16:creationId xmlns:a16="http://schemas.microsoft.com/office/drawing/2014/main" id="{61BFA7C8-D0F8-4195-8D8D-4D5E4D0A399B}"/>
              </a:ext>
            </a:extLst>
          </p:cNvPr>
          <p:cNvSpPr/>
          <p:nvPr/>
        </p:nvSpPr>
        <p:spPr>
          <a:xfrm>
            <a:off x="2494145" y="12635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41612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up)">
                                      <p:cBhvr>
                                        <p:cTn id="62" dur="500"/>
                                        <p:tgtEl>
                                          <p:spTgt spid="17"/>
                                        </p:tgtEl>
                                      </p:cBhvr>
                                    </p:animEffect>
                                  </p:childTnLst>
                                </p:cTn>
                              </p:par>
                              <p:par>
                                <p:cTn id="63" presetID="22" presetClass="entr" presetSubtype="1"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up)">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3298</TotalTime>
  <Words>1690</Words>
  <Application>Microsoft Office PowerPoint</Application>
  <PresentationFormat>Widescreen</PresentationFormat>
  <Paragraphs>270</Paragraphs>
  <Slides>29</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Arial-Rounded</vt:lpstr>
      <vt:lpstr>Calibri</vt:lpstr>
      <vt:lpstr>Calibri Light</vt:lpstr>
      <vt:lpstr>Times New Roman</vt: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Hanh Tham</cp:lastModifiedBy>
  <cp:revision>129</cp:revision>
  <dcterms:created xsi:type="dcterms:W3CDTF">2021-06-17T09:40:01Z</dcterms:created>
  <dcterms:modified xsi:type="dcterms:W3CDTF">2024-12-07T14:37:19Z</dcterms:modified>
</cp:coreProperties>
</file>