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17"/>
  </p:notesMasterIdLst>
  <p:sldIdLst>
    <p:sldId id="256" r:id="rId5"/>
    <p:sldId id="278" r:id="rId6"/>
    <p:sldId id="268" r:id="rId7"/>
    <p:sldId id="272" r:id="rId8"/>
    <p:sldId id="257" r:id="rId9"/>
    <p:sldId id="271" r:id="rId10"/>
    <p:sldId id="273" r:id="rId11"/>
    <p:sldId id="260" r:id="rId12"/>
    <p:sldId id="277" r:id="rId13"/>
    <p:sldId id="276" r:id="rId14"/>
    <p:sldId id="266" r:id="rId15"/>
    <p:sldId id="267" r:id="rId16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14" y="126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1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3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6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2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1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75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5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3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90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10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7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39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79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6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078"/>
            </a:lvl1pPr>
            <a:lvl2pPr marL="586405" indent="0" algn="ctr">
              <a:buNone/>
              <a:defRPr sz="2565"/>
            </a:lvl2pPr>
            <a:lvl3pPr marL="1172809" indent="0" algn="ctr">
              <a:buNone/>
              <a:defRPr sz="2309"/>
            </a:lvl3pPr>
            <a:lvl4pPr marL="1759214" indent="0" algn="ctr">
              <a:buNone/>
              <a:defRPr sz="2052"/>
            </a:lvl4pPr>
            <a:lvl5pPr marL="2345619" indent="0" algn="ctr">
              <a:buNone/>
              <a:defRPr sz="2052"/>
            </a:lvl5pPr>
            <a:lvl6pPr marL="2932024" indent="0" algn="ctr">
              <a:buNone/>
              <a:defRPr sz="2052"/>
            </a:lvl6pPr>
            <a:lvl7pPr marL="3518428" indent="0" algn="ctr">
              <a:buNone/>
              <a:defRPr sz="2052"/>
            </a:lvl7pPr>
            <a:lvl8pPr marL="4104833" indent="0" algn="ctr">
              <a:buNone/>
              <a:defRPr sz="2052"/>
            </a:lvl8pPr>
            <a:lvl9pPr marL="4691238" indent="0" algn="ctr">
              <a:buNone/>
              <a:defRPr sz="205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91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54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6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1pPr>
            <a:lvl2pPr marL="586405" indent="0">
              <a:buNone/>
              <a:defRPr sz="2565">
                <a:solidFill>
                  <a:schemeClr val="tx1">
                    <a:tint val="75000"/>
                  </a:schemeClr>
                </a:solidFill>
              </a:defRPr>
            </a:lvl2pPr>
            <a:lvl3pPr marL="1172809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3pPr>
            <a:lvl4pPr marL="1759214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4pPr>
            <a:lvl5pPr marL="2345619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5pPr>
            <a:lvl6pPr marL="2932024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6pPr>
            <a:lvl7pPr marL="3518428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7pPr>
            <a:lvl8pPr marL="4104833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8pPr>
            <a:lvl9pPr marL="4691238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484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7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078" b="1"/>
            </a:lvl1pPr>
            <a:lvl2pPr marL="586405" indent="0">
              <a:buNone/>
              <a:defRPr sz="2565" b="1"/>
            </a:lvl2pPr>
            <a:lvl3pPr marL="1172809" indent="0">
              <a:buNone/>
              <a:defRPr sz="2309" b="1"/>
            </a:lvl3pPr>
            <a:lvl4pPr marL="1759214" indent="0">
              <a:buNone/>
              <a:defRPr sz="2052" b="1"/>
            </a:lvl4pPr>
            <a:lvl5pPr marL="2345619" indent="0">
              <a:buNone/>
              <a:defRPr sz="2052" b="1"/>
            </a:lvl5pPr>
            <a:lvl6pPr marL="2932024" indent="0">
              <a:buNone/>
              <a:defRPr sz="2052" b="1"/>
            </a:lvl6pPr>
            <a:lvl7pPr marL="3518428" indent="0">
              <a:buNone/>
              <a:defRPr sz="2052" b="1"/>
            </a:lvl7pPr>
            <a:lvl8pPr marL="4104833" indent="0">
              <a:buNone/>
              <a:defRPr sz="2052" b="1"/>
            </a:lvl8pPr>
            <a:lvl9pPr marL="4691238" indent="0">
              <a:buNone/>
              <a:defRPr sz="20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078" b="1"/>
            </a:lvl1pPr>
            <a:lvl2pPr marL="586405" indent="0">
              <a:buNone/>
              <a:defRPr sz="2565" b="1"/>
            </a:lvl2pPr>
            <a:lvl3pPr marL="1172809" indent="0">
              <a:buNone/>
              <a:defRPr sz="2309" b="1"/>
            </a:lvl3pPr>
            <a:lvl4pPr marL="1759214" indent="0">
              <a:buNone/>
              <a:defRPr sz="2052" b="1"/>
            </a:lvl4pPr>
            <a:lvl5pPr marL="2345619" indent="0">
              <a:buNone/>
              <a:defRPr sz="2052" b="1"/>
            </a:lvl5pPr>
            <a:lvl6pPr marL="2932024" indent="0">
              <a:buNone/>
              <a:defRPr sz="2052" b="1"/>
            </a:lvl6pPr>
            <a:lvl7pPr marL="3518428" indent="0">
              <a:buNone/>
              <a:defRPr sz="2052" b="1"/>
            </a:lvl7pPr>
            <a:lvl8pPr marL="4104833" indent="0">
              <a:buNone/>
              <a:defRPr sz="2052" b="1"/>
            </a:lvl8pPr>
            <a:lvl9pPr marL="4691238" indent="0">
              <a:buNone/>
              <a:defRPr sz="20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15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5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127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10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104"/>
            </a:lvl1pPr>
            <a:lvl2pPr>
              <a:defRPr sz="3591"/>
            </a:lvl2pPr>
            <a:lvl3pPr>
              <a:defRPr sz="3078"/>
            </a:lvl3pPr>
            <a:lvl4pPr>
              <a:defRPr sz="2565"/>
            </a:lvl4pPr>
            <a:lvl5pPr>
              <a:defRPr sz="2565"/>
            </a:lvl5pPr>
            <a:lvl6pPr>
              <a:defRPr sz="2565"/>
            </a:lvl6pPr>
            <a:lvl7pPr>
              <a:defRPr sz="2565"/>
            </a:lvl7pPr>
            <a:lvl8pPr>
              <a:defRPr sz="2565"/>
            </a:lvl8pPr>
            <a:lvl9pPr>
              <a:defRPr sz="256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052"/>
            </a:lvl1pPr>
            <a:lvl2pPr marL="586405" indent="0">
              <a:buNone/>
              <a:defRPr sz="1796"/>
            </a:lvl2pPr>
            <a:lvl3pPr marL="1172809" indent="0">
              <a:buNone/>
              <a:defRPr sz="1539"/>
            </a:lvl3pPr>
            <a:lvl4pPr marL="1759214" indent="0">
              <a:buNone/>
              <a:defRPr sz="1283"/>
            </a:lvl4pPr>
            <a:lvl5pPr marL="2345619" indent="0">
              <a:buNone/>
              <a:defRPr sz="1283"/>
            </a:lvl5pPr>
            <a:lvl6pPr marL="2932024" indent="0">
              <a:buNone/>
              <a:defRPr sz="1283"/>
            </a:lvl6pPr>
            <a:lvl7pPr marL="3518428" indent="0">
              <a:buNone/>
              <a:defRPr sz="1283"/>
            </a:lvl7pPr>
            <a:lvl8pPr marL="4104833" indent="0">
              <a:buNone/>
              <a:defRPr sz="1283"/>
            </a:lvl8pPr>
            <a:lvl9pPr marL="4691238" indent="0">
              <a:buNone/>
              <a:defRPr sz="128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32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10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104"/>
            </a:lvl1pPr>
            <a:lvl2pPr marL="586405" indent="0">
              <a:buNone/>
              <a:defRPr sz="3591"/>
            </a:lvl2pPr>
            <a:lvl3pPr marL="1172809" indent="0">
              <a:buNone/>
              <a:defRPr sz="3078"/>
            </a:lvl3pPr>
            <a:lvl4pPr marL="1759214" indent="0">
              <a:buNone/>
              <a:defRPr sz="2565"/>
            </a:lvl4pPr>
            <a:lvl5pPr marL="2345619" indent="0">
              <a:buNone/>
              <a:defRPr sz="2565"/>
            </a:lvl5pPr>
            <a:lvl6pPr marL="2932024" indent="0">
              <a:buNone/>
              <a:defRPr sz="2565"/>
            </a:lvl6pPr>
            <a:lvl7pPr marL="3518428" indent="0">
              <a:buNone/>
              <a:defRPr sz="2565"/>
            </a:lvl7pPr>
            <a:lvl8pPr marL="4104833" indent="0">
              <a:buNone/>
              <a:defRPr sz="2565"/>
            </a:lvl8pPr>
            <a:lvl9pPr marL="4691238" indent="0">
              <a:buNone/>
              <a:defRPr sz="25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052"/>
            </a:lvl1pPr>
            <a:lvl2pPr marL="586405" indent="0">
              <a:buNone/>
              <a:defRPr sz="1796"/>
            </a:lvl2pPr>
            <a:lvl3pPr marL="1172809" indent="0">
              <a:buNone/>
              <a:defRPr sz="1539"/>
            </a:lvl3pPr>
            <a:lvl4pPr marL="1759214" indent="0">
              <a:buNone/>
              <a:defRPr sz="1283"/>
            </a:lvl4pPr>
            <a:lvl5pPr marL="2345619" indent="0">
              <a:buNone/>
              <a:defRPr sz="1283"/>
            </a:lvl5pPr>
            <a:lvl6pPr marL="2932024" indent="0">
              <a:buNone/>
              <a:defRPr sz="1283"/>
            </a:lvl6pPr>
            <a:lvl7pPr marL="3518428" indent="0">
              <a:buNone/>
              <a:defRPr sz="1283"/>
            </a:lvl7pPr>
            <a:lvl8pPr marL="4104833" indent="0">
              <a:buNone/>
              <a:defRPr sz="1283"/>
            </a:lvl8pPr>
            <a:lvl9pPr marL="4691238" indent="0">
              <a:buNone/>
              <a:defRPr sz="128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66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79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67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5636875" cy="923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9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6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0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1172809" rtl="0" eaLnBrk="1" latinLnBrk="0" hangingPunct="1">
        <a:lnSpc>
          <a:spcPct val="90000"/>
        </a:lnSpc>
        <a:spcBef>
          <a:spcPct val="0"/>
        </a:spcBef>
        <a:buNone/>
        <a:defRPr sz="56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202" indent="-293202" algn="l" defTabSz="1172809" rtl="0" eaLnBrk="1" latinLnBrk="0" hangingPunct="1">
        <a:lnSpc>
          <a:spcPct val="90000"/>
        </a:lnSpc>
        <a:spcBef>
          <a:spcPts val="1283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879607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3078" kern="1200">
          <a:solidFill>
            <a:schemeClr val="tx1"/>
          </a:solidFill>
          <a:latin typeface="+mn-lt"/>
          <a:ea typeface="+mn-ea"/>
          <a:cs typeface="+mn-cs"/>
        </a:defRPr>
      </a:lvl2pPr>
      <a:lvl3pPr marL="1466012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565" kern="1200">
          <a:solidFill>
            <a:schemeClr val="tx1"/>
          </a:solidFill>
          <a:latin typeface="+mn-lt"/>
          <a:ea typeface="+mn-ea"/>
          <a:cs typeface="+mn-cs"/>
        </a:defRPr>
      </a:lvl3pPr>
      <a:lvl4pPr marL="2052417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4pPr>
      <a:lvl5pPr marL="2638821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5pPr>
      <a:lvl6pPr marL="3225226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6pPr>
      <a:lvl7pPr marL="3811631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7pPr>
      <a:lvl8pPr marL="4398035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8pPr>
      <a:lvl9pPr marL="4984440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1pPr>
      <a:lvl2pPr marL="586405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2pPr>
      <a:lvl3pPr marL="1172809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3pPr>
      <a:lvl4pPr marL="1759214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4pPr>
      <a:lvl5pPr marL="2345619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5pPr>
      <a:lvl6pPr marL="2932024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6pPr>
      <a:lvl7pPr marL="3518428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7pPr>
      <a:lvl8pPr marL="4104833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8pPr>
      <a:lvl9pPr marL="4691238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6.wdp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498125" y="1168476"/>
            <a:ext cx="1922256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22</a:t>
            </a:r>
            <a:endParaRPr lang="zh-CN" altLang="en-US" sz="63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973400" y="1633794"/>
            <a:ext cx="8429782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b="1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 tập (tiết 4)</a:t>
            </a:r>
            <a:endParaRPr lang="zh-CN" altLang="en-US" sz="7100" b="1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997333" y="4602900"/>
            <a:ext cx="11405849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7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Tớ là Lê – gô </a:t>
            </a:r>
            <a:endParaRPr lang="zh-CN" altLang="en-US" sz="71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8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8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333" y="687212"/>
            <a:ext cx="8128000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2462326"/>
            <a:ext cx="11307974" cy="1054470"/>
            <a:chOff x="2262744" y="1494923"/>
            <a:chExt cx="8016240" cy="6651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680409" y="2245087"/>
            <a:ext cx="9222204" cy="1351614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vốn từ về tên các đồ chơi; đặt được câu nêu đặc điểm.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07104" y="6342382"/>
            <a:ext cx="11307974" cy="1054470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3667959" y="4451789"/>
            <a:ext cx="1074902" cy="1054470"/>
            <a:chOff x="3174" y="2656"/>
            <a:chExt cx="1549" cy="1351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680408" y="4051983"/>
            <a:ext cx="107590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năng lực sử dụng ngôn ngữ trong việc giới thiệu về một đồ chơi yêu thích, quen thuộc.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0408" y="6151603"/>
            <a:ext cx="10334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niềm vui khi được chơi các trò chơi, đồ chơi phù hợp với lứa tuổi.</a:t>
            </a:r>
          </a:p>
        </p:txBody>
      </p:sp>
    </p:spTree>
    <p:extLst>
      <p:ext uri="{BB962C8B-B14F-4D97-AF65-F5344CB8AC3E}">
        <p14:creationId xmlns:p14="http://schemas.microsoft.com/office/powerpoint/2010/main" val="10519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3" y="1530996"/>
            <a:ext cx="8840783" cy="9207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ĐỊNH HƯỚNG TIẾP THEO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8" y="3790644"/>
            <a:ext cx="11598561" cy="3028996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thêm các từ ngữ chỉ tình cảm bạn bè, đặt câu nêu hoạt động.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 trước bài Luyện viết đoạn –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100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193972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437" y="195128"/>
            <a:ext cx="15822659" cy="332362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306" tIns="78154" rIns="156306" bIns="78154" rtlCol="0" anchor="ctr"/>
          <a:lstStyle/>
          <a:p>
            <a:pPr algn="ctr" defTabSz="1172809"/>
            <a:endParaRPr lang="en-US" sz="30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338" y="163459"/>
            <a:ext cx="15822659" cy="303917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56306" tIns="78154" rIns="156306" bIns="78154" rtlCol="0" anchor="ctr"/>
          <a:lstStyle/>
          <a:p>
            <a:pPr algn="ctr" defTabSz="1172809"/>
            <a:endParaRPr lang="en-US" sz="4104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59535" y="3943050"/>
            <a:ext cx="10180842" cy="166756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6348" tIns="78174" rIns="156348" bIns="78174" spcCol="0" rtlCol="0" anchor="ctr"/>
            <a:lstStyle/>
            <a:p>
              <a:pPr algn="ctr" defTabSz="1172809"/>
              <a:endParaRPr lang="en-US" sz="3078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6348" tIns="78174" rIns="156348" bIns="78174" spcCol="0" rtlCol="0" anchor="ctr"/>
            <a:lstStyle/>
            <a:p>
              <a:pPr algn="ctr" defTabSz="1172809"/>
              <a:endParaRPr lang="en-US" sz="3078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6348" tIns="78174" rIns="156348" bIns="78174" spcCol="0" rtlCol="0" anchor="ctr"/>
            <a:lstStyle/>
            <a:p>
              <a:pPr algn="ctr" defTabSz="1172809"/>
              <a:endParaRPr lang="en-US" sz="3078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48432" y="3688259"/>
            <a:ext cx="1696956" cy="169695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2809"/>
              <a:endParaRPr lang="en-US" sz="3078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2809"/>
              <a:endParaRPr lang="en-US" sz="3078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47969" y="-691802"/>
            <a:ext cx="4223244" cy="3927570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172809"/>
              <a:endParaRPr lang="en-US" sz="307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172809"/>
              <a:endParaRPr lang="en-US" sz="307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172809"/>
              <a:endParaRPr lang="en-US" sz="307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43107" y="1152680"/>
            <a:ext cx="3055280" cy="947259"/>
          </a:xfrm>
          <a:prstGeom prst="rect">
            <a:avLst/>
          </a:prstGeom>
          <a:noFill/>
        </p:spPr>
        <p:txBody>
          <a:bodyPr wrap="square" lIns="156285" tIns="78143" rIns="156285" bIns="78143" rtlCol="0">
            <a:spAutoFit/>
          </a:bodyPr>
          <a:lstStyle/>
          <a:p>
            <a:pPr algn="ctr" defTabSz="1172809"/>
            <a:r>
              <a:rPr lang="en-US" sz="513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513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49095" y="1018582"/>
            <a:ext cx="12248885" cy="1342111"/>
          </a:xfrm>
          <a:prstGeom prst="rect">
            <a:avLst/>
          </a:prstGeom>
          <a:noFill/>
        </p:spPr>
        <p:txBody>
          <a:bodyPr wrap="square" lIns="156285" tIns="78143" rIns="156285" bIns="78143" rtlCol="0">
            <a:spAutoFit/>
          </a:bodyPr>
          <a:lstStyle/>
          <a:p>
            <a:pPr algn="ctr" defTabSz="1172809"/>
            <a:r>
              <a:rPr lang="en-US" sz="7696" b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NIỀM VUI TUỔI THƠ</a:t>
            </a:r>
            <a:endParaRPr lang="en-US" sz="7696" b="1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50511" y="3648184"/>
            <a:ext cx="1693995" cy="1631614"/>
          </a:xfrm>
          <a:prstGeom prst="rect">
            <a:avLst/>
          </a:prstGeom>
          <a:noFill/>
        </p:spPr>
        <p:txBody>
          <a:bodyPr wrap="square" lIns="156285" tIns="78143" rIns="156285" bIns="78143" rtlCol="0">
            <a:spAutoFit/>
          </a:bodyPr>
          <a:lstStyle/>
          <a:p>
            <a:pPr algn="ctr" defTabSz="1172809"/>
            <a:r>
              <a:rPr lang="en-US" sz="4104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4104" b="1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 defTabSz="1172809"/>
            <a:r>
              <a:rPr lang="en-US" sz="5473" b="1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3172" y="4151618"/>
            <a:ext cx="8646883" cy="1026191"/>
          </a:xfrm>
          <a:prstGeom prst="rect">
            <a:avLst/>
          </a:prstGeom>
          <a:noFill/>
        </p:spPr>
        <p:txBody>
          <a:bodyPr wrap="square" lIns="156285" tIns="78143" rIns="156285" bIns="78143" rtlCol="0">
            <a:spAutoFit/>
          </a:bodyPr>
          <a:lstStyle/>
          <a:p>
            <a:pPr algn="ctr" defTabSz="1172809"/>
            <a:r>
              <a:rPr lang="en-US" sz="5643" b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LUYỆN TẬP – Tiết 4</a:t>
            </a:r>
            <a:endParaRPr lang="en-US" sz="5643" b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8054892"/>
            <a:ext cx="15636875" cy="9551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AF78A9-EA79-7BEA-24A0-CA6C5078A4EE}"/>
              </a:ext>
            </a:extLst>
          </p:cNvPr>
          <p:cNvSpPr txBox="1"/>
          <p:nvPr/>
        </p:nvSpPr>
        <p:spPr>
          <a:xfrm>
            <a:off x="3433914" y="5605887"/>
            <a:ext cx="10165495" cy="1894570"/>
          </a:xfrm>
          <a:prstGeom prst="rect">
            <a:avLst/>
          </a:prstGeom>
          <a:noFill/>
        </p:spPr>
        <p:txBody>
          <a:bodyPr wrap="square" lIns="156285" tIns="78143" rIns="156285" bIns="78143" rtlCol="0">
            <a:spAutoFit/>
          </a:bodyPr>
          <a:lstStyle/>
          <a:p>
            <a:pPr algn="ctr" defTabSz="1172809"/>
            <a:r>
              <a:rPr lang="en-US" sz="5643" b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Từ ngữ chỉ sự vật, đặc điểm; Câu nêu đặc điểm.</a:t>
            </a:r>
            <a:endParaRPr lang="en-US" sz="5643" b="1" dirty="0">
              <a:solidFill>
                <a:srgbClr val="0070C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35EC9-DB04-8FF8-636D-76BC06779B5A}"/>
              </a:ext>
            </a:extLst>
          </p:cNvPr>
          <p:cNvSpPr txBox="1"/>
          <p:nvPr/>
        </p:nvSpPr>
        <p:spPr>
          <a:xfrm>
            <a:off x="11425346" y="7978423"/>
            <a:ext cx="4323441" cy="868328"/>
          </a:xfrm>
          <a:prstGeom prst="rect">
            <a:avLst/>
          </a:prstGeom>
          <a:noFill/>
        </p:spPr>
        <p:txBody>
          <a:bodyPr wrap="square" lIns="156285" tIns="78143" rIns="156285" bIns="78143" rtlCol="0">
            <a:spAutoFit/>
          </a:bodyPr>
          <a:lstStyle/>
          <a:p>
            <a:pPr algn="ctr" defTabSz="1172809"/>
            <a:r>
              <a:rPr lang="en-US" sz="4617" b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Trang 99</a:t>
            </a:r>
            <a:endParaRPr lang="en-US" sz="4617" b="1" dirty="0">
              <a:solidFill>
                <a:srgbClr val="0070C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333" y="687212"/>
            <a:ext cx="8128000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2462326"/>
            <a:ext cx="11307974" cy="1054470"/>
            <a:chOff x="2262744" y="1494923"/>
            <a:chExt cx="8016240" cy="6651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680409" y="2245087"/>
            <a:ext cx="9222204" cy="1351614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vốn từ về tên các đồ chơi; đặt được câu nêu đặc điểm.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07104" y="6342382"/>
            <a:ext cx="11307974" cy="1054470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3667959" y="4451789"/>
            <a:ext cx="1074902" cy="1054470"/>
            <a:chOff x="3174" y="2656"/>
            <a:chExt cx="1549" cy="1351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680408" y="4051983"/>
            <a:ext cx="107590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năng lực sử dụng ngôn ngữ trong việc giới thiệu về một đồ chơi yêu thích, quen thuộc.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0408" y="6151603"/>
            <a:ext cx="10334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niềm vui khi được chơi các trò chơi, đồ chơi phù hợp với lứa tuổi.</a:t>
            </a: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3033460" y="586062"/>
            <a:ext cx="3280227" cy="4384057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11759288" y="1866063"/>
            <a:ext cx="1970246" cy="22116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28581" y="1515743"/>
            <a:ext cx="6640245" cy="1443969"/>
          </a:xfrm>
          <a:prstGeom prst="rect">
            <a:avLst/>
          </a:prstGeom>
          <a:noFill/>
        </p:spPr>
        <p:txBody>
          <a:bodyPr wrap="none" lIns="119363" tIns="59682" rIns="119363" bIns="59682" rtlCol="0">
            <a:spAutoFit/>
          </a:bodyPr>
          <a:lstStyle/>
          <a:p>
            <a:pPr defTabSz="1193636"/>
            <a:r>
              <a:rPr lang="en-US" sz="86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13047346" y="393254"/>
            <a:ext cx="3329712" cy="705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3432266" y="838716"/>
            <a:ext cx="2701860" cy="705174"/>
          </a:xfrm>
          <a:prstGeom prst="rect">
            <a:avLst/>
          </a:prstGeom>
        </p:spPr>
      </p:pic>
      <p:pic>
        <p:nvPicPr>
          <p:cNvPr id="22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02782" y="667637"/>
            <a:ext cx="2234249" cy="8357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/>
        </p:blipFill>
        <p:spPr>
          <a:xfrm>
            <a:off x="12825667" y="5189156"/>
            <a:ext cx="2811208" cy="47469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" y="3368447"/>
            <a:ext cx="2778335" cy="5867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9418"/>
          <a:stretch/>
        </p:blipFill>
        <p:spPr>
          <a:xfrm>
            <a:off x="4497790" y="3513738"/>
            <a:ext cx="7679704" cy="57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70249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5" y="844565"/>
            <a:ext cx="813301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9789" y="823326"/>
            <a:ext cx="12924639" cy="78812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Tìm từ ngữ gọi tên các trò chơi trong bức tranh dưới đây.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6266022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6266022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295" y="96203"/>
            <a:ext cx="2033252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259082" y="7696724"/>
            <a:ext cx="3322972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 để nhảy.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61" t="35395" r="22361" b="33413"/>
          <a:stretch/>
        </p:blipFill>
        <p:spPr bwMode="auto">
          <a:xfrm>
            <a:off x="2818802" y="1611454"/>
            <a:ext cx="10199386" cy="497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162806" y="1886718"/>
            <a:ext cx="622568" cy="58462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114379" y="4795356"/>
            <a:ext cx="622568" cy="58462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2143955" y="1937495"/>
            <a:ext cx="622568" cy="58462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757847" y="1938763"/>
            <a:ext cx="622568" cy="58462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362836" y="1824269"/>
            <a:ext cx="622568" cy="58462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664172" y="1839263"/>
            <a:ext cx="622568" cy="58462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809038" y="3125850"/>
            <a:ext cx="622568" cy="58462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2296259" y="3139574"/>
            <a:ext cx="622568" cy="58462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239396" y="3170643"/>
            <a:ext cx="622568" cy="58462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497754" y="5233687"/>
            <a:ext cx="622568" cy="58462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96808" y="1504320"/>
            <a:ext cx="20125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35801" y="1504320"/>
            <a:ext cx="35652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9696" y="6777135"/>
            <a:ext cx="3640887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 nhồi bông,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61897" y="6777135"/>
            <a:ext cx="2463282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 bay,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26493" y="6777135"/>
            <a:ext cx="5207075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rô – bốt (người máy),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667837" y="6777135"/>
            <a:ext cx="2463282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bóng,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4544" y="7696724"/>
            <a:ext cx="2082264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 bê,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74704" y="7696724"/>
            <a:ext cx="2769878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siêu nhân,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22478" y="7696724"/>
            <a:ext cx="3124867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cờ cá ngựa,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25242" y="7696724"/>
            <a:ext cx="1855943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 – gô,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357630" y="6831592"/>
            <a:ext cx="1470583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 tô,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  <p:bldP spid="107" grpId="0"/>
      <p:bldP spid="30" grpId="0"/>
      <p:bldP spid="31" grpId="0"/>
      <p:bldP spid="33" grpId="0"/>
      <p:bldP spid="34" grpId="0"/>
      <p:bldP spid="35" grpId="0"/>
      <p:bldP spid="36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2455333" y="1799216"/>
            <a:ext cx="12395200" cy="4917791"/>
            <a:chOff x="4511579" y="1335957"/>
            <a:chExt cx="2427614" cy="3221974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511579" y="1703278"/>
              <a:ext cx="2353281" cy="2695528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286" y="4004139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7"/>
              <a:ext cx="351416" cy="734641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2153646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xếp từ ngữ thành câu và viết câu vào vở.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835580" y="3006476"/>
            <a:ext cx="11825184" cy="3028996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mềm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sặc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sỡ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0177" y="1332790"/>
            <a:ext cx="52199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11091" y="1358506"/>
            <a:ext cx="29465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104774" y="1799215"/>
            <a:ext cx="13574525" cy="4369238"/>
            <a:chOff x="4547404" y="1335956"/>
            <a:chExt cx="2427062" cy="3244262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194473" cy="2695530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559" y="4026426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6"/>
              <a:ext cx="292304" cy="611067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0956811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xếp từ ngữ thành câu và viết câu vào vở.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124162" y="2643250"/>
            <a:ext cx="11942112" cy="9702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 gấu bông rất mềm mại.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88" y="6296080"/>
            <a:ext cx="2408931" cy="2462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24162" y="3697397"/>
            <a:ext cx="11942112" cy="9702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Đồ chơi lê – gô có nhiều màu sắc sặc sỡ.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24162" y="4751544"/>
            <a:ext cx="11942112" cy="9702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Bạn búp bê xinh xắn và dễ thương.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255716" y="1332790"/>
            <a:ext cx="57419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23262" y="1310365"/>
            <a:ext cx="29465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83733" y="6261471"/>
            <a:ext cx="7856405" cy="1228440"/>
          </a:xfrm>
          <a:prstGeom prst="rect">
            <a:avLst/>
          </a:prstGeom>
          <a:solidFill>
            <a:srgbClr val="FFC000"/>
          </a:solidFill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câu vừa xếp được là câu nêu đặc điểm.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073963" y="3326860"/>
            <a:ext cx="541221" cy="194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615184" y="2947453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2513298" y="4364827"/>
            <a:ext cx="541221" cy="194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054519" y="3985420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 sắc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0901568" y="5426438"/>
            <a:ext cx="541221" cy="194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442789" y="5047031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dạng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0" grpId="0"/>
      <p:bldP spid="21" grpId="0"/>
      <p:bldP spid="25" grpId="0" animBg="1"/>
      <p:bldP spid="5" grpId="0"/>
      <p:bldP spid="27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95144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37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17674" b="10926"/>
          <a:stretch/>
        </p:blipFill>
        <p:spPr>
          <a:xfrm>
            <a:off x="137041" y="2741349"/>
            <a:ext cx="2973964" cy="623465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13842" y="1749397"/>
            <a:ext cx="11474634" cy="4967988"/>
            <a:chOff x="3213842" y="1749397"/>
            <a:chExt cx="11474634" cy="5296014"/>
          </a:xfrm>
        </p:grpSpPr>
        <p:sp>
          <p:nvSpPr>
            <p:cNvPr id="22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10435" y="1918217"/>
              <a:ext cx="10770962" cy="5019876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6311" y="5303976"/>
              <a:ext cx="1241971" cy="745824"/>
            </a:xfrm>
            <a:prstGeom prst="rect">
              <a:avLst/>
            </a:prstGeom>
          </p:spPr>
        </p:pic>
        <p:pic>
          <p:nvPicPr>
            <p:cNvPr id="25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842" y="1799215"/>
              <a:ext cx="1370417" cy="82296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284442" y="1749397"/>
              <a:ext cx="10404034" cy="5296014"/>
            </a:xfrm>
            <a:prstGeom prst="rect">
              <a:avLst/>
            </a:prstGeom>
            <a:noFill/>
          </p:spPr>
          <p:txBody>
            <a:bodyPr wrap="square" lIns="119342" tIns="59671" rIns="119342" bIns="59671" rtlCol="0">
              <a:spAutoFit/>
            </a:bodyPr>
            <a:lstStyle/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Đồ chơi đó làm bằng gì?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Đồ chơi có màu sắc, (hình dạng, trang trí, …) như thế nào?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Nhận xét của em về đặc điểm của đồ chơi.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95144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37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17674" b="10926"/>
          <a:stretch/>
        </p:blipFill>
        <p:spPr>
          <a:xfrm>
            <a:off x="137041" y="2741349"/>
            <a:ext cx="2973964" cy="62346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24023" y="1239746"/>
            <a:ext cx="11310418" cy="1275680"/>
            <a:chOff x="3772226" y="5415867"/>
            <a:chExt cx="9142096" cy="1275680"/>
          </a:xfrm>
        </p:grpSpPr>
        <p:sp>
          <p:nvSpPr>
            <p:cNvPr id="2" name="TextBox 1"/>
            <p:cNvSpPr txBox="1"/>
            <p:nvPr/>
          </p:nvSpPr>
          <p:spPr>
            <a:xfrm>
              <a:off x="3858724" y="5761335"/>
              <a:ext cx="9055598" cy="584743"/>
            </a:xfrm>
            <a:prstGeom prst="rect">
              <a:avLst/>
            </a:prstGeom>
            <a:noFill/>
          </p:spPr>
          <p:txBody>
            <a:bodyPr wrap="none" lIns="91409" tIns="45704" rIns="91409" bIns="45704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M: Chú gấu đồ chơi được làm bằng bông rất mềm mại.</a:t>
              </a:r>
            </a:p>
          </p:txBody>
        </p:sp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72226" y="5415867"/>
              <a:ext cx="8810583" cy="1275680"/>
            </a:xfrm>
            <a:prstGeom prst="roundRect">
              <a:avLst>
                <a:gd name="adj" fmla="val 7742"/>
              </a:avLst>
            </a:prstGeom>
            <a:noFill/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82806" y="2938940"/>
            <a:ext cx="11267555" cy="4165344"/>
            <a:chOff x="3213842" y="1799215"/>
            <a:chExt cx="11267555" cy="5138878"/>
          </a:xfrm>
        </p:grpSpPr>
        <p:sp>
          <p:nvSpPr>
            <p:cNvPr id="22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10435" y="1918217"/>
              <a:ext cx="10770962" cy="5019876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6311" y="5303976"/>
              <a:ext cx="1241971" cy="745824"/>
            </a:xfrm>
            <a:prstGeom prst="rect">
              <a:avLst/>
            </a:prstGeom>
          </p:spPr>
        </p:pic>
        <p:pic>
          <p:nvPicPr>
            <p:cNvPr id="25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842" y="1799215"/>
              <a:ext cx="1370417" cy="82296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655591" y="2171296"/>
              <a:ext cx="10404034" cy="3224331"/>
            </a:xfrm>
            <a:prstGeom prst="rect">
              <a:avLst/>
            </a:prstGeom>
            <a:noFill/>
          </p:spPr>
          <p:txBody>
            <a:bodyPr wrap="square" lIns="119342" tIns="59671" rIns="119342" bIns="59671" rtlCol="0">
              <a:spAutoFit/>
            </a:bodyPr>
            <a:lstStyle/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vi-VN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 dây nhảy rất dài. 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vi-VN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 búp bê thật ngộ nghĩnh</a:t>
              </a:r>
              <a:r>
                <a:rPr lang="vi-VN" sz="3600" b="1" dirty="0">
                  <a:solidFill>
                    <a:srgbClr val="0070C0"/>
                  </a:solidFill>
                </a:rPr>
                <a:t>. 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 diều dán giấy mỏng, màu sắc sặc sỡ.</a:t>
              </a:r>
              <a:endPara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7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515</Words>
  <Application>Microsoft Office PowerPoint</Application>
  <PresentationFormat>Custom</PresentationFormat>
  <Paragraphs>76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Hanh Tham</cp:lastModifiedBy>
  <cp:revision>295</cp:revision>
  <dcterms:created xsi:type="dcterms:W3CDTF">2021-06-15T15:52:51Z</dcterms:created>
  <dcterms:modified xsi:type="dcterms:W3CDTF">2024-11-23T02:56:09Z</dcterms:modified>
</cp:coreProperties>
</file>