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19"/>
  </p:notesMasterIdLst>
  <p:sldIdLst>
    <p:sldId id="542" r:id="rId4"/>
    <p:sldId id="310" r:id="rId5"/>
    <p:sldId id="269" r:id="rId6"/>
    <p:sldId id="301" r:id="rId7"/>
    <p:sldId id="306" r:id="rId8"/>
    <p:sldId id="302" r:id="rId9"/>
    <p:sldId id="305" r:id="rId10"/>
    <p:sldId id="303" r:id="rId11"/>
    <p:sldId id="304" r:id="rId12"/>
    <p:sldId id="307" r:id="rId13"/>
    <p:sldId id="308" r:id="rId14"/>
    <p:sldId id="312" r:id="rId15"/>
    <p:sldId id="313" r:id="rId16"/>
    <p:sldId id="309" r:id="rId17"/>
    <p:sldId id="31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56842-5C51-480C-B3BF-E72B5985F626}" type="datetimeFigureOut">
              <a:rPr lang="vi-VN" smtClean="0"/>
              <a:t>13/01/2024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C3E50-FE73-4B7F-9FFC-7A3BDD026D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004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2</a:t>
            </a:fld>
            <a:endParaRPr lang="zh-CN" altLang="en-US"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208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>
                <a:buClr>
                  <a:srgbClr val="000000"/>
                </a:buClr>
                <a:buFont typeface="Arial"/>
                <a:buNone/>
              </a:pPr>
              <a:t>13</a:t>
            </a:fld>
            <a:endParaRPr lang="zh-CN" altLang="en-US"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7204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9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7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55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12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503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93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7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559C6F32-809B-4A83-821D-D07C0E8E5FD3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1/13/2024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8D247BC8-A6CA-494E-BB60-552F2E01048C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2505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90"/>
            </a:lvl1pPr>
            <a:lvl2pPr marL="443547" indent="0" algn="ctr">
              <a:buNone/>
              <a:defRPr sz="1974"/>
            </a:lvl2pPr>
            <a:lvl3pPr marL="887094" indent="0" algn="ctr">
              <a:buNone/>
              <a:defRPr sz="1737"/>
            </a:lvl3pPr>
            <a:lvl4pPr marL="1330641" indent="0" algn="ctr">
              <a:buNone/>
              <a:defRPr sz="1579"/>
            </a:lvl4pPr>
            <a:lvl5pPr marL="1774187" indent="0" algn="ctr">
              <a:buNone/>
              <a:defRPr sz="1579"/>
            </a:lvl5pPr>
            <a:lvl6pPr marL="2217735" indent="0" algn="ctr">
              <a:buNone/>
              <a:defRPr sz="1579"/>
            </a:lvl6pPr>
            <a:lvl7pPr marL="2661281" indent="0" algn="ctr">
              <a:buNone/>
              <a:defRPr sz="1579"/>
            </a:lvl7pPr>
            <a:lvl8pPr marL="3104829" indent="0" algn="ctr">
              <a:buNone/>
              <a:defRPr sz="1579"/>
            </a:lvl8pPr>
            <a:lvl9pPr marL="3548375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24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56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290">
                <a:solidFill>
                  <a:schemeClr val="tx1">
                    <a:tint val="75000"/>
                  </a:schemeClr>
                </a:solidFill>
              </a:defRPr>
            </a:lvl1pPr>
            <a:lvl2pPr marL="443547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887094" indent="0">
              <a:buNone/>
              <a:defRPr sz="1737">
                <a:solidFill>
                  <a:schemeClr val="tx1">
                    <a:tint val="75000"/>
                  </a:schemeClr>
                </a:solidFill>
              </a:defRPr>
            </a:lvl3pPr>
            <a:lvl4pPr marL="13306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774187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1773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66128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048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54837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3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54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26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31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44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50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079"/>
            </a:lvl1pPr>
            <a:lvl2pPr>
              <a:defRPr sz="2684"/>
            </a:lvl2pPr>
            <a:lvl3pPr>
              <a:defRPr sz="2290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86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079"/>
            </a:lvl1pPr>
            <a:lvl2pPr marL="443547" indent="0">
              <a:buNone/>
              <a:defRPr sz="2684"/>
            </a:lvl2pPr>
            <a:lvl3pPr marL="887094" indent="0">
              <a:buNone/>
              <a:defRPr sz="2290"/>
            </a:lvl3pPr>
            <a:lvl4pPr marL="1330641" indent="0">
              <a:buNone/>
              <a:defRPr sz="1974"/>
            </a:lvl4pPr>
            <a:lvl5pPr marL="1774187" indent="0">
              <a:buNone/>
              <a:defRPr sz="1974"/>
            </a:lvl5pPr>
            <a:lvl6pPr marL="2217735" indent="0">
              <a:buNone/>
              <a:defRPr sz="1974"/>
            </a:lvl6pPr>
            <a:lvl7pPr marL="2661281" indent="0">
              <a:buNone/>
              <a:defRPr sz="1974"/>
            </a:lvl7pPr>
            <a:lvl8pPr marL="3104829" indent="0">
              <a:buNone/>
              <a:defRPr sz="1974"/>
            </a:lvl8pPr>
            <a:lvl9pPr marL="3548375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57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40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7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9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96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6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2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72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5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1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4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6" y="6570742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067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0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6518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12361" tIns="56181" rIns="112361" bIns="561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2361" tIns="56181" rIns="112361" bIns="5618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9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887094" rtl="0" eaLnBrk="1" latinLnBrk="0" hangingPunct="1">
        <a:lnSpc>
          <a:spcPct val="90000"/>
        </a:lnSpc>
        <a:spcBef>
          <a:spcPct val="0"/>
        </a:spcBef>
        <a:buNone/>
        <a:defRPr sz="42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774" indent="-221774" algn="l" defTabSz="887094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1pPr>
      <a:lvl2pPr marL="665320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290" kern="1200">
          <a:solidFill>
            <a:schemeClr val="tx1"/>
          </a:solidFill>
          <a:latin typeface="+mn-lt"/>
          <a:ea typeface="+mn-ea"/>
          <a:cs typeface="+mn-cs"/>
        </a:defRPr>
      </a:lvl2pPr>
      <a:lvl3pPr marL="1108867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52414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995961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439508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83055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26602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70149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354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7094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3064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7418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1773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6128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104829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4837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261874" y="-19521"/>
            <a:ext cx="11761101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9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229588" y="14346"/>
            <a:ext cx="11761101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7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01311" y="2888424"/>
            <a:ext cx="7080673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28220" y="2828804"/>
            <a:ext cx="1261360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94465" y="-711057"/>
            <a:ext cx="3139169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3794" y="727078"/>
            <a:ext cx="2271013" cy="714786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69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kumimoji="0" lang="en-US" sz="386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19</a:t>
            </a:r>
            <a:endParaRPr kumimoji="0" lang="en-US" sz="3869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2653" y="296191"/>
            <a:ext cx="9104688" cy="1310013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37" b="1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Vẻ đẹp quanh em</a:t>
            </a:r>
            <a:endParaRPr kumimoji="0" lang="en-US" sz="7737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6958" y="2864488"/>
            <a:ext cx="1259159" cy="1224925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kumimoji="0" lang="en-US" sz="307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</a:t>
            </a:r>
            <a:endParaRPr kumimoji="0" lang="en-US" sz="410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6510" y="3129142"/>
            <a:ext cx="5847106" cy="745586"/>
          </a:xfrm>
          <a:prstGeom prst="rect">
            <a:avLst/>
          </a:prstGeom>
          <a:noFill/>
        </p:spPr>
        <p:txBody>
          <a:bodyPr wrap="none" lIns="88706" tIns="44353" rIns="88706" bIns="44353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pPr marL="0" marR="0" lvl="0" indent="0" algn="l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3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 nước nổi – Tiết 4</a:t>
            </a:r>
            <a:endParaRPr kumimoji="0" lang="en-US" sz="426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84497" y="6108700"/>
            <a:ext cx="11623007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7186" y="4553496"/>
            <a:ext cx="9150155" cy="1280411"/>
          </a:xfrm>
          <a:prstGeom prst="rect">
            <a:avLst/>
          </a:prstGeom>
          <a:noFill/>
        </p:spPr>
        <p:txBody>
          <a:bodyPr wrap="square" lIns="88706" tIns="44353" rIns="88706" bIns="44353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69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 rộng vốn từ về các mùa; </a:t>
            </a:r>
          </a:p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69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 chấm, dấu chấm hỏi</a:t>
            </a:r>
            <a:endParaRPr kumimoji="0" lang="en-US" sz="386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513269" y="4287626"/>
            <a:ext cx="1216529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DB978-8FF4-6124-9044-6285A36D3B5E}"/>
              </a:ext>
            </a:extLst>
          </p:cNvPr>
          <p:cNvSpPr txBox="1"/>
          <p:nvPr/>
        </p:nvSpPr>
        <p:spPr>
          <a:xfrm>
            <a:off x="9924427" y="6261639"/>
            <a:ext cx="1863708" cy="582015"/>
          </a:xfrm>
          <a:prstGeom prst="rect">
            <a:avLst/>
          </a:prstGeom>
          <a:noFill/>
        </p:spPr>
        <p:txBody>
          <a:bodyPr wrap="none" lIns="88706" tIns="44353" rIns="88706" bIns="44353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pPr marL="0" marR="0" lvl="0" indent="0" algn="l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 14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250" y="334885"/>
            <a:ext cx="8180343" cy="436366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317019"/>
              </p:ext>
            </p:extLst>
          </p:nvPr>
        </p:nvGraphicFramePr>
        <p:xfrm>
          <a:off x="149448" y="4073546"/>
          <a:ext cx="11848011" cy="2202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khô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1262" y="4805624"/>
            <a:ext cx="9701472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nắng nhiều, ban ngày trời nóng, mưa rất ít, đ</a:t>
            </a:r>
            <a:r>
              <a:rPr lang="en-US" sz="3200" b="1" dirty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ất đai nứt nẻ vì khô hạn, thiếu nước…</a:t>
            </a:r>
          </a:p>
        </p:txBody>
      </p:sp>
    </p:spTree>
    <p:extLst>
      <p:ext uri="{BB962C8B-B14F-4D97-AF65-F5344CB8AC3E}">
        <p14:creationId xmlns:p14="http://schemas.microsoft.com/office/powerpoint/2010/main" val="307263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24" y="359228"/>
            <a:ext cx="11589051" cy="599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11" y="1109256"/>
            <a:ext cx="8128247" cy="1620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00" y="2847705"/>
            <a:ext cx="8660403" cy="32075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4067" y="1017815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41336" y="1927190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84592" y="2730138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38873" y="351943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04878" y="4415745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12102" y="528095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9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D697-6CDB-4B2F-9E7D-F08D4421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2">
            <a:hlinkClick r:id="" action="ppaction://media"/>
            <a:extLst>
              <a:ext uri="{FF2B5EF4-FFF2-40B4-BE49-F238E27FC236}">
                <a16:creationId xmlns:a16="http://schemas.microsoft.com/office/drawing/2014/main" id="{213020BF-C823-4C36-B39E-AF4A4A5DD4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24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420069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97580"/>
            <a:ext cx="9144000" cy="50400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913" y="2639769"/>
            <a:ext cx="7274244" cy="12856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94951" y="711954"/>
            <a:ext cx="448319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en-US" altLang="zh-CN" sz="3000" b="1" kern="0" dirty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A889CC"/>
                </a:solidFill>
                <a:effectLst>
                  <a:outerShdw blurRad="12700" dist="38100" dir="2700000" algn="tl" rotWithShape="0">
                    <a:srgbClr val="A889CC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  <a:cs typeface="Arial"/>
                <a:sym typeface="Arial"/>
              </a:rPr>
              <a:t>YÊU CẦU CẦN ĐẠT</a:t>
            </a:r>
            <a:endParaRPr lang="zh-CN" altLang="en-US" sz="3000" b="1" kern="0" dirty="0">
              <a:ln w="9525">
                <a:solidFill>
                  <a:srgbClr val="BAE5E4"/>
                </a:solidFill>
                <a:prstDash val="solid"/>
              </a:ln>
              <a:solidFill>
                <a:srgbClr val="A889CC"/>
              </a:solidFill>
              <a:effectLst>
                <a:outerShdw blurRad="12700" dist="38100" dir="2700000" algn="tl" rotWithShape="0">
                  <a:srgbClr val="A889CC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770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CN" sz="2700" kern="0" dirty="0">
                <a:solidFill>
                  <a:srgbClr val="BAE5E4"/>
                </a:solidFill>
                <a:cs typeface="Arial"/>
                <a:sym typeface="Arial"/>
              </a:rPr>
              <a:t>3</a:t>
            </a:r>
            <a:endParaRPr lang="zh-CN" altLang="en-US" sz="2700" kern="0" dirty="0">
              <a:solidFill>
                <a:srgbClr val="BAE5E4"/>
              </a:solidFill>
              <a:cs typeface="Arial"/>
              <a:sym typeface="Arial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639" y="1460500"/>
            <a:ext cx="7311518" cy="1241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349519" y="1699221"/>
            <a:ext cx="5374849" cy="8826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tên mùa và đặc điểm của các mùa ở miền Bắc và miền Nam 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638" y="3718436"/>
            <a:ext cx="7417535" cy="1834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584" y="1783119"/>
            <a:ext cx="822721" cy="756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584" y="2930858"/>
            <a:ext cx="822721" cy="8227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135" y="4036071"/>
            <a:ext cx="704851" cy="83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349519" y="2883998"/>
            <a:ext cx="5510098" cy="8826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sử dụng dấu chấm khi kết thúc câu và dấu chấm hỏi khi kết thúc câu hỏi.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245829" y="4001888"/>
            <a:ext cx="5733058" cy="12584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HS nắm được tên và đặc điểm của các mùa. Vận dụng nói và đặt câu với các từ tìm được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0D001-EB57-3F6F-2A60-C32E7DEAA1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5850" y="6359394"/>
            <a:ext cx="19621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52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3" y="238539"/>
            <a:ext cx="12417289" cy="5735074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 nối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thêm về các mùa. 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hướng tiếp theo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đoạn văn tả một đồ vật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5791200"/>
            <a:ext cx="12192001" cy="106680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772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-2" y="286782"/>
            <a:ext cx="12010938" cy="436473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 biệt các con!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5791200"/>
            <a:ext cx="12192001" cy="106680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1711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97580"/>
            <a:ext cx="9144000" cy="50400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913" y="2639769"/>
            <a:ext cx="7274244" cy="12856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94951" y="711954"/>
            <a:ext cx="448319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en-US" altLang="zh-CN" sz="3000" b="1" kern="0" dirty="0">
                <a:ln w="9525">
                  <a:solidFill>
                    <a:srgbClr val="BAE5E4"/>
                  </a:solidFill>
                  <a:prstDash val="solid"/>
                </a:ln>
                <a:solidFill>
                  <a:srgbClr val="A889CC"/>
                </a:solidFill>
                <a:effectLst>
                  <a:outerShdw blurRad="12700" dist="38100" dir="2700000" algn="tl" rotWithShape="0">
                    <a:srgbClr val="A889CC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  <a:cs typeface="Arial"/>
                <a:sym typeface="Arial"/>
              </a:rPr>
              <a:t>YÊU CẦU CẦN ĐẠT</a:t>
            </a:r>
            <a:endParaRPr lang="zh-CN" altLang="en-US" sz="3000" b="1" kern="0" dirty="0">
              <a:ln w="9525">
                <a:solidFill>
                  <a:srgbClr val="BAE5E4"/>
                </a:solidFill>
                <a:prstDash val="solid"/>
              </a:ln>
              <a:solidFill>
                <a:srgbClr val="A889CC"/>
              </a:solidFill>
              <a:effectLst>
                <a:outerShdw blurRad="12700" dist="38100" dir="2700000" algn="tl" rotWithShape="0">
                  <a:srgbClr val="A889CC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7702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CN" sz="2700" kern="0" dirty="0">
                <a:solidFill>
                  <a:srgbClr val="BAE5E4"/>
                </a:solidFill>
                <a:cs typeface="Arial"/>
                <a:sym typeface="Arial"/>
              </a:rPr>
              <a:t>3</a:t>
            </a:r>
            <a:endParaRPr lang="zh-CN" altLang="en-US" sz="2700" kern="0" dirty="0">
              <a:solidFill>
                <a:srgbClr val="BAE5E4"/>
              </a:solidFill>
              <a:cs typeface="Arial"/>
              <a:sym typeface="Arial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639" y="1460500"/>
            <a:ext cx="7311518" cy="1241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349519" y="1699221"/>
            <a:ext cx="5374849" cy="8826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tên mùa và đặc điểm của các mùa ở miền Bắc và miền Nam 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638" y="3718436"/>
            <a:ext cx="7417535" cy="1834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584" y="1783119"/>
            <a:ext cx="822721" cy="756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584" y="2930858"/>
            <a:ext cx="822721" cy="8227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135" y="4036071"/>
            <a:ext cx="704851" cy="83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349519" y="2883998"/>
            <a:ext cx="5510098" cy="8826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sử dụng dấu chấm khi kết thúc câu và dấu chấm hỏi khi kết thúc câu hỏi.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245829" y="4001888"/>
            <a:ext cx="5733058" cy="12584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HS nắm được tên và đặc điểm của các mùa. Vận dụng nói và đặt câu với các từ tìm được</a:t>
            </a:r>
            <a:endParaRPr lang="vi-VN" sz="24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2F60D-0DB8-0DAB-204E-FBEB083466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5850" y="6359394"/>
            <a:ext cx="19621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8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60" y="134167"/>
            <a:ext cx="9607948" cy="610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45" y="744583"/>
            <a:ext cx="10422475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1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77" y="427511"/>
            <a:ext cx="6148931" cy="433970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030711"/>
              </p:ext>
            </p:extLst>
          </p:nvPr>
        </p:nvGraphicFramePr>
        <p:xfrm>
          <a:off x="266248" y="4245686"/>
          <a:ext cx="11711445" cy="2612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2577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048868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667113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945201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xuân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endParaRPr lang="en-US" sz="3600" b="1" u="none" strike="noStrike" dirty="0">
                        <a:solidFill>
                          <a:srgbClr val="0070C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4935" y="4767214"/>
            <a:ext cx="6417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- không khí ấm áp, nắng nhẹ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4934" y="5397429"/>
            <a:ext cx="9969013" cy="1277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buClr>
                <a:srgbClr val="181717"/>
              </a:buClr>
              <a:buSzPts val="1250"/>
            </a:pPr>
            <a:r>
              <a:rPr lang="en-US" sz="3600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- cây cối đâm chồi nảy lộc, nhiều loài hoa nở (hoa đào, hoa mai…)</a:t>
            </a:r>
            <a:endParaRPr lang="en-US" sz="3600" b="1" dirty="0">
              <a:solidFill>
                <a:srgbClr val="0070C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86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989" y="321820"/>
            <a:ext cx="6560700" cy="46341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393408"/>
              </p:ext>
            </p:extLst>
          </p:nvPr>
        </p:nvGraphicFramePr>
        <p:xfrm>
          <a:off x="0" y="4072317"/>
          <a:ext cx="11848011" cy="2669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712088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957357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hạ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2440" y="4638828"/>
            <a:ext cx="10176751" cy="1277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600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nóng bức, oi ả, nắng gắt và chói chang; có mưa rào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2440" y="5657671"/>
            <a:ext cx="10285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kern="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p</a:t>
            </a:r>
            <a:r>
              <a:rPr lang="x-none" sz="3200" b="1" kern="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hượng vĩ đỏ thắm</a:t>
            </a:r>
            <a:r>
              <a:rPr lang="en-US" sz="3600" b="1" kern="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 xanh lá, nhiều quả chín</a:t>
            </a:r>
            <a:endParaRPr lang="en-US" sz="3600" b="1" dirty="0">
              <a:solidFill>
                <a:srgbClr val="0070C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43" y="432075"/>
            <a:ext cx="6077631" cy="427504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279397"/>
              </p:ext>
            </p:extLst>
          </p:nvPr>
        </p:nvGraphicFramePr>
        <p:xfrm>
          <a:off x="195943" y="4399010"/>
          <a:ext cx="11848011" cy="2202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thu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endParaRPr lang="en-US" sz="3600" b="1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6427" y="4845325"/>
            <a:ext cx="10176751" cy="110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200" b="1" dirty="0">
                <a:solidFill>
                  <a:srgbClr val="181717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lành lạnh (se lạnh), bầu trời trong xanh, nắng nhẹ, gió nhẹ (gió heo may)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6427" y="5953257"/>
            <a:ext cx="1028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một số cây thưa lá/ rụng lá, một số cây lá úa vàng</a:t>
            </a:r>
            <a:endParaRPr lang="en-US" sz="3200" b="1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7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82" y="345335"/>
            <a:ext cx="5986423" cy="426743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780898"/>
              </p:ext>
            </p:extLst>
          </p:nvPr>
        </p:nvGraphicFramePr>
        <p:xfrm>
          <a:off x="195943" y="4399010"/>
          <a:ext cx="11848011" cy="2202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đông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endParaRPr lang="en-US" sz="3600" b="1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54" y="0"/>
            <a:ext cx="9607948" cy="610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4434" y="4849400"/>
            <a:ext cx="10176751" cy="110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200" b="1" dirty="0">
                <a:solidFill>
                  <a:srgbClr val="181717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lạnh, khô hanh, rét buốt, ít mưa, mưa phùn gió bấc, trời u ám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4434" y="5901579"/>
            <a:ext cx="1028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8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một số loài cây trơ cành, trụi lá</a:t>
            </a:r>
            <a:endParaRPr lang="en-US" sz="3200" b="1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7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1162595"/>
            <a:ext cx="11823655" cy="3396343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2994"/>
            <a:ext cx="12192000" cy="249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0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65" y="368135"/>
            <a:ext cx="8340635" cy="441266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427504"/>
              </p:ext>
            </p:extLst>
          </p:nvPr>
        </p:nvGraphicFramePr>
        <p:xfrm>
          <a:off x="192143" y="4011552"/>
          <a:ext cx="11848011" cy="2846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714125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213232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Mùa mưa</a:t>
                      </a:r>
                      <a:endParaRPr lang="en-US" sz="3600" b="1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186690" marR="3619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solidFill>
                          <a:srgbClr val="181717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3917" y="4696190"/>
            <a:ext cx="10285241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6690" marR="36195" indent="-6350">
              <a:lnSpc>
                <a:spcPct val="107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mưa nhiều, mát mẻ, mưa đến rất nhanh và đi cũng rất nhanh, vừa mưa đã nắng; đôi khi mưa rả rích kéo dài cả ngày;… cây cối tươi tốt, mơn mởn,…</a:t>
            </a:r>
            <a:endParaRPr lang="en-US" sz="3200" b="1" dirty="0">
              <a:solidFill>
                <a:srgbClr val="18171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5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404</Words>
  <Application>Microsoft Office PowerPoint</Application>
  <PresentationFormat>Widescreen</PresentationFormat>
  <Paragraphs>59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Kalam</vt:lpstr>
      <vt:lpstr>Montserrat</vt:lpstr>
      <vt:lpstr>SVN-Gretoon</vt:lpstr>
      <vt:lpstr>Times New Roman</vt:lpstr>
      <vt:lpstr>1_Office Theme</vt:lpstr>
      <vt:lpstr>Doodle Sketchbook by Slidesgo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Hương</dc:creator>
  <cp:lastModifiedBy>Admin</cp:lastModifiedBy>
  <cp:revision>26</cp:revision>
  <dcterms:created xsi:type="dcterms:W3CDTF">2022-01-01T11:56:05Z</dcterms:created>
  <dcterms:modified xsi:type="dcterms:W3CDTF">2024-01-13T01:15:10Z</dcterms:modified>
</cp:coreProperties>
</file>