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28" r:id="rId2"/>
    <p:sldId id="307" r:id="rId3"/>
    <p:sldId id="288" r:id="rId4"/>
    <p:sldId id="306" r:id="rId5"/>
    <p:sldId id="304" r:id="rId6"/>
    <p:sldId id="325" r:id="rId7"/>
    <p:sldId id="331" r:id="rId8"/>
    <p:sldId id="298" r:id="rId9"/>
    <p:sldId id="300" r:id="rId10"/>
    <p:sldId id="262" r:id="rId11"/>
    <p:sldId id="305" r:id="rId12"/>
    <p:sldId id="303" r:id="rId13"/>
    <p:sldId id="292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98E2DBF-8C0D-43F8-A1F2-53E8F4D2CDF1}">
          <p14:sldIdLst>
            <p14:sldId id="328"/>
            <p14:sldId id="307"/>
            <p14:sldId id="288"/>
            <p14:sldId id="306"/>
            <p14:sldId id="304"/>
            <p14:sldId id="325"/>
            <p14:sldId id="331"/>
            <p14:sldId id="298"/>
          </p14:sldIdLst>
        </p14:section>
        <p14:section name="Untitled Section" id="{D889BFC8-6E64-4AA8-9BBA-4BCEC1E417DF}">
          <p14:sldIdLst>
            <p14:sldId id="300"/>
            <p14:sldId id="262"/>
            <p14:sldId id="305"/>
            <p14:sldId id="303"/>
            <p14:sldId id="29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3213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49" autoAdjust="0"/>
    <p:restoredTop sz="94660"/>
  </p:normalViewPr>
  <p:slideViewPr>
    <p:cSldViewPr>
      <p:cViewPr varScale="1">
        <p:scale>
          <a:sx n="69" d="100"/>
          <a:sy n="69" d="100"/>
        </p:scale>
        <p:origin x="52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4333CA-625E-44BB-9823-B670085EB766}" type="datetimeFigureOut">
              <a:rPr lang="en-US" smtClean="0"/>
              <a:t>15/11/2024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B5D5C9-4F4D-4F52-80CB-4408BA44E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547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CB850-4F5D-4C6B-88CA-104DDEA230C3}" type="datetimeFigureOut">
              <a:rPr lang="en-US" smtClean="0"/>
              <a:t>15/11/2024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CA999-7C3F-4E6A-A068-374C382DC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213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CB850-4F5D-4C6B-88CA-104DDEA230C3}" type="datetimeFigureOut">
              <a:rPr lang="en-US" smtClean="0"/>
              <a:t>15/11/2024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CA999-7C3F-4E6A-A068-374C382DC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561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CB850-4F5D-4C6B-88CA-104DDEA230C3}" type="datetimeFigureOut">
              <a:rPr lang="en-US" smtClean="0"/>
              <a:t>15/11/2024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CA999-7C3F-4E6A-A068-374C382DC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5304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296920" y="219520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741894" y="5645930"/>
            <a:ext cx="461392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7633366" y="427685"/>
            <a:ext cx="302601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8253053" y="1043374"/>
            <a:ext cx="173097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1540959" y="6264684"/>
            <a:ext cx="123715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8246641" y="6181469"/>
            <a:ext cx="90352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613019" y="5192332"/>
            <a:ext cx="173097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150301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168063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393674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151195" y="91794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348377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49408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167170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392781" y="156140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150301" y="153182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347484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48515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166276" y="22171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391888" y="217528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49408" y="214570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165383" y="28310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390994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48515" y="275958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46728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164490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390101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47622" y="337346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45835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163597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389208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46728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343911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44942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162703" y="46726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388315" y="463079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45835" y="460122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44049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161810" y="528657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387421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44942" y="521509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43155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160917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386528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44049" y="582897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559059" y="1491606"/>
            <a:ext cx="7400615" cy="4773077"/>
            <a:chOff x="623255" y="927125"/>
            <a:chExt cx="7691377" cy="3871900"/>
          </a:xfrm>
          <a:solidFill>
            <a:srgbClr val="ACD868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6293945" y="4047629"/>
            <a:ext cx="1726041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198766" y="3608290"/>
            <a:ext cx="1653117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2480971" y="6418001"/>
            <a:ext cx="199221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143226" y="5626806"/>
            <a:ext cx="699017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78558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CB850-4F5D-4C6B-88CA-104DDEA230C3}" type="datetimeFigureOut">
              <a:rPr lang="en-US" smtClean="0"/>
              <a:t>15/11/2024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CA999-7C3F-4E6A-A068-374C382DC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392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CB850-4F5D-4C6B-88CA-104DDEA230C3}" type="datetimeFigureOut">
              <a:rPr lang="en-US" smtClean="0"/>
              <a:t>15/11/2024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CA999-7C3F-4E6A-A068-374C382DC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762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CB850-4F5D-4C6B-88CA-104DDEA230C3}" type="datetimeFigureOut">
              <a:rPr lang="en-US" smtClean="0"/>
              <a:t>15/11/2024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CA999-7C3F-4E6A-A068-374C382DC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437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CB850-4F5D-4C6B-88CA-104DDEA230C3}" type="datetimeFigureOut">
              <a:rPr lang="en-US" smtClean="0"/>
              <a:t>15/11/2024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CA999-7C3F-4E6A-A068-374C382DC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416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CB850-4F5D-4C6B-88CA-104DDEA230C3}" type="datetimeFigureOut">
              <a:rPr lang="en-US" smtClean="0"/>
              <a:t>15/11/2024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CA999-7C3F-4E6A-A068-374C382DC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978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CB850-4F5D-4C6B-88CA-104DDEA230C3}" type="datetimeFigureOut">
              <a:rPr lang="en-US" smtClean="0"/>
              <a:t>15/11/2024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CA999-7C3F-4E6A-A068-374C382DC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450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CB850-4F5D-4C6B-88CA-104DDEA230C3}" type="datetimeFigureOut">
              <a:rPr lang="en-US" smtClean="0"/>
              <a:t>15/11/2024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CA999-7C3F-4E6A-A068-374C382DC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750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CB850-4F5D-4C6B-88CA-104DDEA230C3}" type="datetimeFigureOut">
              <a:rPr lang="en-US" smtClean="0"/>
              <a:t>15/11/2024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CA999-7C3F-4E6A-A068-374C382DC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487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9CB850-4F5D-4C6B-88CA-104DDEA230C3}" type="datetimeFigureOut">
              <a:rPr lang="en-US" smtClean="0"/>
              <a:t>15/11/2024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9CA999-7C3F-4E6A-A068-374C382DC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885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rgbClr val="A7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1371600" y="4724400"/>
            <a:ext cx="6400800" cy="1752600"/>
          </a:xfrm>
        </p:spPr>
        <p:txBody>
          <a:bodyPr>
            <a:noAutofit/>
          </a:bodyPr>
          <a:lstStyle/>
          <a:p>
            <a:r>
              <a:rPr lang="en-US" sz="5000">
                <a:solidFill>
                  <a:srgbClr val="FF9933"/>
                </a:solidFill>
                <a:latin typeface="HP-087" pitchFamily="34" charset="0"/>
              </a:rPr>
              <a:t>TIẾT </a:t>
            </a:r>
            <a:r>
              <a:rPr lang="en-US" sz="5000" smtClean="0">
                <a:solidFill>
                  <a:srgbClr val="FF9933"/>
                </a:solidFill>
                <a:latin typeface="HP-087" pitchFamily="34" charset="0"/>
              </a:rPr>
              <a:t>4</a:t>
            </a:r>
            <a:endParaRPr lang="vi-VN" sz="5000" dirty="0">
              <a:solidFill>
                <a:srgbClr val="FF9933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52400" y="1470392"/>
            <a:ext cx="8809703" cy="2949207"/>
            <a:chOff x="258097" y="1914117"/>
            <a:chExt cx="8458200" cy="1828800"/>
          </a:xfrm>
        </p:grpSpPr>
        <p:sp>
          <p:nvSpPr>
            <p:cNvPr id="5" name="Rounded Rectangle 4"/>
            <p:cNvSpPr/>
            <p:nvPr/>
          </p:nvSpPr>
          <p:spPr>
            <a:xfrm>
              <a:off x="258097" y="1914117"/>
              <a:ext cx="8458200" cy="1828800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81000" y="1968912"/>
              <a:ext cx="8200103" cy="161248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4800" dirty="0" err="1">
                  <a:solidFill>
                    <a:schemeClr val="tx1"/>
                  </a:solidFill>
                  <a:latin typeface=".VnAvant" pitchFamily="34" charset="0"/>
                </a:rPr>
                <a:t>Bµi</a:t>
              </a:r>
              <a:r>
                <a:rPr lang="en-US" sz="4800" dirty="0">
                  <a:solidFill>
                    <a:schemeClr val="tx1"/>
                  </a:solidFill>
                  <a:latin typeface=".VnAvant" pitchFamily="34" charset="0"/>
                </a:rPr>
                <a:t> 10</a:t>
              </a:r>
            </a:p>
            <a:p>
              <a:pPr algn="ctr">
                <a:lnSpc>
                  <a:spcPct val="150000"/>
                </a:lnSpc>
              </a:pPr>
              <a:r>
                <a:rPr lang="en-US" sz="4000" b="1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.VnAvantH" pitchFamily="34" charset="0"/>
                </a:rPr>
                <a:t>PHÐP CỘNG </a:t>
              </a:r>
              <a:r>
                <a:rPr lang="en-US" sz="40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.VnAvantH" pitchFamily="34" charset="0"/>
                </a:rPr>
                <a:t>TRONG PH¹M VI 10</a:t>
              </a:r>
              <a:endParaRPr lang="vi-VN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9545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49" t="36121" r="70303" b="53099"/>
          <a:stretch/>
        </p:blipFill>
        <p:spPr>
          <a:xfrm>
            <a:off x="0" y="31820"/>
            <a:ext cx="2667000" cy="1219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1" t="29114" r="42727" b="35443"/>
          <a:stretch/>
        </p:blipFill>
        <p:spPr>
          <a:xfrm>
            <a:off x="296655" y="1143000"/>
            <a:ext cx="4141338" cy="201166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49" t="36121" r="70303" b="53099"/>
          <a:stretch/>
        </p:blipFill>
        <p:spPr>
          <a:xfrm>
            <a:off x="0" y="0"/>
            <a:ext cx="2667000" cy="1219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29438" y="762000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.VnAvant" pitchFamily="34" charset="0"/>
                <a:cs typeface="Arial-SGK-TV" pitchFamily="2" charset="0"/>
              </a:rPr>
              <a:t>a.</a:t>
            </a:r>
            <a:endParaRPr lang="en-US" sz="3600" b="1" dirty="0">
              <a:solidFill>
                <a:srgbClr val="FF0000"/>
              </a:solidFill>
              <a:latin typeface=".VnAvant" pitchFamily="34" charset="0"/>
              <a:cs typeface="Arial-SGK-TV" pitchFamily="2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26" t="23941" r="37651" b="23941"/>
          <a:stretch/>
        </p:blipFill>
        <p:spPr>
          <a:xfrm>
            <a:off x="716879" y="3967069"/>
            <a:ext cx="3702721" cy="2357531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28600" y="3276600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.VnAvant" pitchFamily="34" charset="0"/>
                <a:cs typeface="Arial-SGK-TV" pitchFamily="2" charset="0"/>
              </a:rPr>
              <a:t>b</a:t>
            </a:r>
            <a:r>
              <a:rPr lang="en-US" sz="3600" b="1" dirty="0" smtClean="0">
                <a:solidFill>
                  <a:srgbClr val="FF0000"/>
                </a:solidFill>
                <a:latin typeface=".VnAvant" pitchFamily="34" charset="0"/>
                <a:cs typeface="Arial-SGK-TV" pitchFamily="2" charset="0"/>
              </a:rPr>
              <a:t>.</a:t>
            </a:r>
            <a:endParaRPr lang="en-US" sz="3600" b="1" dirty="0">
              <a:solidFill>
                <a:srgbClr val="FF0000"/>
              </a:solidFill>
              <a:latin typeface=".VnAvant" pitchFamily="34" charset="0"/>
              <a:cs typeface="Arial-SGK-TV" pitchFamily="2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27" t="40233" r="3978" b="36605"/>
          <a:stretch/>
        </p:blipFill>
        <p:spPr>
          <a:xfrm>
            <a:off x="4532010" y="914400"/>
            <a:ext cx="4443380" cy="13716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953000" y="1295400"/>
            <a:ext cx="762000" cy="685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smtClean="0"/>
              <a:t>5</a:t>
            </a:r>
            <a:endParaRPr lang="en-US" sz="4000" b="1"/>
          </a:p>
        </p:txBody>
      </p:sp>
      <p:sp>
        <p:nvSpPr>
          <p:cNvPr id="11" name="Rectangle 10"/>
          <p:cNvSpPr/>
          <p:nvPr/>
        </p:nvSpPr>
        <p:spPr>
          <a:xfrm>
            <a:off x="6324600" y="1295400"/>
            <a:ext cx="762000" cy="685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smtClean="0"/>
              <a:t>0</a:t>
            </a:r>
            <a:endParaRPr lang="en-US" sz="4000" b="1"/>
          </a:p>
        </p:txBody>
      </p:sp>
      <p:sp>
        <p:nvSpPr>
          <p:cNvPr id="12" name="Rectangle 11"/>
          <p:cNvSpPr/>
          <p:nvPr/>
        </p:nvSpPr>
        <p:spPr>
          <a:xfrm>
            <a:off x="7543800" y="1295400"/>
            <a:ext cx="762000" cy="685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smtClean="0"/>
              <a:t>5</a:t>
            </a:r>
            <a:endParaRPr lang="en-US" sz="4000" b="1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27" t="40233" r="3978" b="36605"/>
          <a:stretch/>
        </p:blipFill>
        <p:spPr>
          <a:xfrm>
            <a:off x="4518872" y="2209800"/>
            <a:ext cx="4443380" cy="1371600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4939862" y="2590800"/>
            <a:ext cx="762000" cy="685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/>
              <a:t>0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311462" y="2590800"/>
            <a:ext cx="762000" cy="685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smtClean="0"/>
              <a:t>5</a:t>
            </a:r>
            <a:endParaRPr lang="en-US" sz="4000" b="1"/>
          </a:p>
        </p:txBody>
      </p:sp>
      <p:sp>
        <p:nvSpPr>
          <p:cNvPr id="27" name="Rectangle 26"/>
          <p:cNvSpPr/>
          <p:nvPr/>
        </p:nvSpPr>
        <p:spPr>
          <a:xfrm>
            <a:off x="7530662" y="2590800"/>
            <a:ext cx="762000" cy="685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smtClean="0"/>
              <a:t>5</a:t>
            </a:r>
            <a:endParaRPr lang="en-US" sz="4000" b="1"/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27" t="40233" r="3978" b="36605"/>
          <a:stretch/>
        </p:blipFill>
        <p:spPr>
          <a:xfrm>
            <a:off x="4557710" y="3962400"/>
            <a:ext cx="4443380" cy="1371600"/>
          </a:xfrm>
          <a:prstGeom prst="rect">
            <a:avLst/>
          </a:prstGeom>
        </p:spPr>
      </p:pic>
      <p:sp>
        <p:nvSpPr>
          <p:cNvPr id="53" name="Rectangle 52"/>
          <p:cNvSpPr/>
          <p:nvPr/>
        </p:nvSpPr>
        <p:spPr>
          <a:xfrm>
            <a:off x="4978700" y="4343400"/>
            <a:ext cx="762000" cy="685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smtClean="0"/>
              <a:t>3</a:t>
            </a:r>
            <a:endParaRPr lang="en-US" sz="4000" b="1"/>
          </a:p>
        </p:txBody>
      </p:sp>
      <p:sp>
        <p:nvSpPr>
          <p:cNvPr id="54" name="Rectangle 53"/>
          <p:cNvSpPr/>
          <p:nvPr/>
        </p:nvSpPr>
        <p:spPr>
          <a:xfrm>
            <a:off x="6350300" y="4343400"/>
            <a:ext cx="762000" cy="685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smtClean="0"/>
              <a:t>4</a:t>
            </a:r>
            <a:endParaRPr lang="en-US" sz="4000" b="1"/>
          </a:p>
        </p:txBody>
      </p:sp>
      <p:sp>
        <p:nvSpPr>
          <p:cNvPr id="55" name="Rectangle 54"/>
          <p:cNvSpPr/>
          <p:nvPr/>
        </p:nvSpPr>
        <p:spPr>
          <a:xfrm>
            <a:off x="7569500" y="4343400"/>
            <a:ext cx="762000" cy="685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smtClean="0"/>
              <a:t>7</a:t>
            </a:r>
            <a:endParaRPr lang="en-US" sz="4000" b="1"/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27" t="40233" r="3978" b="36605"/>
          <a:stretch/>
        </p:blipFill>
        <p:spPr>
          <a:xfrm>
            <a:off x="4518872" y="5334000"/>
            <a:ext cx="4443380" cy="1371600"/>
          </a:xfrm>
          <a:prstGeom prst="rect">
            <a:avLst/>
          </a:prstGeom>
        </p:spPr>
      </p:pic>
      <p:sp>
        <p:nvSpPr>
          <p:cNvPr id="57" name="Rectangle 56"/>
          <p:cNvSpPr/>
          <p:nvPr/>
        </p:nvSpPr>
        <p:spPr>
          <a:xfrm>
            <a:off x="4939862" y="5715000"/>
            <a:ext cx="762000" cy="685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smtClean="0"/>
              <a:t>4</a:t>
            </a:r>
            <a:endParaRPr lang="en-US" sz="4000" b="1"/>
          </a:p>
        </p:txBody>
      </p:sp>
      <p:sp>
        <p:nvSpPr>
          <p:cNvPr id="58" name="Rectangle 57"/>
          <p:cNvSpPr/>
          <p:nvPr/>
        </p:nvSpPr>
        <p:spPr>
          <a:xfrm>
            <a:off x="6311462" y="5715000"/>
            <a:ext cx="762000" cy="685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/>
              <a:t>3</a:t>
            </a:r>
          </a:p>
        </p:txBody>
      </p:sp>
      <p:sp>
        <p:nvSpPr>
          <p:cNvPr id="59" name="Rectangle 58"/>
          <p:cNvSpPr/>
          <p:nvPr/>
        </p:nvSpPr>
        <p:spPr>
          <a:xfrm>
            <a:off x="7530662" y="5715000"/>
            <a:ext cx="762000" cy="685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/>
              <a:t>7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15446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2" grpId="0" animBg="1"/>
      <p:bldP spid="25" grpId="0" animBg="1"/>
      <p:bldP spid="26" grpId="0" animBg="1"/>
      <p:bldP spid="27" grpId="0" animBg="1"/>
      <p:bldP spid="53" grpId="0" animBg="1"/>
      <p:bldP spid="54" grpId="0" animBg="1"/>
      <p:bldP spid="55" grpId="0" animBg="1"/>
      <p:bldP spid="57" grpId="0" animBg="1"/>
      <p:bldP spid="58" grpId="0" animBg="1"/>
      <p:bldP spid="5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74" t="53693" r="40160" b="12933"/>
          <a:stretch/>
        </p:blipFill>
        <p:spPr>
          <a:xfrm>
            <a:off x="2854036" y="4876799"/>
            <a:ext cx="2327564" cy="1447801"/>
          </a:xfrm>
          <a:prstGeom prst="rect">
            <a:avLst/>
          </a:prstGeom>
          <a:solidFill>
            <a:srgbClr val="FF0000"/>
          </a:solidFill>
          <a:ln w="38100"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57" t="27228" r="68940" b="40972"/>
          <a:stretch/>
        </p:blipFill>
        <p:spPr>
          <a:xfrm>
            <a:off x="983673" y="1929740"/>
            <a:ext cx="1529486" cy="13468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0" t="30861" r="63788" b="58595"/>
          <a:stretch/>
        </p:blipFill>
        <p:spPr>
          <a:xfrm>
            <a:off x="76200" y="0"/>
            <a:ext cx="5486400" cy="1143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48" t="27228" r="39848" b="40972"/>
          <a:stretch/>
        </p:blipFill>
        <p:spPr>
          <a:xfrm>
            <a:off x="3657600" y="1905000"/>
            <a:ext cx="1529486" cy="13468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84" t="27571" r="9213" b="40629"/>
          <a:stretch/>
        </p:blipFill>
        <p:spPr>
          <a:xfrm>
            <a:off x="6477000" y="1929740"/>
            <a:ext cx="1529486" cy="13468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31" t="62509" r="4462" b="10060"/>
          <a:stretch/>
        </p:blipFill>
        <p:spPr>
          <a:xfrm>
            <a:off x="1295400" y="3714996"/>
            <a:ext cx="6539344" cy="116180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57" t="55525" r="70000" b="11597"/>
          <a:stretch/>
        </p:blipFill>
        <p:spPr>
          <a:xfrm>
            <a:off x="868890" y="4876800"/>
            <a:ext cx="1484772" cy="142631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95" t="55663" r="9562" b="11459"/>
          <a:stretch/>
        </p:blipFill>
        <p:spPr>
          <a:xfrm>
            <a:off x="6477000" y="4898283"/>
            <a:ext cx="1484772" cy="1426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836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74" t="53693" r="40160" b="12933"/>
          <a:stretch/>
        </p:blipFill>
        <p:spPr>
          <a:xfrm>
            <a:off x="2854036" y="4876799"/>
            <a:ext cx="2327564" cy="1447801"/>
          </a:xfrm>
          <a:prstGeom prst="rect">
            <a:avLst/>
          </a:prstGeom>
          <a:solidFill>
            <a:srgbClr val="FF0000"/>
          </a:solidFill>
          <a:ln w="38100"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57" t="27228" r="68940" b="40972"/>
          <a:stretch/>
        </p:blipFill>
        <p:spPr>
          <a:xfrm>
            <a:off x="983673" y="1929740"/>
            <a:ext cx="1529486" cy="13468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0" t="30861" r="63788" b="58595"/>
          <a:stretch/>
        </p:blipFill>
        <p:spPr>
          <a:xfrm>
            <a:off x="76200" y="0"/>
            <a:ext cx="5486400" cy="1143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48" t="27228" r="39848" b="40972"/>
          <a:stretch/>
        </p:blipFill>
        <p:spPr>
          <a:xfrm>
            <a:off x="3657600" y="1905000"/>
            <a:ext cx="1529486" cy="13468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84" t="27571" r="9213" b="40629"/>
          <a:stretch/>
        </p:blipFill>
        <p:spPr>
          <a:xfrm>
            <a:off x="6477000" y="1929740"/>
            <a:ext cx="1529486" cy="13468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31" t="62509" r="4462" b="10060"/>
          <a:stretch/>
        </p:blipFill>
        <p:spPr>
          <a:xfrm>
            <a:off x="1295400" y="3714996"/>
            <a:ext cx="6539344" cy="116180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57" t="55525" r="70000" b="11597"/>
          <a:stretch/>
        </p:blipFill>
        <p:spPr>
          <a:xfrm>
            <a:off x="868890" y="4876800"/>
            <a:ext cx="1484772" cy="142631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95" t="55663" r="9562" b="11459"/>
          <a:stretch/>
        </p:blipFill>
        <p:spPr>
          <a:xfrm>
            <a:off x="6477000" y="4898283"/>
            <a:ext cx="1484772" cy="1426317"/>
          </a:xfrm>
          <a:prstGeom prst="rect">
            <a:avLst/>
          </a:prstGeom>
        </p:spPr>
      </p:pic>
      <p:cxnSp>
        <p:nvCxnSpPr>
          <p:cNvPr id="13" name="Curved Connector 12"/>
          <p:cNvCxnSpPr/>
          <p:nvPr/>
        </p:nvCxnSpPr>
        <p:spPr>
          <a:xfrm flipV="1">
            <a:off x="2209800" y="4876799"/>
            <a:ext cx="2040324" cy="734642"/>
          </a:xfrm>
          <a:prstGeom prst="curvedConnector3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7086600" y="4876799"/>
            <a:ext cx="0" cy="73464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905000" y="3124200"/>
            <a:ext cx="0" cy="838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urved Connector 18"/>
          <p:cNvCxnSpPr/>
          <p:nvPr/>
        </p:nvCxnSpPr>
        <p:spPr>
          <a:xfrm>
            <a:off x="4565072" y="3048000"/>
            <a:ext cx="1683328" cy="914400"/>
          </a:xfrm>
          <a:prstGeom prst="curvedConnector3">
            <a:avLst>
              <a:gd name="adj1" fmla="val 34362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urved Connector 22"/>
          <p:cNvCxnSpPr/>
          <p:nvPr/>
        </p:nvCxnSpPr>
        <p:spPr>
          <a:xfrm rot="10800000" flipV="1">
            <a:off x="5181600" y="3048000"/>
            <a:ext cx="1905000" cy="914400"/>
          </a:xfrm>
          <a:prstGeom prst="curvedConnector3">
            <a:avLst>
              <a:gd name="adj1" fmla="val 44909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9082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256D828-5701-4CA1-9585-75ABA89845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9AD33F0-7381-4B87-BE3C-F46F0D200A16}"/>
              </a:ext>
            </a:extLst>
          </p:cNvPr>
          <p:cNvSpPr txBox="1"/>
          <p:nvPr/>
        </p:nvSpPr>
        <p:spPr>
          <a:xfrm>
            <a:off x="429759" y="3884184"/>
            <a:ext cx="783678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US" sz="5200">
                <a:solidFill>
                  <a:srgbClr val="4472C4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en-US" sz="5200" b="1" smtClean="0">
                <a:ln w="12700">
                  <a:solidFill>
                    <a:srgbClr val="4472C4"/>
                  </a:solidFill>
                  <a:prstDash val="solid"/>
                </a:ln>
                <a:pattFill prst="pct50">
                  <a:fgClr>
                    <a:srgbClr val="4472C4"/>
                  </a:fgClr>
                  <a:bgClr>
                    <a:srgbClr val="4472C4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72C4"/>
                  </a:outerShdw>
                </a:effectLst>
                <a:latin typeface="Sitka Small" panose="02000505000000020004" pitchFamily="2" charset="0"/>
                <a:ea typeface="Tahoma" panose="020B0604030504040204" pitchFamily="34" charset="0"/>
                <a:cs typeface="Tahoma" panose="020B0604030504040204" pitchFamily="34" charset="0"/>
              </a:rPr>
              <a:t>CỦNG CỐ - DẶN </a:t>
            </a:r>
            <a:r>
              <a:rPr lang="en-US" sz="5200" b="1" dirty="0">
                <a:ln w="12700">
                  <a:solidFill>
                    <a:srgbClr val="4472C4"/>
                  </a:solidFill>
                  <a:prstDash val="solid"/>
                </a:ln>
                <a:pattFill prst="pct50">
                  <a:fgClr>
                    <a:srgbClr val="4472C4"/>
                  </a:fgClr>
                  <a:bgClr>
                    <a:srgbClr val="4472C4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472C4"/>
                  </a:outerShdw>
                </a:effectLst>
                <a:latin typeface="Sitka Small" panose="02000505000000020004" pitchFamily="2" charset="0"/>
                <a:ea typeface="Tahoma" panose="020B0604030504040204" pitchFamily="34" charset="0"/>
                <a:cs typeface="Tahoma" panose="020B0604030504040204" pitchFamily="34" charset="0"/>
              </a:rPr>
              <a:t>DÒ</a:t>
            </a:r>
            <a:endParaRPr lang="en-US" sz="5200" dirty="0">
              <a:solidFill>
                <a:srgbClr val="4472C4">
                  <a:lumMod val="75000"/>
                </a:srgbClr>
              </a:solidFill>
              <a:latin typeface="Sitka Small" panose="02000505000000020004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7055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4;p13">
            <a:extLst>
              <a:ext uri="{FF2B5EF4-FFF2-40B4-BE49-F238E27FC236}">
                <a16:creationId xmlns:a16="http://schemas.microsoft.com/office/drawing/2014/main" id="{8FCDC4A8-4305-4DF5-917F-7A54FD13008C}"/>
              </a:ext>
            </a:extLst>
          </p:cNvPr>
          <p:cNvSpPr txBox="1">
            <a:spLocks/>
          </p:cNvSpPr>
          <p:nvPr/>
        </p:nvSpPr>
        <p:spPr>
          <a:xfrm>
            <a:off x="2404418" y="2208519"/>
            <a:ext cx="4326219" cy="200989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6000" b="1" dirty="0"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4006168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23000">
              <a:schemeClr val="accent5">
                <a:lumMod val="89000"/>
              </a:schemeClr>
            </a:gs>
            <a:gs pos="69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id="{3441BCD2-B0CD-4AF3-AFA4-8567E1A893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306"/>
          <a:stretch/>
        </p:blipFill>
        <p:spPr bwMode="auto">
          <a:xfrm>
            <a:off x="0" y="857251"/>
            <a:ext cx="4572000" cy="994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0B424B65-E731-4BE3-8855-016235DFDE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306"/>
          <a:stretch/>
        </p:blipFill>
        <p:spPr bwMode="auto">
          <a:xfrm flipH="1">
            <a:off x="4572000" y="857251"/>
            <a:ext cx="4572000" cy="994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66526B6-D764-46B3-90AF-66E48863624D}"/>
              </a:ext>
            </a:extLst>
          </p:cNvPr>
          <p:cNvSpPr/>
          <p:nvPr/>
        </p:nvSpPr>
        <p:spPr>
          <a:xfrm>
            <a:off x="239316" y="2428598"/>
            <a:ext cx="8665369" cy="2524217"/>
          </a:xfrm>
          <a:prstGeom prst="roundRect">
            <a:avLst/>
          </a:prstGeom>
          <a:solidFill>
            <a:schemeClr val="bg1"/>
          </a:solidFill>
          <a:ln w="31750">
            <a:solidFill>
              <a:schemeClr val="accent6">
                <a:lumMod val="5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lnSpc>
                <a:spcPct val="150000"/>
              </a:lnSpc>
              <a:spcBef>
                <a:spcPts val="375"/>
              </a:spcBef>
              <a:defRPr/>
            </a:pPr>
            <a:endParaRPr lang="en-US" sz="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3059648"/>
            <a:ext cx="9143999" cy="1015663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SỐ O </a:t>
            </a:r>
            <a:r>
              <a:rPr lang="en-US" sz="6000" b="1" cap="none" spc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TRONG </a:t>
            </a:r>
            <a:r>
              <a:rPr lang="en-US" sz="60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PHÉP CỘNG</a:t>
            </a:r>
            <a:endParaRPr lang="en-US" sz="60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62486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632" r="62576" b="29104"/>
          <a:stretch/>
        </p:blipFill>
        <p:spPr>
          <a:xfrm>
            <a:off x="0" y="0"/>
            <a:ext cx="3422073" cy="12473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1901" b="58724" l="24597" r="4568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182" t="28845" r="54545" b="37738"/>
          <a:stretch/>
        </p:blipFill>
        <p:spPr>
          <a:xfrm>
            <a:off x="1039273" y="1683593"/>
            <a:ext cx="3332020" cy="28106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1250" b="58073" l="46486" r="6771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606" t="28037" r="32121" b="38546"/>
          <a:stretch/>
        </p:blipFill>
        <p:spPr>
          <a:xfrm>
            <a:off x="4876800" y="1812148"/>
            <a:ext cx="3027219" cy="255357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71800" y="4516027"/>
            <a:ext cx="9074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4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66102" y="4516028"/>
            <a:ext cx="9074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+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54314" y="4499712"/>
            <a:ext cx="9074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48616" y="4483396"/>
            <a:ext cx="9074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en-US" sz="4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96393" y="4467080"/>
            <a:ext cx="9074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4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79988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58" t="19951" r="55038" b="20760"/>
          <a:stretch/>
        </p:blipFill>
        <p:spPr>
          <a:xfrm>
            <a:off x="1013076" y="1219200"/>
            <a:ext cx="2962722" cy="408012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18" t="20355" r="31478" b="28600"/>
          <a:stretch/>
        </p:blipFill>
        <p:spPr>
          <a:xfrm>
            <a:off x="4419600" y="1398935"/>
            <a:ext cx="3138054" cy="37206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333" t="45532" r="65909" b="30204"/>
          <a:stretch/>
        </p:blipFill>
        <p:spPr>
          <a:xfrm>
            <a:off x="0" y="0"/>
            <a:ext cx="3422073" cy="12473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14600" y="5417402"/>
            <a:ext cx="9074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08902" y="5417403"/>
            <a:ext cx="9074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+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97114" y="5401087"/>
            <a:ext cx="9074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91416" y="5384771"/>
            <a:ext cx="9074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en-US" sz="4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39193" y="5368455"/>
            <a:ext cx="9074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14600" y="6098087"/>
            <a:ext cx="9074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4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08902" y="6098088"/>
            <a:ext cx="9074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+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097114" y="6081772"/>
            <a:ext cx="9074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US" sz="4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91416" y="6065456"/>
            <a:ext cx="9074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en-US" sz="4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639193" y="6049140"/>
            <a:ext cx="9074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44001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4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56" t="32143" r="53070" b="53572"/>
          <a:stretch/>
        </p:blipFill>
        <p:spPr>
          <a:xfrm>
            <a:off x="457200" y="1371600"/>
            <a:ext cx="2514600" cy="2895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3" name="Rectangle 2"/>
          <p:cNvSpPr/>
          <p:nvPr/>
        </p:nvSpPr>
        <p:spPr>
          <a:xfrm>
            <a:off x="4114800" y="1371600"/>
            <a:ext cx="2133600" cy="28956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5220E1-DE31-4F3F-A903-68E9583EDC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155" y="-762000"/>
            <a:ext cx="2852845" cy="479615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19200" y="4849547"/>
            <a:ext cx="9074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en-US" sz="4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08902" y="4849548"/>
            <a:ext cx="9074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01714" y="4833232"/>
            <a:ext cx="9074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US" sz="4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96016" y="4816916"/>
            <a:ext cx="9074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en-US" sz="4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43793" y="4800600"/>
            <a:ext cx="9074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en-US" sz="4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19200" y="5680544"/>
            <a:ext cx="9074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US" sz="4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92816" y="5713768"/>
            <a:ext cx="9074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+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596016" y="5647913"/>
            <a:ext cx="9074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en-US" sz="4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43793" y="5631597"/>
            <a:ext cx="9074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en-US" sz="4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26327" y="5722203"/>
            <a:ext cx="9074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en-US" sz="4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064327" y="4884003"/>
            <a:ext cx="9074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+</a:t>
            </a:r>
          </a:p>
        </p:txBody>
      </p:sp>
      <p:sp>
        <p:nvSpPr>
          <p:cNvPr id="16" name="Right Brace 15"/>
          <p:cNvSpPr/>
          <p:nvPr/>
        </p:nvSpPr>
        <p:spPr>
          <a:xfrm>
            <a:off x="5067534" y="4728045"/>
            <a:ext cx="381000" cy="187236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5480065" y="5187195"/>
            <a:ext cx="41078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 + 0 = 0 + 6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03012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20" grpId="0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75220E1-DE31-4F3F-A903-68E9583EDC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155" y="-762000"/>
            <a:ext cx="2852845" cy="479615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19200" y="4849547"/>
            <a:ext cx="9074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en-US" sz="4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08902" y="4849548"/>
            <a:ext cx="9074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01714" y="4833232"/>
            <a:ext cx="9074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US" sz="4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96016" y="4816916"/>
            <a:ext cx="9074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en-US" sz="4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43793" y="4800600"/>
            <a:ext cx="9074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en-US" sz="4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19200" y="5680544"/>
            <a:ext cx="9074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US" sz="4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92816" y="5713768"/>
            <a:ext cx="9074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+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596016" y="5647913"/>
            <a:ext cx="9074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en-US" sz="4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43793" y="5631597"/>
            <a:ext cx="9074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en-US" sz="4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26327" y="5722203"/>
            <a:ext cx="9074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en-US" sz="4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064327" y="4884003"/>
            <a:ext cx="9074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+</a:t>
            </a:r>
          </a:p>
        </p:txBody>
      </p:sp>
      <p:sp>
        <p:nvSpPr>
          <p:cNvPr id="16" name="Right Brace 15"/>
          <p:cNvSpPr/>
          <p:nvPr/>
        </p:nvSpPr>
        <p:spPr>
          <a:xfrm>
            <a:off x="5067534" y="4728045"/>
            <a:ext cx="381000" cy="187236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5480065" y="5187195"/>
            <a:ext cx="41078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 + 0 = 0 + 6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992" y="1184334"/>
            <a:ext cx="67960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u="sng" dirty="0" smtClean="0">
                <a:solidFill>
                  <a:srgbClr val="FF0000"/>
                </a:solidFill>
                <a:latin typeface="+mj-lt"/>
              </a:rPr>
              <a:t>Ghi nhớ: </a:t>
            </a:r>
            <a:r>
              <a:rPr lang="en-US" sz="2800" dirty="0" smtClean="0">
                <a:solidFill>
                  <a:srgbClr val="002060"/>
                </a:solidFill>
                <a:latin typeface="+mj-lt"/>
              </a:rPr>
              <a:t>một số cộn</a:t>
            </a:r>
            <a:r>
              <a:rPr lang="en-US" sz="2600" dirty="0">
                <a:solidFill>
                  <a:srgbClr val="002060"/>
                </a:solidFill>
                <a:latin typeface=".VnAvant" panose="020B7200000000000000" pitchFamily="34" charset="0"/>
              </a:rPr>
              <a:t>g</a:t>
            </a:r>
            <a:r>
              <a:rPr lang="en-US" sz="2800" dirty="0" smtClean="0">
                <a:solidFill>
                  <a:srgbClr val="002060"/>
                </a:solidFill>
                <a:latin typeface="+mj-lt"/>
              </a:rPr>
              <a:t> với 0 bằn</a:t>
            </a:r>
            <a:r>
              <a:rPr lang="en-US" sz="2600" dirty="0" smtClean="0">
                <a:solidFill>
                  <a:srgbClr val="002060"/>
                </a:solidFill>
                <a:latin typeface=".VnAvant" panose="020B7200000000000000" pitchFamily="34" charset="0"/>
              </a:rPr>
              <a:t>g</a:t>
            </a:r>
            <a:r>
              <a:rPr lang="en-US" sz="26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dirty="0" smtClean="0">
                <a:solidFill>
                  <a:srgbClr val="002060"/>
                </a:solidFill>
                <a:latin typeface="+mj-lt"/>
              </a:rPr>
              <a:t>chính số đó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dirty="0" smtClean="0">
                <a:solidFill>
                  <a:srgbClr val="002060"/>
                </a:solidFill>
                <a:latin typeface="+mj-lt"/>
              </a:rPr>
              <a:t>               0 cộn</a:t>
            </a:r>
            <a:r>
              <a:rPr lang="en-US" sz="2600" dirty="0">
                <a:solidFill>
                  <a:srgbClr val="002060"/>
                </a:solidFill>
                <a:latin typeface=".VnAvant" panose="020B7200000000000000" pitchFamily="34" charset="0"/>
              </a:rPr>
              <a:t>g</a:t>
            </a:r>
            <a:r>
              <a:rPr lang="en-US" sz="26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dirty="0" smtClean="0">
                <a:solidFill>
                  <a:srgbClr val="002060"/>
                </a:solidFill>
                <a:latin typeface="+mj-lt"/>
              </a:rPr>
              <a:t>với một số bằn</a:t>
            </a:r>
            <a:r>
              <a:rPr lang="en-US" sz="2600" dirty="0">
                <a:solidFill>
                  <a:srgbClr val="002060"/>
                </a:solidFill>
                <a:latin typeface=".VnAvant" panose="020B7200000000000000" pitchFamily="34" charset="0"/>
              </a:rPr>
              <a:t>g</a:t>
            </a:r>
            <a:r>
              <a:rPr lang="en-US" sz="2800" dirty="0" smtClean="0">
                <a:solidFill>
                  <a:srgbClr val="002060"/>
                </a:solidFill>
                <a:latin typeface="+mj-lt"/>
              </a:rPr>
              <a:t> chính số đó</a:t>
            </a:r>
            <a:endParaRPr lang="vi-VN" sz="2800" dirty="0">
              <a:solidFill>
                <a:srgbClr val="002060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77503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20" grpId="0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1" t="43267" r="58636" b="26680"/>
          <a:stretch/>
        </p:blipFill>
        <p:spPr>
          <a:xfrm>
            <a:off x="0" y="4175"/>
            <a:ext cx="3886200" cy="134833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042" r="76970" b="15909"/>
          <a:stretch/>
        </p:blipFill>
        <p:spPr>
          <a:xfrm>
            <a:off x="346075" y="1352512"/>
            <a:ext cx="2854325" cy="85728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0350" y="2534968"/>
            <a:ext cx="20256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32138B"/>
                </a:solidFill>
                <a:latin typeface="Arial-SGK-TV" pitchFamily="2" charset="0"/>
                <a:cs typeface="Arial-SGK-TV" pitchFamily="2" charset="0"/>
              </a:rPr>
              <a:t>0 + 4 =</a:t>
            </a:r>
            <a:endParaRPr lang="en-US" sz="4000" b="1" dirty="0">
              <a:solidFill>
                <a:srgbClr val="32138B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599" y="3373168"/>
            <a:ext cx="220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32138B"/>
                </a:solidFill>
                <a:latin typeface="Arial-SGK-TV" pitchFamily="2" charset="0"/>
                <a:cs typeface="Arial-SGK-TV" pitchFamily="2" charset="0"/>
              </a:rPr>
              <a:t>3 + 1 =</a:t>
            </a:r>
            <a:endParaRPr lang="en-US" sz="4000" b="1" dirty="0">
              <a:solidFill>
                <a:srgbClr val="32138B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0349" y="4211368"/>
            <a:ext cx="20256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32138B"/>
                </a:solidFill>
                <a:latin typeface="Arial-SGK-TV" pitchFamily="2" charset="0"/>
                <a:cs typeface="Arial-SGK-TV" pitchFamily="2" charset="0"/>
              </a:rPr>
              <a:t>2 + 2 =</a:t>
            </a:r>
            <a:endParaRPr lang="en-US" sz="4000" b="1" dirty="0">
              <a:solidFill>
                <a:srgbClr val="32138B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2150" y="2458768"/>
            <a:ext cx="20256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32138B"/>
                </a:solidFill>
                <a:latin typeface="Arial-SGK-TV" pitchFamily="2" charset="0"/>
                <a:cs typeface="Arial-SGK-TV" pitchFamily="2" charset="0"/>
              </a:rPr>
              <a:t>2</a:t>
            </a:r>
            <a:r>
              <a:rPr lang="en-US" sz="4000" b="1" dirty="0" smtClean="0">
                <a:solidFill>
                  <a:srgbClr val="32138B"/>
                </a:solidFill>
                <a:latin typeface="Arial-SGK-TV" pitchFamily="2" charset="0"/>
                <a:cs typeface="Arial-SGK-TV" pitchFamily="2" charset="0"/>
              </a:rPr>
              <a:t> + 3 =</a:t>
            </a:r>
            <a:endParaRPr lang="en-US" sz="4000" b="1" dirty="0">
              <a:solidFill>
                <a:srgbClr val="32138B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00399" y="3296968"/>
            <a:ext cx="220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32138B"/>
                </a:solidFill>
                <a:latin typeface="Arial-SGK-TV" pitchFamily="2" charset="0"/>
                <a:cs typeface="Arial-SGK-TV" pitchFamily="2" charset="0"/>
              </a:rPr>
              <a:t>0</a:t>
            </a:r>
            <a:r>
              <a:rPr lang="en-US" sz="4000" b="1" dirty="0" smtClean="0">
                <a:solidFill>
                  <a:srgbClr val="32138B"/>
                </a:solidFill>
                <a:latin typeface="Arial-SGK-TV" pitchFamily="2" charset="0"/>
                <a:cs typeface="Arial-SGK-TV" pitchFamily="2" charset="0"/>
              </a:rPr>
              <a:t> + 5 =</a:t>
            </a:r>
            <a:endParaRPr lang="en-US" sz="4000" b="1" dirty="0">
              <a:solidFill>
                <a:srgbClr val="32138B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2149" y="4135168"/>
            <a:ext cx="20256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32138B"/>
                </a:solidFill>
                <a:latin typeface="Arial-SGK-TV" pitchFamily="2" charset="0"/>
                <a:cs typeface="Arial-SGK-TV" pitchFamily="2" charset="0"/>
              </a:rPr>
              <a:t>1</a:t>
            </a:r>
            <a:r>
              <a:rPr lang="en-US" sz="4000" b="1" dirty="0" smtClean="0">
                <a:solidFill>
                  <a:srgbClr val="32138B"/>
                </a:solidFill>
                <a:latin typeface="Arial-SGK-TV" pitchFamily="2" charset="0"/>
                <a:cs typeface="Arial-SGK-TV" pitchFamily="2" charset="0"/>
              </a:rPr>
              <a:t> + 4 =</a:t>
            </a:r>
            <a:endParaRPr lang="en-US" sz="4000" b="1" dirty="0">
              <a:solidFill>
                <a:srgbClr val="32138B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80150" y="2458768"/>
            <a:ext cx="20256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32138B"/>
                </a:solidFill>
                <a:latin typeface="Arial-SGK-TV" pitchFamily="2" charset="0"/>
                <a:cs typeface="Arial-SGK-TV" pitchFamily="2" charset="0"/>
              </a:rPr>
              <a:t>3 + 3 =</a:t>
            </a:r>
            <a:endParaRPr lang="en-US" sz="4000" b="1" dirty="0">
              <a:solidFill>
                <a:srgbClr val="32138B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48399" y="3296968"/>
            <a:ext cx="220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32138B"/>
                </a:solidFill>
                <a:latin typeface="Arial-SGK-TV" pitchFamily="2" charset="0"/>
                <a:cs typeface="Arial-SGK-TV" pitchFamily="2" charset="0"/>
              </a:rPr>
              <a:t>4 + 2 =</a:t>
            </a:r>
            <a:endParaRPr lang="en-US" sz="4000" b="1" dirty="0">
              <a:solidFill>
                <a:srgbClr val="32138B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58027" y="4098946"/>
            <a:ext cx="25249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32138B"/>
                </a:solidFill>
                <a:latin typeface="Arial-SGK-TV" pitchFamily="2" charset="0"/>
                <a:cs typeface="Arial-SGK-TV" pitchFamily="2" charset="0"/>
              </a:rPr>
              <a:t>6 + </a:t>
            </a:r>
            <a:r>
              <a:rPr lang="en-US" sz="4000" b="1" smtClean="0">
                <a:solidFill>
                  <a:srgbClr val="32138B"/>
                </a:solidFill>
                <a:latin typeface="Arial-SGK-TV" pitchFamily="2" charset="0"/>
                <a:cs typeface="Arial-SGK-TV" pitchFamily="2" charset="0"/>
              </a:rPr>
              <a:t>0 =</a:t>
            </a:r>
            <a:endParaRPr lang="en-US" sz="4000" b="1" dirty="0">
              <a:solidFill>
                <a:srgbClr val="32138B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23209" y="2502958"/>
            <a:ext cx="13375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4 </a:t>
            </a:r>
            <a:r>
              <a:rPr lang="en-US" sz="4000" dirty="0" smtClean="0">
                <a:solidFill>
                  <a:srgbClr val="FF0000"/>
                </a:solidFill>
                <a:latin typeface="HP001 4 hàng" panose="020B0603050302020204" pitchFamily="34" charset="-93"/>
                <a:cs typeface="Arial-SGK-TV" pitchFamily="2" charset="0"/>
              </a:rPr>
              <a:t>đ</a:t>
            </a:r>
            <a:r>
              <a:rPr lang="en-US" sz="40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endParaRPr lang="en-US" sz="40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33022" y="3351082"/>
            <a:ext cx="6863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4 </a:t>
            </a:r>
            <a:endParaRPr lang="en-US" sz="40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33022" y="4211368"/>
            <a:ext cx="6863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4 </a:t>
            </a:r>
            <a:endParaRPr lang="en-US" sz="40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04822" y="2436682"/>
            <a:ext cx="6863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5</a:t>
            </a:r>
            <a:r>
              <a:rPr lang="en-US" sz="40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endParaRPr lang="en-US" sz="40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67010" y="3296968"/>
            <a:ext cx="6863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5</a:t>
            </a:r>
            <a:r>
              <a:rPr lang="en-US" sz="40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endParaRPr lang="en-US" sz="40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104822" y="4113082"/>
            <a:ext cx="6863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5</a:t>
            </a:r>
            <a:r>
              <a:rPr lang="en-US" sz="40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endParaRPr lang="en-US" sz="40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187458" y="2458768"/>
            <a:ext cx="6863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6 </a:t>
            </a:r>
            <a:endParaRPr lang="en-US" sz="40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152822" y="3296968"/>
            <a:ext cx="6863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6 </a:t>
            </a:r>
            <a:endParaRPr lang="en-US" sz="40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123325" y="4098946"/>
            <a:ext cx="6863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6 </a:t>
            </a:r>
            <a:endParaRPr lang="en-US" sz="40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66671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8" grpId="0"/>
      <p:bldP spid="19" grpId="0"/>
      <p:bldP spid="20" grpId="0"/>
      <p:bldP spid="21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2" t="42050" r="71515" b="48249"/>
          <a:stretch/>
        </p:blipFill>
        <p:spPr>
          <a:xfrm>
            <a:off x="0" y="0"/>
            <a:ext cx="2029360" cy="990600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3806939"/>
              </p:ext>
            </p:extLst>
          </p:nvPr>
        </p:nvGraphicFramePr>
        <p:xfrm>
          <a:off x="1524000" y="1397000"/>
          <a:ext cx="6096000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 rowSpan="3"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chemeClr val="tx1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+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chemeClr val="tx1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6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chemeClr val="tx1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5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chemeClr val="tx1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4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chemeClr val="tx1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3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chemeClr val="tx1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2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chemeClr val="tx1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1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chemeClr val="tx1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0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chemeClr val="tx1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1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chemeClr val="tx1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2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chemeClr val="tx1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3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chemeClr val="tx1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4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chemeClr val="tx1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5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chemeClr val="tx1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6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chemeClr val="tx1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7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2303908" y="2689051"/>
            <a:ext cx="722359" cy="609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7</a:t>
            </a:r>
            <a:endParaRPr lang="en-US" sz="36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89288" y="2692052"/>
            <a:ext cx="722359" cy="609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7</a:t>
            </a:r>
            <a:endParaRPr lang="en-US" sz="36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875908" y="2689051"/>
            <a:ext cx="722359" cy="609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7</a:t>
            </a:r>
            <a:endParaRPr lang="en-US" sz="36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64463" y="2684289"/>
            <a:ext cx="722359" cy="609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?</a:t>
            </a:r>
            <a:endParaRPr lang="en-US" sz="36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830926" y="2684289"/>
            <a:ext cx="722359" cy="609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?</a:t>
            </a:r>
            <a:endParaRPr lang="en-US" sz="36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353688" y="2684289"/>
            <a:ext cx="722359" cy="609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?</a:t>
            </a:r>
            <a:endParaRPr lang="en-US" sz="36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110589" y="2684289"/>
            <a:ext cx="722359" cy="609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?</a:t>
            </a:r>
            <a:endParaRPr lang="en-US" sz="36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073988" y="2689051"/>
            <a:ext cx="722359" cy="609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7</a:t>
            </a:r>
            <a:endParaRPr lang="en-US" sz="36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828544" y="2692052"/>
            <a:ext cx="722359" cy="609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7</a:t>
            </a:r>
            <a:endParaRPr lang="en-US" sz="36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363212" y="2692052"/>
            <a:ext cx="722359" cy="609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7</a:t>
            </a:r>
            <a:endParaRPr lang="en-US" sz="36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118298" y="2692052"/>
            <a:ext cx="722359" cy="609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7</a:t>
            </a:r>
            <a:endParaRPr lang="en-US" sz="36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299687" y="3711714"/>
            <a:ext cx="31569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32138B"/>
                </a:solidFill>
                <a:latin typeface="Arial-SGK-TV" pitchFamily="2" charset="0"/>
                <a:cs typeface="Arial-SGK-TV" pitchFamily="2" charset="0"/>
              </a:rPr>
              <a:t>6 + 1 = 7</a:t>
            </a:r>
            <a:endParaRPr lang="en-US" sz="4000" b="1" dirty="0">
              <a:solidFill>
                <a:srgbClr val="32138B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299687" y="4451628"/>
            <a:ext cx="31569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32138B"/>
                </a:solidFill>
                <a:latin typeface="Arial-SGK-TV" pitchFamily="2" charset="0"/>
                <a:cs typeface="Arial-SGK-TV" pitchFamily="2" charset="0"/>
              </a:rPr>
              <a:t>5 + 2 = 7</a:t>
            </a:r>
            <a:endParaRPr lang="en-US" sz="4000" b="1" dirty="0">
              <a:solidFill>
                <a:srgbClr val="32138B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312387" y="5159514"/>
            <a:ext cx="31569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32138B"/>
                </a:solidFill>
                <a:latin typeface="Arial-SGK-TV" pitchFamily="2" charset="0"/>
                <a:cs typeface="Arial-SGK-TV" pitchFamily="2" charset="0"/>
              </a:rPr>
              <a:t>4 + 3 = 7</a:t>
            </a:r>
            <a:endParaRPr lang="en-US" sz="4000" b="1" dirty="0">
              <a:solidFill>
                <a:srgbClr val="32138B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059992" y="3711714"/>
            <a:ext cx="31569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32138B"/>
                </a:solidFill>
                <a:latin typeface="Arial-SGK-TV" pitchFamily="2" charset="0"/>
                <a:cs typeface="Arial-SGK-TV" pitchFamily="2" charset="0"/>
              </a:rPr>
              <a:t>1 + 6 = 7</a:t>
            </a:r>
            <a:endParaRPr lang="en-US" sz="4000" b="1" dirty="0">
              <a:solidFill>
                <a:srgbClr val="32138B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059992" y="4451628"/>
            <a:ext cx="31569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32138B"/>
                </a:solidFill>
                <a:latin typeface="Arial-SGK-TV" pitchFamily="2" charset="0"/>
                <a:cs typeface="Arial-SGK-TV" pitchFamily="2" charset="0"/>
              </a:rPr>
              <a:t>2 + 5 = 7</a:t>
            </a:r>
            <a:endParaRPr lang="en-US" sz="4000" b="1" dirty="0">
              <a:solidFill>
                <a:srgbClr val="32138B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072692" y="5159514"/>
            <a:ext cx="31569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32138B"/>
                </a:solidFill>
                <a:latin typeface="Arial-SGK-TV" pitchFamily="2" charset="0"/>
                <a:cs typeface="Arial-SGK-TV" pitchFamily="2" charset="0"/>
              </a:rPr>
              <a:t>3 + 4 = 7</a:t>
            </a:r>
            <a:endParaRPr lang="en-US" sz="4000" b="1" dirty="0">
              <a:solidFill>
                <a:srgbClr val="32138B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" name="5-Point Star 1"/>
          <p:cNvSpPr/>
          <p:nvPr/>
        </p:nvSpPr>
        <p:spPr>
          <a:xfrm>
            <a:off x="2029360" y="3559314"/>
            <a:ext cx="964612" cy="936486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5-Point Star 26"/>
          <p:cNvSpPr/>
          <p:nvPr/>
        </p:nvSpPr>
        <p:spPr>
          <a:xfrm>
            <a:off x="1064748" y="4239241"/>
            <a:ext cx="964612" cy="936486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5-Point Star 27"/>
          <p:cNvSpPr/>
          <p:nvPr/>
        </p:nvSpPr>
        <p:spPr>
          <a:xfrm>
            <a:off x="2987065" y="5007114"/>
            <a:ext cx="964612" cy="936486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5-Point Star 28"/>
          <p:cNvSpPr/>
          <p:nvPr/>
        </p:nvSpPr>
        <p:spPr>
          <a:xfrm>
            <a:off x="5724391" y="3483114"/>
            <a:ext cx="964612" cy="936486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5-Point Star 29"/>
          <p:cNvSpPr/>
          <p:nvPr/>
        </p:nvSpPr>
        <p:spPr>
          <a:xfrm>
            <a:off x="4829341" y="4239241"/>
            <a:ext cx="964612" cy="936486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5-Point Star 30"/>
          <p:cNvSpPr/>
          <p:nvPr/>
        </p:nvSpPr>
        <p:spPr>
          <a:xfrm>
            <a:off x="5793953" y="4930914"/>
            <a:ext cx="964612" cy="936486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5-Point Star 31"/>
          <p:cNvSpPr/>
          <p:nvPr/>
        </p:nvSpPr>
        <p:spPr>
          <a:xfrm>
            <a:off x="2991256" y="3429000"/>
            <a:ext cx="964612" cy="936486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5-Point Star 32"/>
          <p:cNvSpPr/>
          <p:nvPr/>
        </p:nvSpPr>
        <p:spPr>
          <a:xfrm>
            <a:off x="2993972" y="4223028"/>
            <a:ext cx="964612" cy="936486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5-Point Star 33"/>
          <p:cNvSpPr/>
          <p:nvPr/>
        </p:nvSpPr>
        <p:spPr>
          <a:xfrm>
            <a:off x="6704304" y="5007114"/>
            <a:ext cx="964612" cy="936486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5-Point Star 34"/>
          <p:cNvSpPr/>
          <p:nvPr/>
        </p:nvSpPr>
        <p:spPr>
          <a:xfrm>
            <a:off x="6708495" y="3483114"/>
            <a:ext cx="964612" cy="936486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5-Point Star 35"/>
          <p:cNvSpPr/>
          <p:nvPr/>
        </p:nvSpPr>
        <p:spPr>
          <a:xfrm>
            <a:off x="6711211" y="4223028"/>
            <a:ext cx="964612" cy="936486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80822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/>
      <p:bldP spid="22" grpId="0"/>
      <p:bldP spid="23" grpId="0"/>
      <p:bldP spid="24" grpId="0"/>
      <p:bldP spid="25" grpId="0"/>
      <p:bldP spid="26" grpId="0"/>
      <p:bldP spid="2" grpId="0" animBg="1"/>
      <p:bldP spid="2" grpId="1" animBg="1"/>
      <p:bldP spid="27" grpId="0" animBg="1"/>
      <p:bldP spid="27" grpId="1" animBg="1"/>
      <p:bldP spid="28" grpId="0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6|53.3|1.2|0.8|0.8|0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5|2.8|64.3|1.1|0.7|0.6|32.6|1.4|0.9|1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|2.1|18.3|2.7|65.5|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|2.1|18.3|2.7|65.5|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8|2.4|3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3.3|22.3|27.1|2.2|37.2|8|7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1.2|3|34.1|2.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1117</TotalTime>
  <Words>212</Words>
  <Application>Microsoft Office PowerPoint</Application>
  <PresentationFormat>On-screen Show (4:3)</PresentationFormat>
  <Paragraphs>109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6" baseType="lpstr">
      <vt:lpstr>.VnAvant</vt:lpstr>
      <vt:lpstr>.VnAvantH</vt:lpstr>
      <vt:lpstr>Arial</vt:lpstr>
      <vt:lpstr>Arial-Rounded</vt:lpstr>
      <vt:lpstr>Arial-SGK-TV</vt:lpstr>
      <vt:lpstr>Calibri</vt:lpstr>
      <vt:lpstr>HP001 4 hàng</vt:lpstr>
      <vt:lpstr>HP-087</vt:lpstr>
      <vt:lpstr>Sitka Small</vt:lpstr>
      <vt:lpstr>Tahoma</vt:lpstr>
      <vt:lpstr>Times New Roman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rg-adguard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120</cp:revision>
  <cp:lastPrinted>2020-11-10T04:40:23Z</cp:lastPrinted>
  <dcterms:created xsi:type="dcterms:W3CDTF">2020-08-24T16:53:57Z</dcterms:created>
  <dcterms:modified xsi:type="dcterms:W3CDTF">2024-11-15T05:30:41Z</dcterms:modified>
</cp:coreProperties>
</file>