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72" r:id="rId3"/>
    <p:sldId id="276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9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43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>
        <p:scale>
          <a:sx n="50" d="100"/>
          <a:sy n="50" d="100"/>
        </p:scale>
        <p:origin x="106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AFBE3-559F-438B-8D1F-5FF50D4FF3F6}" type="datetimeFigureOut">
              <a:rPr lang="vi-VN" smtClean="0"/>
              <a:t>01/11/2024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B0990-2C99-4003-9D08-CADA7072F8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626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79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96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08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6c653211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6c653211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54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626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9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40664" y="444386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352640" y="-84845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79" name="Google Shape;179;p15"/>
          <p:cNvSpPr/>
          <p:nvPr/>
        </p:nvSpPr>
        <p:spPr>
          <a:xfrm>
            <a:off x="8771376" y="5867452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80" name="Google Shape;180;p15"/>
          <p:cNvSpPr/>
          <p:nvPr/>
        </p:nvSpPr>
        <p:spPr>
          <a:xfrm>
            <a:off x="8399900" y="636623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7967102" y="6602151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</p:spTree>
    <p:extLst>
      <p:ext uri="{BB962C8B-B14F-4D97-AF65-F5344CB8AC3E}">
        <p14:creationId xmlns:p14="http://schemas.microsoft.com/office/powerpoint/2010/main" val="412620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356734" y="1967549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597099" y="963903"/>
            <a:ext cx="637706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0" y="3281362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597098" y="959315"/>
            <a:ext cx="637706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8EAEA1D9-287F-4FF7-900E-1015DEEB1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290" y="2054941"/>
            <a:ext cx="577497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.VnAvant" pitchFamily="34" charset="0"/>
              </a:rPr>
              <a:t>Bµi</a:t>
            </a:r>
            <a:r>
              <a:rPr lang="en-US" sz="4400" dirty="0">
                <a:latin typeface=".VnAvant" pitchFamily="34" charset="0"/>
              </a:rPr>
              <a:t> 8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THỰC HÀNH LẮP GHÉP, XẾP </a:t>
            </a:r>
            <a:r>
              <a:rPr lang="en-US" sz="4000" b="1" dirty="0" smtClean="0">
                <a:solidFill>
                  <a:srgbClr val="0070C0"/>
                </a:solidFill>
              </a:rPr>
              <a:t>HÌNH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(Tiết 2)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76">
        <p:circle/>
      </p:transition>
    </mc:Choice>
    <mc:Fallback xmlns="">
      <p:transition spd="slow" advTm="1207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117" y="76200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181302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498833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69537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7012902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90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5243 0.4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4896 0.45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0.45764 L -0.08542 0.45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5034 0.4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45764 L -0.32709 0.457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01111 L -0.28351 0.45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37 0.45764 L -0.46337 0.457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117" y="76200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197068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498833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69537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7012902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5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4896 0.4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0.45764 L -0.08542 0.4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5034 0.4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45995 L -0.32709 0.459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2 -0.00717 L 0.10382 0.14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6 0.14607 L 0.16598 0.148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088 L -0.26389 0.459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65 0.45533 L -0.35139 0.457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4218" y="546081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82392" y="565488"/>
            <a:ext cx="777007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Tìm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hai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miếng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bìa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để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ghép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được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tròn</a:t>
            </a:r>
            <a:r>
              <a:rPr lang="en-US" sz="4400" b="1" dirty="0" smtClean="0">
                <a:solidFill>
                  <a:srgbClr val="0070C0"/>
                </a:solidFill>
              </a:rPr>
              <a:t>;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vuông</a:t>
            </a:r>
            <a:r>
              <a:rPr lang="en-US" sz="4400" b="1" dirty="0" smtClean="0">
                <a:solidFill>
                  <a:srgbClr val="0070C0"/>
                </a:solidFill>
              </a:rPr>
              <a:t>;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tam</a:t>
            </a:r>
          </a:p>
          <a:p>
            <a:r>
              <a:rPr lang="en-US" sz="4400" b="1" dirty="0" err="1" smtClean="0">
                <a:solidFill>
                  <a:srgbClr val="0070C0"/>
                </a:solidFill>
              </a:rPr>
              <a:t>giác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hoặc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chữ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nhật</a:t>
            </a:r>
            <a:r>
              <a:rPr lang="en-US" sz="4400" b="1" dirty="0" smtClean="0">
                <a:solidFill>
                  <a:srgbClr val="0070C0"/>
                </a:solidFill>
              </a:rPr>
              <a:t>.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12874" r="55949" b="67586"/>
          <a:stretch/>
        </p:blipFill>
        <p:spPr>
          <a:xfrm>
            <a:off x="650836" y="0"/>
            <a:ext cx="1711364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8" t="36583" r="61864" b="45775"/>
          <a:stretch/>
        </p:blipFill>
        <p:spPr>
          <a:xfrm>
            <a:off x="652504" y="1752600"/>
            <a:ext cx="1492197" cy="2099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8" t="54692" r="63474" b="27666"/>
          <a:stretch/>
        </p:blipFill>
        <p:spPr>
          <a:xfrm>
            <a:off x="509721" y="3314700"/>
            <a:ext cx="1706035" cy="2400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t="70747" r="62937" b="11611"/>
          <a:stretch/>
        </p:blipFill>
        <p:spPr>
          <a:xfrm>
            <a:off x="607892" y="4648200"/>
            <a:ext cx="1754308" cy="2468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4" t="13401" r="12634" b="67059"/>
          <a:stretch/>
        </p:blipFill>
        <p:spPr>
          <a:xfrm>
            <a:off x="6400800" y="-104405"/>
            <a:ext cx="2259755" cy="2314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5" t="33635" r="10963" b="46825"/>
          <a:stretch/>
        </p:blipFill>
        <p:spPr>
          <a:xfrm>
            <a:off x="6748258" y="1342676"/>
            <a:ext cx="2395742" cy="24534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2" t="50000" r="8616" b="30460"/>
          <a:stretch/>
        </p:blipFill>
        <p:spPr>
          <a:xfrm>
            <a:off x="7064129" y="3124200"/>
            <a:ext cx="1764000" cy="18065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6" t="67053" r="9842" b="13407"/>
          <a:stretch/>
        </p:blipFill>
        <p:spPr>
          <a:xfrm>
            <a:off x="6612073" y="4116273"/>
            <a:ext cx="2668111" cy="27324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2207172" y="3276600"/>
            <a:ext cx="4587766" cy="425669"/>
          </a:xfrm>
          <a:custGeom>
            <a:avLst/>
            <a:gdLst>
              <a:gd name="connsiteX0" fmla="*/ 0 w 4587766"/>
              <a:gd name="connsiteY0" fmla="*/ 425669 h 425669"/>
              <a:gd name="connsiteX1" fmla="*/ 141890 w 4587766"/>
              <a:gd name="connsiteY1" fmla="*/ 394138 h 425669"/>
              <a:gd name="connsiteX2" fmla="*/ 472966 w 4587766"/>
              <a:gd name="connsiteY2" fmla="*/ 362607 h 425669"/>
              <a:gd name="connsiteX3" fmla="*/ 898635 w 4587766"/>
              <a:gd name="connsiteY3" fmla="*/ 299545 h 425669"/>
              <a:gd name="connsiteX4" fmla="*/ 961697 w 4587766"/>
              <a:gd name="connsiteY4" fmla="*/ 283780 h 425669"/>
              <a:gd name="connsiteX5" fmla="*/ 1135118 w 4587766"/>
              <a:gd name="connsiteY5" fmla="*/ 252249 h 425669"/>
              <a:gd name="connsiteX6" fmla="*/ 1245476 w 4587766"/>
              <a:gd name="connsiteY6" fmla="*/ 236483 h 425669"/>
              <a:gd name="connsiteX7" fmla="*/ 1481959 w 4587766"/>
              <a:gd name="connsiteY7" fmla="*/ 189187 h 425669"/>
              <a:gd name="connsiteX8" fmla="*/ 1639614 w 4587766"/>
              <a:gd name="connsiteY8" fmla="*/ 173421 h 425669"/>
              <a:gd name="connsiteX9" fmla="*/ 1844566 w 4587766"/>
              <a:gd name="connsiteY9" fmla="*/ 110359 h 425669"/>
              <a:gd name="connsiteX10" fmla="*/ 1923394 w 4587766"/>
              <a:gd name="connsiteY10" fmla="*/ 78828 h 425669"/>
              <a:gd name="connsiteX11" fmla="*/ 2175642 w 4587766"/>
              <a:gd name="connsiteY11" fmla="*/ 47297 h 425669"/>
              <a:gd name="connsiteX12" fmla="*/ 2238704 w 4587766"/>
              <a:gd name="connsiteY12" fmla="*/ 31531 h 425669"/>
              <a:gd name="connsiteX13" fmla="*/ 2349062 w 4587766"/>
              <a:gd name="connsiteY13" fmla="*/ 0 h 425669"/>
              <a:gd name="connsiteX14" fmla="*/ 3547242 w 4587766"/>
              <a:gd name="connsiteY14" fmla="*/ 31531 h 425669"/>
              <a:gd name="connsiteX15" fmla="*/ 3720662 w 4587766"/>
              <a:gd name="connsiteY15" fmla="*/ 63062 h 425669"/>
              <a:gd name="connsiteX16" fmla="*/ 3831021 w 4587766"/>
              <a:gd name="connsiteY16" fmla="*/ 110359 h 425669"/>
              <a:gd name="connsiteX17" fmla="*/ 4067504 w 4587766"/>
              <a:gd name="connsiteY17" fmla="*/ 173421 h 425669"/>
              <a:gd name="connsiteX18" fmla="*/ 4193628 w 4587766"/>
              <a:gd name="connsiteY18" fmla="*/ 189187 h 425669"/>
              <a:gd name="connsiteX19" fmla="*/ 4240925 w 4587766"/>
              <a:gd name="connsiteY19" fmla="*/ 204952 h 425669"/>
              <a:gd name="connsiteX20" fmla="*/ 4319752 w 4587766"/>
              <a:gd name="connsiteY20" fmla="*/ 236483 h 425669"/>
              <a:gd name="connsiteX21" fmla="*/ 4587766 w 4587766"/>
              <a:gd name="connsiteY21" fmla="*/ 236483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87766" h="425669">
                <a:moveTo>
                  <a:pt x="0" y="425669"/>
                </a:moveTo>
                <a:cubicBezTo>
                  <a:pt x="47297" y="415159"/>
                  <a:pt x="93865" y="400541"/>
                  <a:pt x="141890" y="394138"/>
                </a:cubicBezTo>
                <a:cubicBezTo>
                  <a:pt x="251776" y="379487"/>
                  <a:pt x="472966" y="362607"/>
                  <a:pt x="472966" y="362607"/>
                </a:cubicBezTo>
                <a:cubicBezTo>
                  <a:pt x="775847" y="280004"/>
                  <a:pt x="518840" y="337524"/>
                  <a:pt x="898635" y="299545"/>
                </a:cubicBezTo>
                <a:cubicBezTo>
                  <a:pt x="920195" y="297389"/>
                  <a:pt x="940450" y="288029"/>
                  <a:pt x="961697" y="283780"/>
                </a:cubicBezTo>
                <a:cubicBezTo>
                  <a:pt x="1019311" y="272257"/>
                  <a:pt x="1077163" y="261908"/>
                  <a:pt x="1135118" y="252249"/>
                </a:cubicBezTo>
                <a:cubicBezTo>
                  <a:pt x="1171772" y="246140"/>
                  <a:pt x="1208916" y="243130"/>
                  <a:pt x="1245476" y="236483"/>
                </a:cubicBezTo>
                <a:cubicBezTo>
                  <a:pt x="1324568" y="222103"/>
                  <a:pt x="1401969" y="197186"/>
                  <a:pt x="1481959" y="189187"/>
                </a:cubicBezTo>
                <a:lnTo>
                  <a:pt x="1639614" y="173421"/>
                </a:lnTo>
                <a:cubicBezTo>
                  <a:pt x="1733747" y="79290"/>
                  <a:pt x="1642246" y="150823"/>
                  <a:pt x="1844566" y="110359"/>
                </a:cubicBezTo>
                <a:cubicBezTo>
                  <a:pt x="1872317" y="104809"/>
                  <a:pt x="1895594" y="84123"/>
                  <a:pt x="1923394" y="78828"/>
                </a:cubicBezTo>
                <a:cubicBezTo>
                  <a:pt x="2006634" y="62973"/>
                  <a:pt x="2175642" y="47297"/>
                  <a:pt x="2175642" y="47297"/>
                </a:cubicBezTo>
                <a:cubicBezTo>
                  <a:pt x="2196663" y="42042"/>
                  <a:pt x="2217800" y="37232"/>
                  <a:pt x="2238704" y="31531"/>
                </a:cubicBezTo>
                <a:cubicBezTo>
                  <a:pt x="2275614" y="21465"/>
                  <a:pt x="2310804" y="0"/>
                  <a:pt x="2349062" y="0"/>
                </a:cubicBezTo>
                <a:cubicBezTo>
                  <a:pt x="2748594" y="0"/>
                  <a:pt x="3147849" y="21021"/>
                  <a:pt x="3547242" y="31531"/>
                </a:cubicBezTo>
                <a:cubicBezTo>
                  <a:pt x="3591555" y="37862"/>
                  <a:pt x="3672568" y="45573"/>
                  <a:pt x="3720662" y="63062"/>
                </a:cubicBezTo>
                <a:cubicBezTo>
                  <a:pt x="3758275" y="76739"/>
                  <a:pt x="3793330" y="96898"/>
                  <a:pt x="3831021" y="110359"/>
                </a:cubicBezTo>
                <a:cubicBezTo>
                  <a:pt x="3858669" y="120233"/>
                  <a:pt x="4045148" y="170626"/>
                  <a:pt x="4067504" y="173421"/>
                </a:cubicBezTo>
                <a:lnTo>
                  <a:pt x="4193628" y="189187"/>
                </a:lnTo>
                <a:cubicBezTo>
                  <a:pt x="4209394" y="194442"/>
                  <a:pt x="4225365" y="199117"/>
                  <a:pt x="4240925" y="204952"/>
                </a:cubicBezTo>
                <a:cubicBezTo>
                  <a:pt x="4267423" y="214889"/>
                  <a:pt x="4291568" y="233921"/>
                  <a:pt x="4319752" y="236483"/>
                </a:cubicBezTo>
                <a:cubicBezTo>
                  <a:pt x="4408723" y="244571"/>
                  <a:pt x="4498428" y="236483"/>
                  <a:pt x="4587766" y="23648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1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2986 L -0.58732 0.1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8" y="1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926 L 0.65521 -0.265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-0.03935 L -0.62795 -0.50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38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0.00231 L -0.58385 0.0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/>
          <p:nvPr/>
        </p:nvSpPr>
        <p:spPr>
          <a:xfrm>
            <a:off x="1478246" y="2229332"/>
            <a:ext cx="2101500" cy="3236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/>
              <a:t>Xem lại bài đã học</a:t>
            </a:r>
            <a:endParaRPr sz="3609" dirty="0"/>
          </a:p>
        </p:txBody>
      </p:sp>
      <p:sp>
        <p:nvSpPr>
          <p:cNvPr id="523" name="Google Shape;523;p48"/>
          <p:cNvSpPr/>
          <p:nvPr/>
        </p:nvSpPr>
        <p:spPr>
          <a:xfrm>
            <a:off x="3673596" y="2229332"/>
            <a:ext cx="1858500" cy="3236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 dirty="0"/>
              <a:t>Hoàn thành v</a:t>
            </a:r>
            <a:r>
              <a:rPr lang="en-US" sz="3609" dirty="0" smtClean="0"/>
              <a:t>ở bài tập Toán</a:t>
            </a:r>
            <a:endParaRPr sz="3609" dirty="0"/>
          </a:p>
        </p:txBody>
      </p:sp>
      <p:sp>
        <p:nvSpPr>
          <p:cNvPr id="524" name="Google Shape;524;p48"/>
          <p:cNvSpPr/>
          <p:nvPr/>
        </p:nvSpPr>
        <p:spPr>
          <a:xfrm>
            <a:off x="5625947" y="2229332"/>
            <a:ext cx="1955700" cy="32363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algn="ctr"/>
            <a:r>
              <a:rPr lang="en-US" sz="3609"/>
              <a:t>Chuẩn bị bài mới</a:t>
            </a:r>
            <a:endParaRPr sz="3609"/>
          </a:p>
        </p:txBody>
      </p:sp>
      <p:sp>
        <p:nvSpPr>
          <p:cNvPr id="526" name="Google Shape;526;p48"/>
          <p:cNvSpPr txBox="1">
            <a:spLocks noGrp="1"/>
          </p:cNvSpPr>
          <p:nvPr>
            <p:ph type="ctrTitle"/>
          </p:nvPr>
        </p:nvSpPr>
        <p:spPr>
          <a:xfrm>
            <a:off x="1495228" y="1132282"/>
            <a:ext cx="6153545" cy="948547"/>
          </a:xfrm>
          <a:prstGeom prst="rect">
            <a:avLst/>
          </a:prstGeom>
          <a:solidFill>
            <a:srgbClr val="FFFFCC"/>
          </a:solidFill>
        </p:spPr>
        <p:txBody>
          <a:bodyPr spcFirstLastPara="1" vert="horz" wrap="square" lIns="91505" tIns="91505" rIns="91505" bIns="91505" rtlCol="0" anchor="t" anchorCtr="0">
            <a:noAutofit/>
          </a:bodyPr>
          <a:lstStyle/>
          <a:p>
            <a:r>
              <a:rPr lang="en-US">
                <a:solidFill>
                  <a:srgbClr val="002060"/>
                </a:solidFill>
                <a:latin typeface="+mj-lt"/>
              </a:rPr>
              <a:t>DẶN DÒ</a:t>
            </a:r>
            <a:endParaRPr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10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8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3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8" y="348392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5" y="2167660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4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18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56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334">
        <p14:reveal/>
      </p:transition>
    </mc:Choice>
    <mc:Fallback xmlns="">
      <p:transition spd="slow" advTm="173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62873" y="83169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2" y="317671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597099" y="963903"/>
            <a:ext cx="637706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0" y="3281362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597098" y="959315"/>
            <a:ext cx="637706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338139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2104080" y="333799"/>
            <a:ext cx="1294536" cy="834191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0" y="3281362"/>
            <a:ext cx="3556319" cy="3085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234258"/>
            <a:ext cx="8295122" cy="9255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1"/>
              </a:spcBef>
            </a:pPr>
            <a:r>
              <a:rPr lang="en-US" sz="5414" dirty="0">
                <a:solidFill>
                  <a:srgbClr val="FFFF0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</p:txBody>
      </p:sp>
      <p:pic>
        <p:nvPicPr>
          <p:cNvPr id="13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0921">
            <a:off x="-181061" y="3328836"/>
            <a:ext cx="3556319" cy="3085001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8085566" y="1131209"/>
            <a:ext cx="1294536" cy="834191"/>
          </a:xfrm>
          <a:prstGeom prst="rect">
            <a:avLst/>
          </a:prstGeom>
        </p:spPr>
      </p:pic>
      <p:pic>
        <p:nvPicPr>
          <p:cNvPr id="16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4115318" y="1199327"/>
            <a:ext cx="1294536" cy="834191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6637593" y="331273"/>
            <a:ext cx="1294536" cy="8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9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17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4 C -2.77778E-6 -0.03519 0.029 -0.13635 0.054 -0.14283 C 0.079 -0.14931 0.12275 -0.07431 0.15 -0.03913 C 0.17674 -0.00417 0.18108 0.06759 0.21615 0.06759 C 0.24966 0.06759 0.42813 -0.01806 0.42813 -0.05301 " pathEditMode="relative" rAng="0" ptsTypes="AAAAA">
                                      <p:cBhvr>
                                        <p:cTn id="31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665CAA-63D7-472C-83D4-604711A7C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07" y="2495405"/>
            <a:ext cx="2167435" cy="192419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EC578-8B85-4F83-960A-19828664C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366" y="2435245"/>
            <a:ext cx="1984356" cy="19843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685B9F-FA65-41BA-A4F0-0A6304794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" y="2161672"/>
            <a:ext cx="1913263" cy="2667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C5F2677-EACE-49CF-85F1-372D264E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114"/>
            <a:ext cx="7886700" cy="2671262"/>
          </a:xfrm>
        </p:spPr>
        <p:txBody>
          <a:bodyPr>
            <a:noAutofit/>
          </a:bodyPr>
          <a:lstStyle/>
          <a:p>
            <a:pPr algn="ctr"/>
            <a:r>
              <a:rPr lang="en-US" sz="599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9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8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99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566" y="2491394"/>
            <a:ext cx="2590539" cy="1831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95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8"/>
    </mc:Choice>
    <mc:Fallback xmlns="">
      <p:transition spd="slow" advTm="14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609600" y="1066800"/>
            <a:ext cx="3733800" cy="18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7531" y="0"/>
            <a:ext cx="8466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Bạn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Việt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cắt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miếng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bìa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vuông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4400" b="1" dirty="0" err="1" smtClean="0">
                <a:solidFill>
                  <a:srgbClr val="0070C0"/>
                </a:solidFill>
              </a:rPr>
              <a:t>thành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bốn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miếng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bìa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tam </a:t>
            </a:r>
            <a:r>
              <a:rPr lang="en-US" sz="4400" b="1" dirty="0" err="1" smtClean="0">
                <a:solidFill>
                  <a:srgbClr val="0070C0"/>
                </a:solidFill>
              </a:rPr>
              <a:t>giác</a:t>
            </a:r>
            <a:r>
              <a:rPr lang="en-US" sz="4400" b="1" dirty="0" smtClean="0">
                <a:solidFill>
                  <a:srgbClr val="0070C0"/>
                </a:solidFill>
              </a:rPr>
              <a:t>:</a:t>
            </a:r>
            <a:endParaRPr lang="vi-VN" sz="4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5172" r="3510" b="65288"/>
          <a:stretch/>
        </p:blipFill>
        <p:spPr>
          <a:xfrm>
            <a:off x="0" y="2362200"/>
            <a:ext cx="9144000" cy="29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33793" r="6167" b="5977"/>
          <a:stretch/>
        </p:blipFill>
        <p:spPr>
          <a:xfrm>
            <a:off x="1371600" y="-76200"/>
            <a:ext cx="67056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598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762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39373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590269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69078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0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00139 0.5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1.11111E-6 L -0.0066 0.51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50857 L -0.2566 0.508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0.00926 L -0.26215 0.5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014 L -0.38177 0.493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87 0.50857 L -0.51754 0.508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7" grpId="0" animBg="1"/>
      <p:bldP spid="8" grpId="0" animBg="1"/>
      <p:bldP spid="8" grpId="1" animBg="1"/>
      <p:bldP spid="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762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39373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590269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69078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37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0156 0.5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0208 L 0.02049 0.581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1.11111E-6 L 0.15313 0.5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71 0.57755 L 0.26285 0.57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1.11111E-6 L 0.27986 0.579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3|1.6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119</Words>
  <Application>Microsoft Office PowerPoint</Application>
  <PresentationFormat>On-screen Show (4:3)</PresentationFormat>
  <Paragraphs>29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맑은 고딕</vt:lpstr>
      <vt:lpstr>Microsoft YaHei</vt:lpstr>
      <vt:lpstr>宋体</vt:lpstr>
      <vt:lpstr>.VnAvant</vt:lpstr>
      <vt:lpstr>A3.BoosterNextFYBlackRegular-San</vt:lpstr>
      <vt:lpstr>Arial</vt:lpstr>
      <vt:lpstr>Calibri</vt:lpstr>
      <vt:lpstr>Constantia</vt:lpstr>
      <vt:lpstr>iCiel Nabila</vt:lpstr>
      <vt:lpstr>Kids</vt:lpstr>
      <vt:lpstr>Quicksand</vt:lpstr>
      <vt:lpstr>Times New Roman</vt:lpstr>
      <vt:lpstr>字魂36号-正文宋楷</vt:lpstr>
      <vt:lpstr>Office Theme</vt:lpstr>
      <vt:lpstr>PowerPoint Presentation</vt:lpstr>
      <vt:lpstr>CHÀO MỪNG CÁC CON ĐẾN VỚI GIỜ HỌC MÔN TOÁN</vt:lpstr>
      <vt:lpstr>PowerPoint Presentation</vt:lpstr>
      <vt:lpstr>Chuẩn bị: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28</cp:revision>
  <dcterms:created xsi:type="dcterms:W3CDTF">2006-08-16T00:00:00Z</dcterms:created>
  <dcterms:modified xsi:type="dcterms:W3CDTF">2024-11-01T03:41:09Z</dcterms:modified>
</cp:coreProperties>
</file>