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18" r:id="rId3"/>
  </p:sldMasterIdLst>
  <p:notesMasterIdLst>
    <p:notesMasterId r:id="rId14"/>
  </p:notesMasterIdLst>
  <p:sldIdLst>
    <p:sldId id="2007577127" r:id="rId4"/>
    <p:sldId id="2007577128" r:id="rId5"/>
    <p:sldId id="2007577129" r:id="rId6"/>
    <p:sldId id="293" r:id="rId7"/>
    <p:sldId id="297" r:id="rId8"/>
    <p:sldId id="300" r:id="rId9"/>
    <p:sldId id="294" r:id="rId10"/>
    <p:sldId id="295" r:id="rId11"/>
    <p:sldId id="2007577130" r:id="rId12"/>
    <p:sldId id="510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29855-3D9F-4422-88DF-D9F91DE9359F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78C0-7119-495A-988C-7D9C758C5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80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309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908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02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8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736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3341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17794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4259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04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62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8201" y="2351000"/>
            <a:ext cx="7975600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828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8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054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37715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358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390152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26E18-D8FC-479E-9F23-4B7A0F8D3E76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F799D-D809-45D1-817F-853EA95FB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7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81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2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</p:spTree>
    <p:extLst>
      <p:ext uri="{BB962C8B-B14F-4D97-AF65-F5344CB8AC3E}">
        <p14:creationId xmlns:p14="http://schemas.microsoft.com/office/powerpoint/2010/main" val="7573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88370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6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2119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8609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085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981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72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726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460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93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0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2362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672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921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50108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913929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0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9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4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3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7"/>
            <a:ext cx="12191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12192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0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70" y="6021289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41" r:id="rId21"/>
    <p:sldLayoutId id="214748374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056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3343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7" r:id="rId18"/>
    <p:sldLayoutId id="2147483738" r:id="rId19"/>
    <p:sldLayoutId id="2147483739" r:id="rId20"/>
    <p:sldLayoutId id="2147483740" r:id="rId21"/>
    <p:sldLayoutId id="214748374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1.png"/><Relationship Id="rId4" Type="http://schemas.openxmlformats.org/officeDocument/2006/relationships/image" Target="../media/image3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.xml"/><Relationship Id="rId7" Type="http://schemas.openxmlformats.org/officeDocument/2006/relationships/image" Target="../media/image1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9.xml"/><Relationship Id="rId4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417035"/>
            <a:ext cx="3835829" cy="28776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26928"/>
            <a:ext cx="4056824" cy="3043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24455"/>
            <a:ext cx="3896883" cy="2923488"/>
          </a:xfrm>
          <a:prstGeom prst="rect">
            <a:avLst/>
          </a:prstGeom>
        </p:spPr>
      </p:pic>
      <p:grpSp>
        <p:nvGrpSpPr>
          <p:cNvPr id="11" name="Google Shape;2597;p1"/>
          <p:cNvGrpSpPr/>
          <p:nvPr/>
        </p:nvGrpSpPr>
        <p:grpSpPr>
          <a:xfrm>
            <a:off x="1143000" y="1610140"/>
            <a:ext cx="2661293" cy="980661"/>
            <a:chOff x="1523998" y="0"/>
            <a:chExt cx="2190751" cy="980661"/>
          </a:xfrm>
        </p:grpSpPr>
        <p:grpSp>
          <p:nvGrpSpPr>
            <p:cNvPr id="12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4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9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Google Shape;2601;p1"/>
            <p:cNvSpPr txBox="1"/>
            <p:nvPr/>
          </p:nvSpPr>
          <p:spPr>
            <a:xfrm>
              <a:off x="1588935" y="197943"/>
              <a:ext cx="212581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CHỦ ĐỀ </a:t>
              </a:r>
              <a:r>
                <a:rPr lang="en-US" sz="3200" smtClean="0">
                  <a:solidFill>
                    <a:srgbClr val="002060"/>
                  </a:solidFill>
                  <a:latin typeface="Arial" panose="020B0604020202020204" pitchFamily="34" charset="0"/>
                  <a:ea typeface="Cookie"/>
                  <a:cs typeface="Arial" panose="020B0604020202020204" pitchFamily="34" charset="0"/>
                  <a:sym typeface="Cookie"/>
                </a:rPr>
                <a:t>13</a:t>
              </a:r>
              <a:endParaRPr sz="320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endParaRPr>
            </a:p>
          </p:txBody>
        </p:sp>
      </p:grpSp>
      <p:sp>
        <p:nvSpPr>
          <p:cNvPr id="16" name="Google Shape;2602;p1"/>
          <p:cNvSpPr txBox="1"/>
          <p:nvPr/>
        </p:nvSpPr>
        <p:spPr>
          <a:xfrm>
            <a:off x="3276600" y="1489101"/>
            <a:ext cx="6755037" cy="1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marL="457083" lvl="1"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LÀM QUEN VỚI YẾU TỐ THỐNG KÊ, XÁC SUẤT</a:t>
            </a:r>
            <a:endParaRPr sz="3600">
              <a:solidFill>
                <a:srgbClr val="00206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7" name="Google Shape;2603;p1"/>
          <p:cNvSpPr txBox="1"/>
          <p:nvPr/>
        </p:nvSpPr>
        <p:spPr>
          <a:xfrm>
            <a:off x="0" y="2606673"/>
            <a:ext cx="12115800" cy="132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4" tIns="45698" rIns="91404" bIns="45698" anchor="t" anchorCtr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BÀI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65:</a:t>
            </a:r>
            <a:endParaRPr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BIỂU ĐỒ TRANH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  <p:sp>
        <p:nvSpPr>
          <p:cNvPr id="19" name="Google Shape;4342;p1"/>
          <p:cNvSpPr txBox="1"/>
          <p:nvPr/>
        </p:nvSpPr>
        <p:spPr>
          <a:xfrm>
            <a:off x="6878530" y="4324455"/>
            <a:ext cx="2434550" cy="5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2799">
                <a:latin typeface="Arial" panose="020B0604020202020204" pitchFamily="34" charset="0"/>
                <a:cs typeface="Arial" panose="020B0604020202020204" pitchFamily="34" charset="0"/>
              </a:rPr>
              <a:t>Trang </a:t>
            </a:r>
            <a:r>
              <a:rPr lang="vi-VN" sz="2799" smtClean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endParaRPr sz="27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4342;p1"/>
          <p:cNvSpPr txBox="1"/>
          <p:nvPr/>
        </p:nvSpPr>
        <p:spPr>
          <a:xfrm>
            <a:off x="4025763" y="3850485"/>
            <a:ext cx="5287317" cy="64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spAutoFit/>
          </a:bodyPr>
          <a:lstStyle/>
          <a:p>
            <a:pPr algn="ctr"/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Tiết 2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 </a:t>
            </a:r>
            <a:r>
              <a:rPr lang="vi-VN" sz="3599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– </a:t>
            </a:r>
            <a:r>
              <a:rPr lang="vi-VN" sz="3599" smtClean="0">
                <a:solidFill>
                  <a:srgbClr val="FF0000"/>
                </a:solidFill>
                <a:latin typeface="Arial" panose="020B0604020202020204" pitchFamily="34" charset="0"/>
                <a:ea typeface="Cookie"/>
                <a:cs typeface="Arial" panose="020B0604020202020204" pitchFamily="34" charset="0"/>
                <a:sym typeface="Cookie"/>
              </a:rPr>
              <a:t>Luyện tập</a:t>
            </a:r>
            <a:endParaRPr lang="vi-VN" sz="3599">
              <a:solidFill>
                <a:srgbClr val="FF0000"/>
              </a:solidFill>
              <a:latin typeface="Arial" panose="020B0604020202020204" pitchFamily="34" charset="0"/>
              <a:ea typeface="Cookie"/>
              <a:cs typeface="Arial" panose="020B0604020202020204" pitchFamily="34" charset="0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2339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8483"/>
            <a:ext cx="12161836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4" y="1473046"/>
            <a:ext cx="2895749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217" y="2859531"/>
            <a:ext cx="1159718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23" y="4957677"/>
            <a:ext cx="3606613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4033" y="1905581"/>
            <a:ext cx="5936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12" y="1984783"/>
            <a:ext cx="2099364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Củng cố, nhận biết, đọc, mô tả, nhận xét (đơn giản) số liệu của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biểu thị các con vật, đồ vật theo đơn vị khái quát hơn như chấm tròn, bó que tính… khi kiểm đếm số liệu dựa vào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9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0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810001" y="-52444"/>
            <a:ext cx="4425121" cy="3054195"/>
            <a:chOff x="3461080" y="-39334"/>
            <a:chExt cx="3318840" cy="2290647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61080" y="1371600"/>
              <a:ext cx="3318840" cy="87971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defTabSz="1218840">
                <a:lnSpc>
                  <a:spcPct val="130000"/>
                </a:lnSpc>
                <a:buClrTx/>
                <a:defRPr/>
              </a:pPr>
              <a:r>
                <a:rPr lang="en-US" altLang="zh-CN" sz="6000" smtClean="0">
                  <a:solidFill>
                    <a:srgbClr val="FF0066"/>
                  </a:solidFill>
                  <a:latin typeface="Times New Roman" pitchFamily="18" charset="0"/>
                  <a:ea typeface="华康方圆体W7(P)" pitchFamily="82" charset="-122"/>
                  <a:cs typeface="Times New Roman" pitchFamily="18" charset="0"/>
                </a:rPr>
                <a:t>LUYỆN TẬP</a:t>
              </a:r>
              <a:endParaRPr lang="zh-CN" altLang="en-US" sz="6000" dirty="0">
                <a:solidFill>
                  <a:srgbClr val="FF0066"/>
                </a:solidFill>
                <a:latin typeface="Times New Roman" pitchFamily="18" charset="0"/>
                <a:ea typeface="华康方圆体W7(P)" pitchFamily="82" charset="-122"/>
                <a:cs typeface="Times New Roman" pitchFamily="18" charset="0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40">
                <a:buClrTx/>
              </a:pPr>
              <a:endParaRPr lang="zh-CN" altLang="en-US" sz="2400" kern="1200">
                <a:solidFill>
                  <a:srgbClr val="FFFFFF"/>
                </a:solidFill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50" y="4544675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758185" y="3796248"/>
            <a:ext cx="1940181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19697" y="1536528"/>
            <a:ext cx="2953787" cy="25380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371536" y="3991971"/>
            <a:ext cx="4562916" cy="141505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05116" y="5111111"/>
            <a:ext cx="2619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06858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7153" y="4892284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F06858"/>
                </a:solidFill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b. Số búp bê bằng số thú bông</a:t>
            </a:r>
          </a:p>
          <a:p>
            <a:r>
              <a:rPr lang="en-US" sz="2800"/>
              <a:t> loại nào?</a:t>
            </a:r>
            <a:endParaRPr lang="en-US" sz="2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0AF8E7-B729-43BD-A527-C8718FE0F556}"/>
              </a:ext>
            </a:extLst>
          </p:cNvPr>
          <p:cNvSpPr txBox="1"/>
          <p:nvPr/>
        </p:nvSpPr>
        <p:spPr>
          <a:xfrm>
            <a:off x="1957516" y="5263511"/>
            <a:ext cx="2619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F06858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8996" y="1145151"/>
            <a:ext cx="3644904" cy="817387"/>
            <a:chOff x="1192037" y="1511671"/>
            <a:chExt cx="3644904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Cho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biểu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92037" y="1605821"/>
              <a:ext cx="536599" cy="3349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Búp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Gấu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Sóc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 b="33624"/>
          <a:stretch/>
        </p:blipFill>
        <p:spPr>
          <a:xfrm>
            <a:off x="2765651" y="1691682"/>
            <a:ext cx="1802260" cy="15027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97965" y="4775367"/>
            <a:ext cx="24835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588" y="5342296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Số búp bê bằng số thú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loại nào?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0AF8E7-B729-43BD-A527-C8718FE0F556}"/>
              </a:ext>
            </a:extLst>
          </p:cNvPr>
          <p:cNvSpPr txBox="1"/>
          <p:nvPr/>
        </p:nvSpPr>
        <p:spPr>
          <a:xfrm>
            <a:off x="1822266" y="4775367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0685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E58BA-5627-4717-AFB9-545EEB0514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395" y="3054683"/>
            <a:ext cx="1734905" cy="1685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158C2-C635-4139-9F2B-FB86B79C7E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7749" y="3410736"/>
            <a:ext cx="1892302" cy="142628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984865E-3868-47D6-A6A4-F0AFBAFC8BCE}"/>
              </a:ext>
            </a:extLst>
          </p:cNvPr>
          <p:cNvSpPr txBox="1"/>
          <p:nvPr/>
        </p:nvSpPr>
        <p:spPr>
          <a:xfrm>
            <a:off x="3419316" y="3288744"/>
            <a:ext cx="26192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0685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081489-B3A1-4D20-97D5-875B6E1559CF}"/>
              </a:ext>
            </a:extLst>
          </p:cNvPr>
          <p:cNvSpPr txBox="1"/>
          <p:nvPr/>
        </p:nvSpPr>
        <p:spPr>
          <a:xfrm>
            <a:off x="2388811" y="5776970"/>
            <a:ext cx="271894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3600" b="1">
                <a:solidFill>
                  <a:srgbClr val="F068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 bông</a:t>
            </a:r>
          </a:p>
        </p:txBody>
      </p:sp>
    </p:spTree>
    <p:extLst>
      <p:ext uri="{BB962C8B-B14F-4D97-AF65-F5344CB8AC3E}">
        <p14:creationId xmlns:p14="http://schemas.microsoft.com/office/powerpoint/2010/main" val="9784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7" grpId="0" animBg="1"/>
      <p:bldP spid="33" grpId="0" uiExpand="1" build="p"/>
      <p:bldP spid="38" grpId="0" animBg="1"/>
      <p:bldP spid="3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thị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gà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ngỗng</a:t>
              </a:r>
              <a:r>
                <a:rPr lang="en-US" sz="2800" dirty="0"/>
                <a:t>,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vịt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err="1"/>
                <a:t>trên</a:t>
              </a:r>
              <a:r>
                <a:rPr lang="en-US" sz="280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0449" y="242040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40911" y="550956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452394" y="2232756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89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Quan sát biểu đồ </a:t>
            </a:r>
            <a:r>
              <a:rPr lang="en-US" sz="2800" smtClean="0"/>
              <a:t>rồi </a:t>
            </a:r>
            <a:r>
              <a:rPr lang="en-US" sz="2800"/>
              <a:t>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a, Con vật nào nhiều nhất ?</a:t>
            </a:r>
          </a:p>
          <a:p>
            <a:r>
              <a:rPr lang="en-US" sz="2800"/>
              <a:t>Con vật nào ít nhất ?</a:t>
            </a:r>
          </a:p>
          <a:p>
            <a:r>
              <a:rPr lang="en-US" sz="2800"/>
              <a:t>b, Mỗi loại có bao nhiêu con?</a:t>
            </a:r>
          </a:p>
          <a:p>
            <a:endParaRPr lang="en-US" sz="2800"/>
          </a:p>
          <a:p>
            <a:r>
              <a:rPr lang="en-US" sz="2800"/>
              <a:t>c, Số gà nhiều hơn số ngỗng mấy con?</a:t>
            </a:r>
          </a:p>
          <a:p>
            <a:r>
              <a:rPr lang="en-US" sz="2800"/>
              <a:t>Số ngỗng nhiều hơn số vịt mấy con?</a:t>
            </a:r>
          </a:p>
          <a:p>
            <a:endParaRPr lang="en-US" sz="2800"/>
          </a:p>
          <a:p>
            <a:endParaRPr lang="en-US" sz="2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01" y="2417176"/>
            <a:ext cx="1127708" cy="12899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94748" y="2849234"/>
            <a:ext cx="59838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a, Con gà nhiều nhất.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Con </a:t>
            </a:r>
            <a:r>
              <a:rPr lang="en-US" sz="2800" smtClean="0">
                <a:solidFill>
                  <a:srgbClr val="FF0000"/>
                </a:solidFill>
              </a:rPr>
              <a:t>ngỗng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ít nhất.</a:t>
            </a:r>
          </a:p>
          <a:p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, Có 8 con gà, 5 con ngỗng, 6 con vịt. 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c, Số gà nhiều hơn số ngỗng </a:t>
            </a:r>
            <a:r>
              <a:rPr lang="en-US" sz="2800" smtClean="0">
                <a:solidFill>
                  <a:srgbClr val="FF0000"/>
                </a:solidFill>
              </a:rPr>
              <a:t>là: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                  8 – 5 = 3 (con)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Số </a:t>
            </a:r>
            <a:r>
              <a:rPr lang="en-US" sz="2800">
                <a:solidFill>
                  <a:srgbClr val="FF0000"/>
                </a:solidFill>
              </a:rPr>
              <a:t>ngỗng </a:t>
            </a:r>
            <a:r>
              <a:rPr lang="en-US" sz="2800" smtClean="0">
                <a:solidFill>
                  <a:srgbClr val="FF0000"/>
                </a:solidFill>
              </a:rPr>
              <a:t>ít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hơn số vịt </a:t>
            </a:r>
            <a:r>
              <a:rPr lang="en-US" sz="2800" smtClean="0">
                <a:solidFill>
                  <a:srgbClr val="FF0000"/>
                </a:solidFill>
              </a:rPr>
              <a:t>là: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                  6 – 5 = 1 (con)</a:t>
            </a:r>
            <a:endParaRPr lang="en-US" sz="2800">
              <a:solidFill>
                <a:srgbClr val="FF0000"/>
              </a:solidFill>
            </a:endParaRPr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Quan</a:t>
              </a:r>
              <a:r>
                <a:rPr lang="en-US" sz="2800" dirty="0"/>
                <a:t>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err="1"/>
                <a:t>câu</a:t>
              </a:r>
              <a:r>
                <a:rPr lang="en-US" sz="2800"/>
                <a:t> </a:t>
              </a:r>
              <a:r>
                <a:rPr lang="en-US" sz="2800" smtClean="0"/>
                <a:t>hỏi.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SỐ QUE TÍNH TRONG MỖI HỘP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/>
                  <a:t>.</a:t>
                </a:r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7464" y="4430542"/>
            <a:ext cx="10679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a, Mỗi hộp có bao nhiêu que tính</a:t>
            </a:r>
            <a:r>
              <a:rPr lang="en-US" sz="2800" smtClean="0"/>
              <a:t>?</a:t>
            </a:r>
          </a:p>
          <a:p>
            <a:endParaRPr lang="en-US" sz="2800"/>
          </a:p>
          <a:p>
            <a:r>
              <a:rPr lang="en-US" sz="2800"/>
              <a:t>b, Hộp </a:t>
            </a:r>
            <a:r>
              <a:rPr lang="en-US" sz="2800" err="1"/>
              <a:t>nào</a:t>
            </a:r>
            <a:r>
              <a:rPr lang="en-US" sz="2800"/>
              <a:t> </a:t>
            </a:r>
            <a:r>
              <a:rPr lang="en-US" sz="2800" smtClean="0"/>
              <a:t>có nhiều </a:t>
            </a:r>
            <a:r>
              <a:rPr lang="en-US" sz="2800" dirty="0"/>
              <a:t>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err="1"/>
              <a:t>nhất</a:t>
            </a:r>
            <a:r>
              <a:rPr lang="en-US" sz="2800"/>
              <a:t>? </a:t>
            </a:r>
          </a:p>
          <a:p>
            <a:r>
              <a:rPr lang="en-US" sz="2800" smtClean="0"/>
              <a:t>    Hộp nào có </a:t>
            </a:r>
            <a:r>
              <a:rPr lang="en-US" sz="2800" dirty="0" err="1"/>
              <a:t>ít</a:t>
            </a:r>
            <a:r>
              <a:rPr lang="en-US" sz="2800" dirty="0"/>
              <a:t> que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125" y="4250706"/>
            <a:ext cx="10300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a) Hộp A có 40 que tính, hộp B có 80 que tính, hộp C có 60 que tính. 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125" y="5277439"/>
            <a:ext cx="10300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Hộp B có nhiều que tính nhất.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    Hộp A có ít que tính nhất.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7" grpId="0" uiExpand="1" build="p"/>
      <p:bldP spid="1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H_Other_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805303" flipH="1">
            <a:off x="1099720" y="350523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MH_Other_4"/>
          <p:cNvSpPr/>
          <p:nvPr>
            <p:custDataLst>
              <p:tags r:id="rId2"/>
            </p:custDataLst>
          </p:nvPr>
        </p:nvSpPr>
        <p:spPr bwMode="auto">
          <a:xfrm>
            <a:off x="483403" y="3090013"/>
            <a:ext cx="1039388" cy="1195924"/>
          </a:xfrm>
          <a:custGeom>
            <a:avLst/>
            <a:gdLst>
              <a:gd name="T0" fmla="*/ 666 w 1030516"/>
              <a:gd name="T1" fmla="*/ 0 h 1186577"/>
              <a:gd name="T2" fmla="*/ 947884 w 1030516"/>
              <a:gd name="T3" fmla="*/ 542219 h 1186577"/>
              <a:gd name="T4" fmla="*/ 0 w 1030516"/>
              <a:gd name="T5" fmla="*/ 1091432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  <a:defRPr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2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4" name="MH_Other_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805303" flipH="1">
            <a:off x="1097980" y="2022817"/>
            <a:ext cx="781717" cy="673687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lIns="91426" tIns="45718" rIns="91426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defTabSz="1218990">
              <a:lnSpc>
                <a:spcPct val="130000"/>
              </a:lnSpc>
              <a:buClrTx/>
              <a:defRPr/>
            </a:pPr>
            <a:endParaRPr lang="zh-CN" altLang="en-US" sz="2400" kern="12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MH_Other_6"/>
          <p:cNvSpPr/>
          <p:nvPr>
            <p:custDataLst>
              <p:tags r:id="rId4"/>
            </p:custDataLst>
          </p:nvPr>
        </p:nvSpPr>
        <p:spPr bwMode="auto">
          <a:xfrm>
            <a:off x="483401" y="1676400"/>
            <a:ext cx="1039387" cy="1197665"/>
          </a:xfrm>
          <a:custGeom>
            <a:avLst/>
            <a:gdLst>
              <a:gd name="T0" fmla="*/ 477 w 1030516"/>
              <a:gd name="T1" fmla="*/ 0 h 1186577"/>
              <a:gd name="T2" fmla="*/ 678091 w 1030516"/>
              <a:gd name="T3" fmla="*/ 389224 h 1186577"/>
              <a:gd name="T4" fmla="*/ 0 w 1030516"/>
              <a:gd name="T5" fmla="*/ 783469 h 1186577"/>
              <a:gd name="T6" fmla="*/ 0 60000 65536"/>
              <a:gd name="T7" fmla="*/ 0 60000 65536"/>
              <a:gd name="T8" fmla="*/ 0 60000 65536"/>
              <a:gd name="T9" fmla="*/ 0 w 1030516"/>
              <a:gd name="T10" fmla="*/ 0 h 1186577"/>
              <a:gd name="T11" fmla="*/ 1030516 w 1030516"/>
              <a:gd name="T12" fmla="*/ 1186577 h 1186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0516" h="1186577">
                <a:moveTo>
                  <a:pt x="724" y="0"/>
                </a:moveTo>
                <a:lnTo>
                  <a:pt x="1030516" y="589487"/>
                </a:lnTo>
                <a:lnTo>
                  <a:pt x="0" y="1186577"/>
                </a:lnTo>
                <a:lnTo>
                  <a:pt x="7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8" rIns="431925" bIns="45718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1218990">
              <a:buClrTx/>
            </a:pPr>
            <a:r>
              <a:rPr lang="en-US" altLang="zh-CN" sz="2800" kern="1200">
                <a:solidFill>
                  <a:srgbClr val="FFFFFF"/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1</a:t>
            </a:r>
            <a:endParaRPr lang="zh-CN" altLang="en-US" sz="2800" kern="12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019" y="966245"/>
            <a:ext cx="3214612" cy="493399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4" y="5689522"/>
            <a:ext cx="1497157" cy="1007463"/>
          </a:xfrm>
          <a:prstGeom prst="rect">
            <a:avLst/>
          </a:prstGeom>
        </p:spPr>
      </p:pic>
      <p:sp>
        <p:nvSpPr>
          <p:cNvPr id="16" name="TextBox 14"/>
          <p:cNvSpPr txBox="1"/>
          <p:nvPr/>
        </p:nvSpPr>
        <p:spPr>
          <a:xfrm>
            <a:off x="1447803" y="676959"/>
            <a:ext cx="7514212" cy="1046428"/>
          </a:xfrm>
          <a:prstGeom prst="rect">
            <a:avLst/>
          </a:prstGeom>
          <a:noFill/>
        </p:spPr>
        <p:txBody>
          <a:bodyPr wrap="none" lIns="121894" tIns="60948" rIns="121894" bIns="60948" rtlCol="0">
            <a:spAutoFit/>
          </a:bodyPr>
          <a:lstStyle/>
          <a:p>
            <a:r>
              <a:rPr lang="en-US" altLang="zh-CN" sz="6000" b="1">
                <a:ln w="190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zh-CN" altLang="en-US" sz="6000" b="1" dirty="0">
              <a:ln w="190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1751381" y="1988048"/>
            <a:ext cx="7926018" cy="13381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Củng cố, nhận biết, đọc, mô tả, nhận xét (đơn giản) số liệu của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716745" y="3514607"/>
            <a:ext cx="7801657" cy="8333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pc="1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Lato Light" charset="0"/>
              </a:rPr>
              <a:t>Biết biểu thị các con vật, đồ vật theo đơn vị khái quát hơn như chấm tròn, bó que tính… khi kiểm đếm số liệu dựa vào biểu đồ tranh.</a:t>
            </a:r>
            <a:endParaRPr lang="en-US" spc="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  <p:bldP spid="6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6185058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th Subject for Middle School - 7th Grade: Ratio, Proportion and Percent by Slidesgo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487</Words>
  <Application>Microsoft Office PowerPoint</Application>
  <PresentationFormat>Widescreen</PresentationFormat>
  <Paragraphs>88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微软雅黑</vt:lpstr>
      <vt:lpstr>宋体</vt:lpstr>
      <vt:lpstr>Anaheim</vt:lpstr>
      <vt:lpstr>Annie Use Your Telescope</vt:lpstr>
      <vt:lpstr>Arial</vt:lpstr>
      <vt:lpstr>Barlow Condensed</vt:lpstr>
      <vt:lpstr>Barriecito</vt:lpstr>
      <vt:lpstr>Boogaloo</vt:lpstr>
      <vt:lpstr>Calibri</vt:lpstr>
      <vt:lpstr>Cookie</vt:lpstr>
      <vt:lpstr>Dekko</vt:lpstr>
      <vt:lpstr>等线</vt:lpstr>
      <vt:lpstr>Exo</vt:lpstr>
      <vt:lpstr>Lato</vt:lpstr>
      <vt:lpstr>Lato Light</vt:lpstr>
      <vt:lpstr>Open Sans</vt:lpstr>
      <vt:lpstr>RocknRoll One</vt:lpstr>
      <vt:lpstr>Times New Roman</vt:lpstr>
      <vt:lpstr>UTM Cookies</vt:lpstr>
      <vt:lpstr>幼圆</vt:lpstr>
      <vt:lpstr>华康方圆体W7(P)</vt:lpstr>
      <vt:lpstr>Office Theme</vt:lpstr>
      <vt:lpstr>1_Math Subject for Middle School - 7th Grade: Ratio, Proportion and Percent by Slidesgo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118</cp:revision>
  <dcterms:created xsi:type="dcterms:W3CDTF">2021-06-02T01:34:28Z</dcterms:created>
  <dcterms:modified xsi:type="dcterms:W3CDTF">2023-04-21T07:59:11Z</dcterms:modified>
</cp:coreProperties>
</file>