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9" r:id="rId2"/>
    <p:sldMasterId id="2147483692" r:id="rId3"/>
    <p:sldMasterId id="2147483705" r:id="rId4"/>
  </p:sldMasterIdLst>
  <p:notesMasterIdLst>
    <p:notesMasterId r:id="rId20"/>
  </p:notesMasterIdLst>
  <p:sldIdLst>
    <p:sldId id="342" r:id="rId5"/>
    <p:sldId id="343" r:id="rId6"/>
    <p:sldId id="344" r:id="rId7"/>
    <p:sldId id="345" r:id="rId8"/>
    <p:sldId id="2007577134" r:id="rId9"/>
    <p:sldId id="2007577133" r:id="rId10"/>
    <p:sldId id="346" r:id="rId11"/>
    <p:sldId id="299" r:id="rId12"/>
    <p:sldId id="327" r:id="rId13"/>
    <p:sldId id="304" r:id="rId14"/>
    <p:sldId id="329" r:id="rId15"/>
    <p:sldId id="330" r:id="rId16"/>
    <p:sldId id="2007577135" r:id="rId17"/>
    <p:sldId id="2007577127" r:id="rId18"/>
    <p:sldId id="200757712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55" autoAdjust="0"/>
    <p:restoredTop sz="94325" autoAdjust="0"/>
  </p:normalViewPr>
  <p:slideViewPr>
    <p:cSldViewPr snapToGrid="0">
      <p:cViewPr varScale="1">
        <p:scale>
          <a:sx n="65" d="100"/>
          <a:sy n="65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5" name="Google Shape;433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6" name="Google Shape;433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715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1F65FA-429F-4373-9479-4C6A1C9316A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gi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svg"/><Relationship Id="rId4" Type="http://schemas.openxmlformats.org/officeDocument/2006/relationships/image" Target="../media/image32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A814241-98AD-438B-B05C-328ECD8A0870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55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3643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88494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4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275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677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884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0438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5179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713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929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634020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E36C09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23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23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23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23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3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23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" name="Google Shape;104;p23"/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</p:grpSpPr>
        <p:sp>
          <p:nvSpPr>
            <p:cNvPr id="105" name="Google Shape;105;p23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solidFill>
              <a:srgbClr val="FAB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6" name="Google Shape;106;p23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</p:grpSpPr>
          <p:sp>
            <p:nvSpPr>
              <p:cNvPr id="107" name="Google Shape;107;p23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3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3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0" name="Google Shape;110;p23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1" name="Google Shape;111;p23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3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3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3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3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3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3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3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3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3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3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3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3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3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3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3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3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3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3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7" name="Google Shape;167;p23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8" name="Google Shape;168;p23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9" name="Google Shape;169;p23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0" name="Google Shape;170;p23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1" name="Google Shape;171;p23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3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3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3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3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3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3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3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3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3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3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3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3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3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3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3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3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3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3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3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3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23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23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23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5" name="Google Shape;195;p23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3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3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3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3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3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3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3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3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3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3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3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3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3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3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3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3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3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3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3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3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3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3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3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3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3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3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" name="Google Shape;235;p23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6" name="Google Shape;236;p23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3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23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" name="Google Shape;239;p23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3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1" name="Google Shape;241;p23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23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23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23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3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3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23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3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23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78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28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6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2023/3/26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8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0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466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20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4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2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9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4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1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7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05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7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0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5257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23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71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41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03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microsoft.com/office/2007/relationships/hdphoto" Target="../media/hdphoto6.wdp"/><Relationship Id="rId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0.wdp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43.png"/><Relationship Id="rId5" Type="http://schemas.openxmlformats.org/officeDocument/2006/relationships/audio" Target="../media/audio4.wav"/><Relationship Id="rId10" Type="http://schemas.openxmlformats.org/officeDocument/2006/relationships/image" Target="../media/image42.png"/><Relationship Id="rId4" Type="http://schemas.openxmlformats.org/officeDocument/2006/relationships/audio" Target="../media/audio3.wav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861482" y="320023"/>
            <a:ext cx="10469035" cy="1131848"/>
            <a:chOff x="1183343" y="1395558"/>
            <a:chExt cx="10469035" cy="1131848"/>
          </a:xfrm>
        </p:grpSpPr>
        <p:sp>
          <p:nvSpPr>
            <p:cNvPr id="26" name="TextBox 25"/>
            <p:cNvSpPr txBox="1"/>
            <p:nvPr/>
          </p:nvSpPr>
          <p:spPr>
            <a:xfrm>
              <a:off x="1819585" y="1395558"/>
              <a:ext cx="9832793" cy="113184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Một chú chim hải âu có thể nhìn thấy vật cách mình đến 10 km. Quan sát hình vẽ rồi trả lời </a:t>
              </a:r>
              <a:r>
                <a:rPr lang="vi-VN" sz="2400"/>
                <a:t>câu </a:t>
              </a:r>
              <a:r>
                <a:rPr lang="vi-VN" sz="2400" smtClean="0"/>
                <a:t>hỏi.</a:t>
              </a:r>
              <a:endParaRPr lang="vi-VN" sz="2400" dirty="0"/>
            </a:p>
          </p:txBody>
        </p:sp>
        <p:sp>
          <p:nvSpPr>
            <p:cNvPr id="27" name="Oval 26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1003160" y="2324774"/>
          <a:ext cx="5194440" cy="3640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7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0149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75665" marR="75665" marT="41616" marB="41616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D0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24" name="Group 23"/>
          <p:cNvGrpSpPr/>
          <p:nvPr/>
        </p:nvGrpSpPr>
        <p:grpSpPr>
          <a:xfrm>
            <a:off x="1003160" y="1853795"/>
            <a:ext cx="880310" cy="369332"/>
            <a:chOff x="1003160" y="1853795"/>
            <a:chExt cx="880310" cy="369332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003160" y="2189639"/>
              <a:ext cx="880310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109265" y="185379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44975" y="2335652"/>
            <a:ext cx="369332" cy="912734"/>
            <a:chOff x="544975" y="2335652"/>
            <a:chExt cx="369332" cy="912734"/>
          </a:xfrm>
        </p:grpSpPr>
        <p:cxnSp>
          <p:nvCxnSpPr>
            <p:cNvPr id="28" name="Straight Arrow Connector 27"/>
            <p:cNvCxnSpPr/>
            <p:nvPr/>
          </p:nvCxnSpPr>
          <p:spPr>
            <a:xfrm flipV="1">
              <a:off x="881803" y="2335652"/>
              <a:ext cx="0" cy="912734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387239" y="2632725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 km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4000" y="4046461"/>
            <a:ext cx="551505" cy="682382"/>
            <a:chOff x="2428177" y="4095169"/>
            <a:chExt cx="551505" cy="682382"/>
          </a:xfrm>
        </p:grpSpPr>
        <p:sp>
          <p:nvSpPr>
            <p:cNvPr id="13" name="Oval 12"/>
            <p:cNvSpPr/>
            <p:nvPr/>
          </p:nvSpPr>
          <p:spPr>
            <a:xfrm>
              <a:off x="2758965" y="4095169"/>
              <a:ext cx="220717" cy="220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428177" y="4315886"/>
              <a:ext cx="4411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06516" y="2539011"/>
            <a:ext cx="1032364" cy="1078707"/>
            <a:chOff x="2409712" y="2568039"/>
            <a:chExt cx="1032364" cy="1078707"/>
          </a:xfrm>
        </p:grpSpPr>
        <p:pic>
          <p:nvPicPr>
            <p:cNvPr id="1030" name="Picture 6" descr="Mô Hình Vector Tàu Hoạt Hình Hình ảnh | Định dạng hình ảnh PSD 611042970|  vn.lovepik.com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79667" y1="51000" x2="79667" y2="51000"/>
                          <a14:foregroundMark x1="78333" y1="51000" x2="73667" y2="51000"/>
                          <a14:foregroundMark x1="39667" y1="42000" x2="39667" y2="42000"/>
                          <a14:foregroundMark x1="39333" y1="24333" x2="39333" y2="2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8" t="21018" r="14291" b="26722"/>
            <a:stretch>
              <a:fillRect/>
            </a:stretch>
          </p:blipFill>
          <p:spPr bwMode="auto">
            <a:xfrm flipH="1">
              <a:off x="2409712" y="2568039"/>
              <a:ext cx="1032364" cy="767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433451" y="327741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(A)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69526" y="3513608"/>
            <a:ext cx="1094050" cy="986139"/>
            <a:chOff x="5146893" y="3586179"/>
            <a:chExt cx="1094050" cy="986139"/>
          </a:xfrm>
        </p:grpSpPr>
        <p:pic>
          <p:nvPicPr>
            <p:cNvPr id="1028" name="Picture 4" descr="Humo Crucero Mar Herramientas, Humo, Crucero, De PNG y PSD para Descargar  Gratis | Pngtre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8833" r="90000">
                          <a14:foregroundMark x1="8833" y1="80952" x2="8833" y2="80952"/>
                          <a14:foregroundMark x1="71917" y1="19286" x2="71917" y2="19286"/>
                          <a14:foregroundMark x1="48583" y1="23452" x2="48583" y2="234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6893" y="3586179"/>
              <a:ext cx="1094050" cy="76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250411" y="420298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(C)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41434" y="5459651"/>
            <a:ext cx="946708" cy="881259"/>
            <a:chOff x="2565347" y="5567652"/>
            <a:chExt cx="946708" cy="881259"/>
          </a:xfrm>
        </p:grpSpPr>
        <p:pic>
          <p:nvPicPr>
            <p:cNvPr id="1034" name="Picture 10" descr="Cargo ship icon, cartoon style - stock vector | Crushpixel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667" y1="31733" x2="32667" y2="35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3" t="24127" r="6191" b="29249"/>
            <a:stretch>
              <a:fillRect/>
            </a:stretch>
          </p:blipFill>
          <p:spPr bwMode="auto">
            <a:xfrm>
              <a:off x="2565347" y="5567652"/>
              <a:ext cx="946708" cy="522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658746" y="6079579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(B)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423755" y="1950783"/>
            <a:ext cx="6096000" cy="33547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smtClean="0">
                <a:ea typeface="Calibri" panose="020F0502020204030204" pitchFamily="34" charset="0"/>
                <a:cs typeface="Times New Roman" panose="02020603050405020304" pitchFamily="18" charset="0"/>
              </a:rPr>
              <a:t>Chú chim hải âu đang ở vị trí M thì: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400" smtClean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B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50000"/>
              </a:lnSpc>
              <a:spcAft>
                <a:spcPts val="8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c)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 hay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3042757" y="3232756"/>
            <a:ext cx="0" cy="912734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5400000" flipH="1">
            <a:off x="2885022" y="348641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28612" y="3206630"/>
            <a:ext cx="4231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A.</a:t>
            </a:r>
            <a:endParaRPr lang="en-US" sz="2400" dirty="0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3061660" y="4170287"/>
            <a:ext cx="0" cy="177866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5400000" flipH="1">
            <a:off x="2865931" y="485690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km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728612" y="4219048"/>
            <a:ext cx="424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CÓ </a:t>
            </a:r>
            <a:r>
              <a:rPr lang="en-US" sz="2400" dirty="0">
                <a:sym typeface="Wingdings" panose="05000000000000000000" pitchFamily="2" charset="2"/>
              </a:rPr>
              <a:t>nhìn thấy tàu B.</a:t>
            </a:r>
            <a:endParaRPr lang="en-US" sz="2400" dirty="0"/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722698" y="4511579"/>
            <a:ext cx="2598448" cy="412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570196" y="4496047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km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728612" y="5247692"/>
            <a:ext cx="4932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ym typeface="Wingdings" panose="05000000000000000000" pitchFamily="2" charset="2"/>
              </a:rPr>
              <a:t> Hải âu </a:t>
            </a:r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KHÔNG </a:t>
            </a:r>
            <a:r>
              <a:rPr lang="en-US" sz="2400" dirty="0">
                <a:sym typeface="Wingdings" panose="05000000000000000000" pitchFamily="2" charset="2"/>
              </a:rPr>
              <a:t>nhìn thấy tàu C.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1" grpId="0"/>
      <p:bldP spid="51" grpId="1"/>
      <p:bldP spid="32" grpId="0"/>
      <p:bldP spid="58" grpId="0"/>
      <p:bldP spid="58" grpId="1"/>
      <p:bldP spid="59" grpId="0"/>
      <p:bldP spid="62" grpId="0"/>
      <p:bldP spid="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531801" y="1386234"/>
            <a:ext cx="10989388" cy="1882565"/>
            <a:chOff x="531801" y="1386234"/>
            <a:chExt cx="10989388" cy="188256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06" b="44118"/>
            <a:stretch>
              <a:fillRect/>
            </a:stretch>
          </p:blipFill>
          <p:spPr>
            <a:xfrm>
              <a:off x="3913110" y="1434352"/>
              <a:ext cx="4113185" cy="1834447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531801" y="1386234"/>
              <a:ext cx="10989388" cy="1834447"/>
              <a:chOff x="531801" y="1386234"/>
              <a:chExt cx="10989388" cy="183444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4690" b="44118"/>
              <a:stretch>
                <a:fillRect/>
              </a:stretch>
            </p:blipFill>
            <p:spPr>
              <a:xfrm>
                <a:off x="531801" y="1386234"/>
                <a:ext cx="2940379" cy="1834447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2" t="52932" r="38558"/>
              <a:stretch>
                <a:fillRect/>
              </a:stretch>
            </p:blipFill>
            <p:spPr>
              <a:xfrm>
                <a:off x="8509257" y="1675567"/>
                <a:ext cx="3011932" cy="1545114"/>
              </a:xfrm>
              <a:prstGeom prst="rect">
                <a:avLst/>
              </a:prstGeom>
            </p:spPr>
          </p:pic>
        </p:grpSp>
      </p:grpSp>
      <p:grpSp>
        <p:nvGrpSpPr>
          <p:cNvPr id="2" name="Group 1"/>
          <p:cNvGrpSpPr/>
          <p:nvPr/>
        </p:nvGrpSpPr>
        <p:grpSpPr>
          <a:xfrm>
            <a:off x="861482" y="320023"/>
            <a:ext cx="10469035" cy="1200329"/>
            <a:chOff x="1183343" y="1395558"/>
            <a:chExt cx="10469035" cy="1200329"/>
          </a:xfrm>
        </p:grpSpPr>
        <p:sp>
          <p:nvSpPr>
            <p:cNvPr id="3" name="TextBox 2"/>
            <p:cNvSpPr txBox="1"/>
            <p:nvPr/>
          </p:nvSpPr>
          <p:spPr>
            <a:xfrm>
              <a:off x="1819585" y="1395558"/>
              <a:ext cx="9832793" cy="120032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Bác Lâm cần xếp lên mỗi xe một thùng hàng. Em hãy giúp bác Lâm xếp hàng cho </a:t>
              </a:r>
              <a:r>
                <a:rPr lang="vi-VN" sz="2400"/>
                <a:t>hợp </a:t>
              </a:r>
              <a:r>
                <a:rPr lang="vi-VN" sz="2400" smtClean="0"/>
                <a:t>lí. </a:t>
              </a:r>
              <a:endParaRPr lang="en-US" sz="2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36068" y="4087773"/>
            <a:ext cx="8079963" cy="2310884"/>
            <a:chOff x="1432070" y="3927259"/>
            <a:chExt cx="8887959" cy="2541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6" r="8470" b="57949"/>
            <a:stretch>
              <a:fillRect/>
            </a:stretch>
          </p:blipFill>
          <p:spPr>
            <a:xfrm>
              <a:off x="1432070" y="3927259"/>
              <a:ext cx="8887959" cy="254197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755302">
              <a:off x="2193928" y="4877794"/>
              <a:ext cx="1338828" cy="491581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dirty="0"/>
                <a:t>Thanh long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2806" y="4938919"/>
              <a:ext cx="1269917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Bắp cải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20970099">
              <a:off x="9021502" y="4938919"/>
              <a:ext cx="787395" cy="369332"/>
            </a:xfrm>
            <a:prstGeom prst="rect">
              <a:avLst/>
            </a:prstGeom>
            <a:solidFill>
              <a:srgbClr val="A6DDFB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Chuối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47241" y="5280819"/>
              <a:ext cx="363641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51812" y="5233481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44756" y="5233480"/>
              <a:ext cx="400005" cy="390195"/>
            </a:xfrm>
            <a:prstGeom prst="ellipse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27429" y="6007566"/>
              <a:ext cx="103105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latin typeface="UTM Avo" panose="02040603050506020204" pitchFamily="18" charset="0"/>
                </a:rPr>
                <a:t>78 dm</a:t>
              </a:r>
            </a:p>
          </p:txBody>
        </p:sp>
      </p:grpSp>
      <p:cxnSp>
        <p:nvCxnSpPr>
          <p:cNvPr id="20" name="Curved Connector 19"/>
          <p:cNvCxnSpPr/>
          <p:nvPr/>
        </p:nvCxnSpPr>
        <p:spPr>
          <a:xfrm>
            <a:off x="2492591" y="2566200"/>
            <a:ext cx="6336616" cy="2177681"/>
          </a:xfrm>
          <a:prstGeom prst="straightConnector1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urved Connector 19"/>
          <p:cNvCxnSpPr/>
          <p:nvPr/>
        </p:nvCxnSpPr>
        <p:spPr>
          <a:xfrm flipH="1">
            <a:off x="6414120" y="2632896"/>
            <a:ext cx="773504" cy="2068230"/>
          </a:xfrm>
          <a:prstGeom prst="straightConnector1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19"/>
          <p:cNvCxnSpPr/>
          <p:nvPr/>
        </p:nvCxnSpPr>
        <p:spPr>
          <a:xfrm flipH="1">
            <a:off x="3722138" y="2469457"/>
            <a:ext cx="4988015" cy="2272797"/>
          </a:xfrm>
          <a:prstGeom prst="straightConnector1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61482" y="161760"/>
            <a:ext cx="10469035" cy="1808328"/>
            <a:chOff x="861482" y="320023"/>
            <a:chExt cx="10469035" cy="1808328"/>
          </a:xfrm>
        </p:grpSpPr>
        <p:grpSp>
          <p:nvGrpSpPr>
            <p:cNvPr id="2" name="Group 1"/>
            <p:cNvGrpSpPr/>
            <p:nvPr/>
          </p:nvGrpSpPr>
          <p:grpSpPr>
            <a:xfrm>
              <a:off x="861482" y="320023"/>
              <a:ext cx="10469035" cy="1754326"/>
              <a:chOff x="1183343" y="1395558"/>
              <a:chExt cx="10469035" cy="175432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819585" y="1395558"/>
                <a:ext cx="9832793" cy="1754326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2400" dirty="0"/>
                  <a:t>Một đoàn tàu </a:t>
                </a:r>
                <a:r>
                  <a:rPr lang="vi-VN" sz="2400"/>
                  <a:t>dài </a:t>
                </a:r>
                <a:r>
                  <a:rPr lang="vi-VN" sz="2400" smtClean="0"/>
                  <a:t>99m đang </a:t>
                </a:r>
                <a:r>
                  <a:rPr lang="vi-VN" sz="2400" dirty="0"/>
                  <a:t>đi qua một cây cầu sắt AB </a:t>
                </a:r>
                <a:r>
                  <a:rPr lang="vi-VN" sz="2400"/>
                  <a:t>dài </a:t>
                </a:r>
                <a:r>
                  <a:rPr lang="vi-VN" sz="2400" smtClean="0"/>
                  <a:t>54m</a:t>
                </a:r>
                <a:r>
                  <a:rPr lang="vi-VN" sz="2400" dirty="0"/>
                  <a:t>. Khi đầu tàu vừa đến điểm A (như hình vẽ) thì điểm C ở đuôi </a:t>
                </a:r>
                <a:r>
                  <a:rPr lang="vi-VN" sz="2400"/>
                  <a:t>tàu </a:t>
                </a:r>
                <a:r>
                  <a:rPr lang="vi-VN" sz="2400" smtClean="0"/>
                  <a:t>còn </a:t>
                </a:r>
                <a:r>
                  <a:rPr lang="vi-VN" sz="2400" dirty="0"/>
                  <a:t>cách điểm B             m.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5</a:t>
                </a:r>
              </a:p>
            </p:txBody>
          </p:sp>
        </p:grpSp>
        <p:sp>
          <p:nvSpPr>
            <p:cNvPr id="5" name="Rounded Rectangle 4"/>
            <p:cNvSpPr/>
            <p:nvPr/>
          </p:nvSpPr>
          <p:spPr>
            <a:xfrm>
              <a:off x="2672168" y="1414632"/>
              <a:ext cx="844566" cy="71371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8733" y="2086433"/>
            <a:ext cx="7834534" cy="3692032"/>
            <a:chOff x="1573235" y="2211190"/>
            <a:chExt cx="9045530" cy="426271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14"/>
            <a:stretch>
              <a:fillRect/>
            </a:stretch>
          </p:blipFill>
          <p:spPr>
            <a:xfrm>
              <a:off x="1573235" y="2211190"/>
              <a:ext cx="9045530" cy="426271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936661">
              <a:off x="6452752" y="3623211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99 m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936661">
              <a:off x="4421789" y="4390088"/>
              <a:ext cx="824265" cy="400110"/>
            </a:xfrm>
            <a:prstGeom prst="rect">
              <a:avLst/>
            </a:prstGeom>
            <a:solidFill>
              <a:srgbClr val="9CD6EA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54 m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936661">
              <a:off x="7752615" y="5335590"/>
              <a:ext cx="681597" cy="400110"/>
            </a:xfrm>
            <a:prstGeom prst="rect">
              <a:avLst/>
            </a:prstGeom>
            <a:solidFill>
              <a:srgbClr val="3F8E40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n>
                    <a:solidFill>
                      <a:schemeClr val="tx1"/>
                    </a:solidFill>
                  </a:ln>
                </a:rPr>
                <a:t>? m 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03336" y="5817598"/>
            <a:ext cx="2587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/>
              <a:t>99m </a:t>
            </a:r>
            <a:r>
              <a:rPr lang="en-US" sz="3200"/>
              <a:t>– </a:t>
            </a:r>
            <a:r>
              <a:rPr lang="en-US" sz="3200" smtClean="0"/>
              <a:t>54m </a:t>
            </a:r>
            <a:r>
              <a:rPr lang="en-US" sz="3200" dirty="0"/>
              <a:t>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71268" y="5778465"/>
            <a:ext cx="981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45m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74491" y="1320840"/>
            <a:ext cx="639919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11812" cy="976281"/>
            <a:chOff x="774356" y="888444"/>
            <a:chExt cx="10111812" cy="976281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8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chuyển đổi giữa các đơn vị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9"/>
            <a:ext cx="10041037" cy="1437993"/>
            <a:chOff x="752655" y="2065203"/>
            <a:chExt cx="10062426" cy="1337662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1" y="2114503"/>
              <a:ext cx="8905080" cy="128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hiện phép cộng có cùng đơn vị đo độ dài, áp dụng tính độ dài đường gấp khúc trong bài toán thực tế.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613746"/>
            <a:ext cx="10118033" cy="954107"/>
            <a:chOff x="778314" y="3234563"/>
            <a:chExt cx="9990377" cy="876051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863611" y="3234563"/>
              <a:ext cx="8905080" cy="87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vi-VN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so sánh, sắp xếp các số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57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Vận dụng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Trải nghiệm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2186866" y="2722244"/>
            <a:ext cx="1000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Bài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59 – Tiết 1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EF2182-6781-428D-B653-49A857C20514}"/>
              </a:ext>
            </a:extLst>
          </p:cNvPr>
          <p:cNvSpPr txBox="1"/>
          <p:nvPr/>
        </p:nvSpPr>
        <p:spPr>
          <a:xfrm>
            <a:off x="3076675" y="2069872"/>
            <a:ext cx="625523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biệt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2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sz="half" idx="1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838200" y="2724785"/>
            <a:ext cx="5181600" cy="2552065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671989" y="4486740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cm = .... m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726593" y="4556751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km+ 25km =......km</a:t>
            </a:r>
            <a:endParaRPr lang="en-US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7904823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09474" y="4656097"/>
            <a:ext cx="342512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3m = ..... cm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9562075" y="5170198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000"/>
                            </p:stCondLst>
                            <p:childTnLst>
                              <p:par>
                                <p:cTn id="12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5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8" name="Google Shape;4338;p1"/>
          <p:cNvGrpSpPr/>
          <p:nvPr/>
        </p:nvGrpSpPr>
        <p:grpSpPr>
          <a:xfrm>
            <a:off x="716484" y="106016"/>
            <a:ext cx="2705323" cy="980661"/>
            <a:chOff x="1523998" y="0"/>
            <a:chExt cx="2190751" cy="980661"/>
          </a:xfrm>
        </p:grpSpPr>
        <p:grpSp>
          <p:nvGrpSpPr>
            <p:cNvPr id="4339" name="Google Shape;4339;p1"/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4340" name="Google Shape;4340;p1"/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E36C09"/>
              </a:solidFill>
              <a:ln w="12700" cap="flat" cmpd="sng">
                <a:solidFill>
                  <a:srgbClr val="E36C09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4341" name="Google Shape;4341;p1"/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E36C09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b="0" i="0" u="none" strike="noStrike" cap="none">
                  <a:solidFill>
                    <a:schemeClr val="lt1"/>
                  </a:solidFill>
                  <a:latin typeface="Arial" panose="020B0604020202020204" pitchFamily="34" charset="0"/>
                  <a:ea typeface="Arial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4342" name="Google Shape;4342;p1"/>
            <p:cNvSpPr txBox="1"/>
            <p:nvPr/>
          </p:nvSpPr>
          <p:spPr>
            <a:xfrm>
              <a:off x="1677724" y="206880"/>
              <a:ext cx="1972089" cy="4616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0" i="0" u="none" strike="noStrike" cap="none">
                  <a:solidFill>
                    <a:srgbClr val="E36C09"/>
                  </a:solidFill>
                  <a:latin typeface="Arial" panose="020B0604020202020204" pitchFamily="34" charset="0"/>
                  <a:ea typeface="Cookie"/>
                  <a:cs typeface="Arial" panose="020B0604020202020204" pitchFamily="34" charset="0"/>
                  <a:sym typeface="Cookie"/>
                </a:rPr>
                <a:t>CHỦ ĐỀ 11</a:t>
              </a:r>
              <a:endParaRPr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43" name="Google Shape;4343;p1"/>
          <p:cNvSpPr txBox="1"/>
          <p:nvPr/>
        </p:nvSpPr>
        <p:spPr>
          <a:xfrm>
            <a:off x="2350489" y="232092"/>
            <a:ext cx="911551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E36C09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ĐỘ DÀI VÀ ĐƠN VỊ ĐO ĐỘ DÀI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E36C09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TIỀN VIỆT NAM</a:t>
            </a:r>
            <a:endParaRPr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4" name="Google Shape;4344;p1"/>
          <p:cNvSpPr txBox="1"/>
          <p:nvPr/>
        </p:nvSpPr>
        <p:spPr>
          <a:xfrm>
            <a:off x="1674771" y="2041699"/>
            <a:ext cx="8392813" cy="171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BÀI </a:t>
            </a:r>
            <a:r>
              <a:rPr lang="en-US" sz="4400" b="0" i="0" u="none" strike="noStrike" cap="none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58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smtClean="0"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LUYỆN TẬP CHUNG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4342;p1"/>
          <p:cNvSpPr txBox="1"/>
          <p:nvPr/>
        </p:nvSpPr>
        <p:spPr>
          <a:xfrm>
            <a:off x="3226704" y="4104754"/>
            <a:ext cx="52889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Tiết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2</a:t>
            </a:r>
            <a:r>
              <a:rPr lang="vi-VN" sz="3600" b="0" i="0" u="none" strike="noStrike" cap="none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 </a:t>
            </a:r>
            <a:r>
              <a:rPr lang="vi-VN" sz="3600" b="0" i="0" u="none" strike="noStrike" cap="none" smtClean="0">
                <a:solidFill>
                  <a:srgbClr val="FF0000"/>
                </a:solidFill>
                <a:latin typeface="Arial" panose="020B0604020202020204" pitchFamily="34" charset="0"/>
                <a:ea typeface="Cookie"/>
                <a:cs typeface="Arial" panose="020B0604020202020204" pitchFamily="34" charset="0"/>
                <a:sym typeface="Cookie"/>
              </a:rPr>
              <a:t>– Luyện tập</a:t>
            </a:r>
            <a:endParaRPr lang="vi-VN" sz="3600" b="0" i="0" u="none" strike="noStrike" cap="none">
              <a:solidFill>
                <a:srgbClr val="FF0000"/>
              </a:solidFill>
              <a:latin typeface="Arial" panose="020B0604020202020204" pitchFamily="34" charset="0"/>
              <a:ea typeface="Cookie"/>
              <a:cs typeface="Arial" panose="020B0604020202020204" pitchFamily="34" charset="0"/>
              <a:sym typeface="Cookie"/>
            </a:endParaRPr>
          </a:p>
        </p:txBody>
      </p:sp>
      <p:sp>
        <p:nvSpPr>
          <p:cNvPr id="10" name="Google Shape;4342;p1"/>
          <p:cNvSpPr txBox="1"/>
          <p:nvPr/>
        </p:nvSpPr>
        <p:spPr>
          <a:xfrm>
            <a:off x="5801907" y="4889043"/>
            <a:ext cx="24353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Trang </a:t>
            </a:r>
            <a:r>
              <a:rPr lang="vi-VN" sz="2800" smtClean="0"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0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11812" cy="976281"/>
            <a:chOff x="774356" y="888444"/>
            <a:chExt cx="10111812" cy="976281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81088" y="910618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chuyển đổi giữa các đơn vị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9"/>
            <a:ext cx="10041037" cy="1437993"/>
            <a:chOff x="752655" y="2065203"/>
            <a:chExt cx="10062426" cy="1337662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1910001" y="2114503"/>
              <a:ext cx="8905080" cy="12883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hiện phép cộng có cùng đơn vị đo độ dài, áp dụng tính độ dài đường gấp khúc trong bài toán thực tế.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613746"/>
            <a:ext cx="10118033" cy="954107"/>
            <a:chOff x="778314" y="3234563"/>
            <a:chExt cx="9990377" cy="876051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1863611" y="3234563"/>
              <a:ext cx="8905080" cy="876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Củng</a:t>
              </a:r>
              <a:r>
                <a:rPr kumimoji="0" lang="vi-VN" sz="2800" b="1" i="0" u="none" strike="noStrike" kern="1200" cap="none" spc="0" normalizeH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cố kĩ năng so sánh, sắp xếp các số đo độ dài đã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99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1900654" y="810456"/>
            <a:ext cx="8609130" cy="1384878"/>
            <a:chOff x="197963" y="5473122"/>
            <a:chExt cx="8609130" cy="138487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58679" y="5473124"/>
              <a:ext cx="2160716" cy="138487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963" y="5473125"/>
              <a:ext cx="2160716" cy="1384875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46377" y="5473122"/>
              <a:ext cx="2160716" cy="138487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85661" y="5473123"/>
              <a:ext cx="2160716" cy="138487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62707" y="5008964"/>
            <a:ext cx="11310425" cy="349647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 </a:t>
            </a:r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62610" y="2195195"/>
            <a:ext cx="8714105" cy="27152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Luyện tập </a:t>
            </a:r>
            <a:endParaRPr lang="zh-CN" altLang="en-US" sz="6000" b="1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5" y="1023620"/>
            <a:ext cx="6563360" cy="583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61306" y="-296"/>
            <a:ext cx="3401612" cy="3509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749275" y="458467"/>
            <a:ext cx="7887978" cy="700417"/>
            <a:chOff x="2957822" y="487895"/>
            <a:chExt cx="7887978" cy="700417"/>
          </a:xfrm>
        </p:grpSpPr>
        <p:sp>
          <p:nvSpPr>
            <p:cNvPr id="16" name="Rounded Rectangle 15"/>
            <p:cNvSpPr/>
            <p:nvPr/>
          </p:nvSpPr>
          <p:spPr>
            <a:xfrm>
              <a:off x="4092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2957822" y="487895"/>
              <a:ext cx="7887978" cy="700417"/>
              <a:chOff x="1183343" y="1334475"/>
              <a:chExt cx="7887978" cy="700417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1820069" y="1334475"/>
                <a:ext cx="7251252" cy="65877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514350" indent="-514350">
                  <a:lnSpc>
                    <a:spcPct val="150000"/>
                  </a:lnSpc>
                  <a:buAutoNum type="alphaLcParenR"/>
                </a:pPr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577518" y="1394312"/>
            <a:ext cx="10986587" cy="1772138"/>
            <a:chOff x="705854" y="1198653"/>
            <a:chExt cx="10986587" cy="1772138"/>
          </a:xfrm>
        </p:grpSpPr>
        <p:grpSp>
          <p:nvGrpSpPr>
            <p:cNvPr id="25" name="Group 24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7 dm =         cm		8 m =           dm		9 m =           cm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60 cm =          dm	600 cm =           m	50 dm =          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26" name="Rounded Rectangle 25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853610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61379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716206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  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125040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7895" y="3581354"/>
            <a:ext cx="9127103" cy="915442"/>
            <a:chOff x="705854" y="1198653"/>
            <a:chExt cx="9127103" cy="915442"/>
          </a:xfrm>
        </p:grpSpPr>
        <p:grpSp>
          <p:nvGrpSpPr>
            <p:cNvPr id="35" name="Group 34"/>
            <p:cNvGrpSpPr/>
            <p:nvPr/>
          </p:nvGrpSpPr>
          <p:grpSpPr>
            <a:xfrm>
              <a:off x="705854" y="1198653"/>
              <a:ext cx="9127103" cy="820353"/>
              <a:chOff x="882316" y="1198653"/>
              <a:chExt cx="9127103" cy="820353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1514786" y="1198653"/>
                <a:ext cx="8494633" cy="8203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 km =             m		1000 m =           km		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36" name="Rounded Rectangle 35"/>
            <p:cNvSpPr/>
            <p:nvPr/>
          </p:nvSpPr>
          <p:spPr>
            <a:xfrm>
              <a:off x="2634343" y="1400376"/>
              <a:ext cx="104495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707531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894856" y="252244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140970" y="1671219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837886" y="2532591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659235" y="1691937"/>
            <a:ext cx="749332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250231" y="2534650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570531" y="3839799"/>
            <a:ext cx="1037463" cy="55399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82902" y="3869779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1482" y="320023"/>
            <a:ext cx="10469035" cy="639334"/>
            <a:chOff x="1183343" y="1395558"/>
            <a:chExt cx="10469035" cy="639334"/>
          </a:xfrm>
        </p:grpSpPr>
        <p:sp>
          <p:nvSpPr>
            <p:cNvPr id="13" name="TextBox 12"/>
            <p:cNvSpPr txBox="1"/>
            <p:nvPr/>
          </p:nvSpPr>
          <p:spPr>
            <a:xfrm>
              <a:off x="1819585" y="1395558"/>
              <a:ext cx="9832793" cy="57785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Vườn hoa dưới đây đã được làm bao nhiêu mét hàng rào?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816" y="972823"/>
            <a:ext cx="6545184" cy="383790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301839" y="4840708"/>
            <a:ext cx="351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18m </a:t>
            </a:r>
            <a:r>
              <a:rPr lang="en-US" sz="2800"/>
              <a:t>+ </a:t>
            </a:r>
            <a:r>
              <a:rPr lang="en-US" sz="2800" smtClean="0"/>
              <a:t>35m </a:t>
            </a:r>
            <a:r>
              <a:rPr lang="en-US" sz="2800"/>
              <a:t>+ </a:t>
            </a:r>
            <a:r>
              <a:rPr lang="en-US" sz="2800" smtClean="0"/>
              <a:t>18m </a:t>
            </a:r>
            <a:r>
              <a:rPr lang="en-US" sz="2800" dirty="0"/>
              <a:t>=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94523" y="4852929"/>
            <a:ext cx="885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71m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86372" y="5667739"/>
            <a:ext cx="7957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ym typeface="Wingdings" panose="05000000000000000000" pitchFamily="2" charset="2"/>
              </a:rPr>
              <a:t> </a:t>
            </a:r>
            <a:r>
              <a:rPr lang="vi-VN" sz="3200" dirty="0"/>
              <a:t>Vườn hoa đã được </a:t>
            </a:r>
            <a:r>
              <a:rPr lang="vi-VN" sz="3200"/>
              <a:t>làm </a:t>
            </a:r>
            <a:r>
              <a:rPr lang="vi-VN" sz="3200" smtClean="0">
                <a:solidFill>
                  <a:srgbClr val="FF0000"/>
                </a:solidFill>
              </a:rPr>
              <a:t>71m</a:t>
            </a:r>
            <a:r>
              <a:rPr lang="vi-VN" sz="3200" smtClean="0"/>
              <a:t> </a:t>
            </a:r>
            <a:r>
              <a:rPr lang="vi-VN" sz="3200" dirty="0"/>
              <a:t>hàng rào.</a:t>
            </a:r>
            <a:r>
              <a:rPr lang="en-US" sz="3200" dirty="0">
                <a:sym typeface="Wingdings" panose="05000000000000000000" pitchFamily="2" charset="2"/>
              </a:rPr>
              <a:t>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490</Words>
  <Application>Microsoft Office PowerPoint</Application>
  <PresentationFormat>Widescreen</PresentationFormat>
  <Paragraphs>106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Arial</vt:lpstr>
      <vt:lpstr>Arial-Rounded</vt:lpstr>
      <vt:lpstr>Calibri</vt:lpstr>
      <vt:lpstr>Cookie</vt:lpstr>
      <vt:lpstr>等线</vt:lpstr>
      <vt:lpstr>Times New Roman</vt:lpstr>
      <vt:lpstr>UTM Avo</vt:lpstr>
      <vt:lpstr>UTM Cookies</vt:lpstr>
      <vt:lpstr>Wingdings</vt:lpstr>
      <vt:lpstr>Office Theme</vt:lpstr>
      <vt:lpstr>2_Office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MyPC</cp:lastModifiedBy>
  <cp:revision>336</cp:revision>
  <dcterms:created xsi:type="dcterms:W3CDTF">2021-06-02T01:34:00Z</dcterms:created>
  <dcterms:modified xsi:type="dcterms:W3CDTF">2023-03-26T03:27:58Z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EBFFEAB3D21247FDAC38FC10021635C8</vt:lpwstr>
  </property>
</Properties>
</file>