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29" r:id="rId2"/>
    <p:sldId id="363" r:id="rId3"/>
    <p:sldId id="335" r:id="rId4"/>
    <p:sldId id="336" r:id="rId5"/>
    <p:sldId id="347" r:id="rId6"/>
    <p:sldId id="339" r:id="rId7"/>
    <p:sldId id="337" r:id="rId8"/>
    <p:sldId id="348" r:id="rId9"/>
    <p:sldId id="340" r:id="rId10"/>
    <p:sldId id="338" r:id="rId11"/>
    <p:sldId id="349" r:id="rId12"/>
    <p:sldId id="341" r:id="rId13"/>
    <p:sldId id="342" r:id="rId14"/>
    <p:sldId id="351" r:id="rId15"/>
    <p:sldId id="364" r:id="rId16"/>
    <p:sldId id="283" r:id="rId17"/>
    <p:sldId id="284" r:id="rId18"/>
    <p:sldId id="365" r:id="rId19"/>
    <p:sldId id="287" r:id="rId20"/>
    <p:sldId id="288" r:id="rId21"/>
    <p:sldId id="289" r:id="rId22"/>
    <p:sldId id="290" r:id="rId23"/>
    <p:sldId id="256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258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09C1D-0EB9-47B3-8423-09F892C2931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C60DE-170C-4E8C-A4AD-1426705C3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55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82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0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937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65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65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761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43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38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75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38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04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44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86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12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3FEC9-9B27-422C-81A6-1A3F6BB3DD5E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85CA-2648-4F97-9AF2-B4D5C50FBB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7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61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56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82762-1649-4C54-BF93-809A6934DDD2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C2549-24EA-4FC6-A0E4-9CFAB317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4" Type="http://schemas.openxmlformats.org/officeDocument/2006/relationships/image" Target="../media/image21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25.sv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11" Type="http://schemas.openxmlformats.org/officeDocument/2006/relationships/image" Target="../media/image29.gif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audio" Target="../media/audio2.wav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4.wdp"/><Relationship Id="rId3" Type="http://schemas.openxmlformats.org/officeDocument/2006/relationships/image" Target="../media/image43.jpg"/><Relationship Id="rId7" Type="http://schemas.openxmlformats.org/officeDocument/2006/relationships/image" Target="../media/image16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11" Type="http://schemas.openxmlformats.org/officeDocument/2006/relationships/image" Target="../media/image40.png"/><Relationship Id="rId5" Type="http://schemas.openxmlformats.org/officeDocument/2006/relationships/image" Target="../media/image15.png"/><Relationship Id="rId10" Type="http://schemas.openxmlformats.org/officeDocument/2006/relationships/image" Target="../media/image39.png"/><Relationship Id="rId4" Type="http://schemas.openxmlformats.org/officeDocument/2006/relationships/image" Target="../media/image14.png"/><Relationship Id="rId9" Type="http://schemas.openxmlformats.org/officeDocument/2006/relationships/image" Target="../media/image31.png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jp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audio" Target="../media/audio1.wav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4.png"/><Relationship Id="rId12" Type="http://schemas.openxmlformats.org/officeDocument/2006/relationships/image" Target="../media/image29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0" Type="http://schemas.openxmlformats.org/officeDocument/2006/relationships/image" Target="../media/image27.jpeg"/><Relationship Id="rId4" Type="http://schemas.openxmlformats.org/officeDocument/2006/relationships/audio" Target="../media/audio1.wav"/><Relationship Id="rId9" Type="http://schemas.openxmlformats.org/officeDocument/2006/relationships/image" Target="../media/image26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25.sv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11" Type="http://schemas.openxmlformats.org/officeDocument/2006/relationships/image" Target="../media/image29.gif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audio" Target="../media/audio2.wav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35.jp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28153" y="195383"/>
            <a:ext cx="8287704" cy="4417493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02248" y="2956714"/>
            <a:ext cx="8687027" cy="21295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5994119" y="-85911"/>
            <a:ext cx="2349342" cy="145339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399653" y="2533303"/>
            <a:ext cx="614636" cy="11799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76491" y="239475"/>
            <a:ext cx="1767103" cy="192189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705767" y="640788"/>
            <a:ext cx="785574" cy="137073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331941" y="478353"/>
            <a:ext cx="486706" cy="8079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793" y="3202442"/>
            <a:ext cx="1721176" cy="1654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750" y="1073509"/>
            <a:ext cx="1070185" cy="12649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06970" y="105921"/>
            <a:ext cx="5677582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7562"/>
            <a:r>
              <a:rPr lang="en-US" sz="171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NGỌC LÂM</a:t>
            </a:r>
            <a:endParaRPr lang="vi-VN" sz="1714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圆角矩形 1"/>
          <p:cNvSpPr/>
          <p:nvPr/>
        </p:nvSpPr>
        <p:spPr>
          <a:xfrm>
            <a:off x="942845" y="489143"/>
            <a:ext cx="6966856" cy="77803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204" tIns="39102" rIns="78204" bIns="39102" anchor="ctr"/>
          <a:lstStyle/>
          <a:p>
            <a:pPr algn="ctr" defTabSz="1042595">
              <a:defRPr/>
            </a:pP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 1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EBEF4C-BD4E-B4CC-5252-33D83162B4E4}"/>
              </a:ext>
            </a:extLst>
          </p:cNvPr>
          <p:cNvSpPr txBox="1"/>
          <p:nvPr/>
        </p:nvSpPr>
        <p:spPr>
          <a:xfrm>
            <a:off x="1099724" y="2395365"/>
            <a:ext cx="8166613" cy="561664"/>
          </a:xfrm>
          <a:prstGeom prst="rect">
            <a:avLst/>
          </a:prstGeom>
          <a:noFill/>
        </p:spPr>
        <p:txBody>
          <a:bodyPr wrap="square" lIns="68553" tIns="34276" rIns="68553" bIns="34276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BÀI 11: PHÉP TRỪ TRONG PHẠM VI 10</a:t>
            </a:r>
          </a:p>
        </p:txBody>
      </p:sp>
      <p:sp>
        <p:nvSpPr>
          <p:cNvPr id="8" name="Google Shape;462;p21">
            <a:extLst>
              <a:ext uri="{FF2B5EF4-FFF2-40B4-BE49-F238E27FC236}">
                <a16:creationId xmlns:a16="http://schemas.microsoft.com/office/drawing/2014/main" id="{673D12CD-CCF9-7D87-7482-2576AE3694DD}"/>
              </a:ext>
            </a:extLst>
          </p:cNvPr>
          <p:cNvSpPr txBox="1">
            <a:spLocks/>
          </p:cNvSpPr>
          <p:nvPr/>
        </p:nvSpPr>
        <p:spPr>
          <a:xfrm>
            <a:off x="2155598" y="3069563"/>
            <a:ext cx="6316673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1" tIns="68541" rIns="68541" bIns="6854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TIẾT 5: LUYỆN TẬP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(</a:t>
            </a:r>
            <a:r>
              <a:rPr lang="en-US" sz="2800" b="1" dirty="0" err="1">
                <a:solidFill>
                  <a:srgbClr val="00206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trang</a:t>
            </a:r>
            <a:r>
              <a:rPr lang="en-US" sz="2800" b="1" dirty="0">
                <a:solidFill>
                  <a:srgbClr val="00206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76 + 77)</a:t>
            </a:r>
          </a:p>
        </p:txBody>
      </p:sp>
    </p:spTree>
    <p:extLst>
      <p:ext uri="{BB962C8B-B14F-4D97-AF65-F5344CB8AC3E}">
        <p14:creationId xmlns:p14="http://schemas.microsoft.com/office/powerpoint/2010/main" val="15394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328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artoon carrots growing in garden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1" b="10200"/>
          <a:stretch/>
        </p:blipFill>
        <p:spPr bwMode="auto">
          <a:xfrm>
            <a:off x="-14287" y="1"/>
            <a:ext cx="9146977" cy="520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3429000" y="71031"/>
            <a:ext cx="1943100" cy="500470"/>
          </a:xfrm>
          <a:prstGeom prst="rect">
            <a:avLst/>
          </a:prstGeom>
          <a:solidFill>
            <a:srgbClr val="FFE0B3"/>
          </a:solidFill>
        </p:spPr>
        <p:txBody>
          <a:bodyPr lIns="68544" tIns="34271" rIns="68544" bIns="34271">
            <a:normAutofit fontScale="97500"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Kids" panose="00000400000000000000" pitchFamily="2" charset="-93"/>
                <a:ea typeface="Kids" panose="00000400000000000000" pitchFamily="2" charset="-93"/>
                <a:cs typeface="Kids" panose="00000400000000000000" pitchFamily="2" charset="-93"/>
              </a:rPr>
              <a:t>CHẶNG 3 </a:t>
            </a:r>
          </a:p>
        </p:txBody>
      </p:sp>
      <p:pic>
        <p:nvPicPr>
          <p:cNvPr id="10" name="Picture 9" descr="cartoon-rabbit-free - Cartoonist For Hi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94006" y="1845057"/>
            <a:ext cx="3143249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armer PNG Image - PurePNG | Free transparent CC0 PNG Image Library">
            <a:extLst>
              <a:ext uri="{FF2B5EF4-FFF2-40B4-BE49-F238E27FC236}">
                <a16:creationId xmlns:a16="http://schemas.microsoft.com/office/drawing/2014/main" id="{CD162ACD-5293-430F-979F-B12A82F62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45" y="2806627"/>
            <a:ext cx="2000624" cy="239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bunch of carrots vector | Carrot vegetable, Cartoon,  Cartoon pics">
            <a:extLst>
              <a:ext uri="{FF2B5EF4-FFF2-40B4-BE49-F238E27FC236}">
                <a16:creationId xmlns:a16="http://schemas.microsoft.com/office/drawing/2014/main" id="{68FD0F9C-BF30-478C-AF79-7F1E2A502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3907276"/>
            <a:ext cx="1148657" cy="123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D209F33-6AAC-4082-82C3-7EF88BEE16E8}"/>
              </a:ext>
            </a:extLst>
          </p:cNvPr>
          <p:cNvGrpSpPr/>
          <p:nvPr/>
        </p:nvGrpSpPr>
        <p:grpSpPr>
          <a:xfrm>
            <a:off x="6051022" y="3835722"/>
            <a:ext cx="1303271" cy="1357261"/>
            <a:chOff x="-2932238" y="3834970"/>
            <a:chExt cx="1547714" cy="155097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A939098-1166-4939-82D8-BBEC76642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79888" y="3959507"/>
              <a:ext cx="479780" cy="138314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530EA56-83E4-4313-BF5B-EFE7B9FCE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48810">
              <a:off x="-2480554" y="3977994"/>
              <a:ext cx="479780" cy="138314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6B202FF-C8B1-43CB-B601-078E36EC2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98064" y="3855177"/>
              <a:ext cx="479780" cy="138314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984B593-F055-4BE2-83BC-545B88811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6729">
              <a:off x="-1864304" y="4002795"/>
              <a:ext cx="479780" cy="138314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A1DCC03-BAFA-479B-B802-58CBFB9AD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06943">
              <a:off x="-2190213" y="3834970"/>
              <a:ext cx="479780" cy="138314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DFB0D4C-4C66-4C07-BC0A-0305FC252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32355">
              <a:off x="-2310375" y="3932605"/>
              <a:ext cx="479780" cy="1383147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2CBDFAF-8CBE-4C59-9397-476DE4B91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271" y="3493873"/>
            <a:ext cx="1894094" cy="189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022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2"/>
          <a:stretch/>
        </p:blipFill>
        <p:spPr>
          <a:xfrm>
            <a:off x="32446" y="0"/>
            <a:ext cx="9109745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48664" y="130908"/>
            <a:ext cx="6498983" cy="1720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256137" y="130905"/>
            <a:ext cx="1807485" cy="1526446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91100" y="990600"/>
              <a:ext cx="1517565" cy="5801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429"/>
              <a:r>
                <a:rPr lang="en-US" sz="3300" dirty="0">
                  <a:solidFill>
                    <a:prstClr val="white"/>
                  </a:solidFill>
                  <a:latin typeface="UTM Avo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84540" y="285751"/>
            <a:ext cx="4320093" cy="13157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429"/>
            <a:r>
              <a:rPr lang="en-US" sz="8550" b="1" dirty="0">
                <a:solidFill>
                  <a:srgbClr val="FFBD45"/>
                </a:solidFill>
                <a:latin typeface="UTM Avo" pitchFamily="18" charset="0"/>
              </a:rPr>
              <a:t>4 - 4 = 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322346" y="-5208354"/>
            <a:ext cx="5342020" cy="29388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pPr algn="ctr" defTabSz="685429"/>
            <a:endParaRPr lang="en-US" sz="1425">
              <a:solidFill>
                <a:prstClr val="white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256137" y="-6222539"/>
            <a:ext cx="5342020" cy="2938836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pPr algn="ctr" defTabSz="685429"/>
            <a:endParaRPr lang="en-US" sz="1425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47380" y="3966950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prstClr val="white"/>
                </a:solidFill>
                <a:latin typeface="UTM Avo" pitchFamily="18" charset="0"/>
              </a:rPr>
              <a:t>C.   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47380" y="2567537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prstClr val="white"/>
                </a:solidFill>
                <a:latin typeface="UTM Avo" pitchFamily="18" charset="0"/>
              </a:rPr>
              <a:t>A.   9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001004" y="3966950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prstClr val="white"/>
                </a:solidFill>
                <a:latin typeface="UTM Avo" pitchFamily="18" charset="0"/>
              </a:rPr>
              <a:t>D.   5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14929" y="2567537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prstClr val="white"/>
                </a:solidFill>
                <a:latin typeface="UTM Avo" pitchFamily="18" charset="0"/>
              </a:rPr>
              <a:t>B.   8</a:t>
            </a:r>
          </a:p>
        </p:txBody>
      </p:sp>
      <p:pic>
        <p:nvPicPr>
          <p:cNvPr id="3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27731" y="2571752"/>
            <a:ext cx="819151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27731" y="3943391"/>
            <a:ext cx="819151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4987" y="2580251"/>
            <a:ext cx="819151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692212" y="3917961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6200" y="1970622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368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2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8" grpId="0" animBg="1"/>
          <p:bldP spid="31" grpId="0" animBg="1"/>
          <p:bldP spid="33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2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8" grpId="0" animBg="1"/>
          <p:bldP spid="31" grpId="0" animBg="1"/>
          <p:bldP spid="33" grpId="0" animBg="1"/>
          <p:bldP spid="36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artoon carrots growing in garden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1" b="10200"/>
          <a:stretch/>
        </p:blipFill>
        <p:spPr bwMode="auto">
          <a:xfrm>
            <a:off x="-14287" y="1"/>
            <a:ext cx="9146977" cy="520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037508" y="5484293"/>
            <a:ext cx="1363188" cy="1159834"/>
            <a:chOff x="5115837" y="4903394"/>
            <a:chExt cx="1400447" cy="1023755"/>
          </a:xfrm>
        </p:grpSpPr>
        <p:pic>
          <p:nvPicPr>
            <p:cNvPr id="5" name="Picture 2" descr="Carrot Vector SVG Icon (56) - PNG Repo Free PNG Icon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470546">
              <a:off x="5115837" y="5049469"/>
              <a:ext cx="877680" cy="87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arrot Vector SVG Icon (56) - PNG Repo Free PNG Icon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108521">
              <a:off x="5278233" y="4903394"/>
              <a:ext cx="877680" cy="87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arrot Vector SVG Icon (56) - PNG Repo Free PNG Icon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1060">
              <a:off x="5344091" y="4914704"/>
              <a:ext cx="877680" cy="87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arrot Vector SVG Icon (56) - PNG Repo Free PNG Icon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56716">
              <a:off x="5638604" y="5004506"/>
              <a:ext cx="877680" cy="87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arrot Vector SVG Icon (56) - PNG Repo Free PNG Icon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44267">
              <a:off x="5518395" y="4903394"/>
              <a:ext cx="877680" cy="87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 descr="cartoon-rabbit-free - Cartoonist For Hi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6566" y="1961507"/>
            <a:ext cx="3143249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bunch of carrots vector | Carrot vegetable, Cartoon,  Cartoon pic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3907276"/>
            <a:ext cx="1148657" cy="123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armer PNG Image - PurePNG | Free transparent CC0 PNG Image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2" y="2529733"/>
            <a:ext cx="2211345" cy="264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3371850" y="71031"/>
            <a:ext cx="1943100" cy="500470"/>
          </a:xfrm>
          <a:prstGeom prst="rect">
            <a:avLst/>
          </a:prstGeom>
          <a:solidFill>
            <a:srgbClr val="FFE0B3"/>
          </a:solidFill>
        </p:spPr>
        <p:txBody>
          <a:bodyPr lIns="68544" tIns="34271" rIns="68544" bIns="34271">
            <a:normAutofit fontScale="97500"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Kids" panose="00000400000000000000" pitchFamily="2" charset="-93"/>
                <a:ea typeface="Kids" panose="00000400000000000000" pitchFamily="2" charset="-93"/>
                <a:cs typeface="Kids" panose="00000400000000000000" pitchFamily="2" charset="-93"/>
              </a:rPr>
              <a:t>CHẶNG 3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46482D-F9BB-49BD-BB5B-30A982FE7723}"/>
              </a:ext>
            </a:extLst>
          </p:cNvPr>
          <p:cNvGrpSpPr/>
          <p:nvPr/>
        </p:nvGrpSpPr>
        <p:grpSpPr>
          <a:xfrm>
            <a:off x="6051022" y="3835722"/>
            <a:ext cx="1303271" cy="1357261"/>
            <a:chOff x="-2932238" y="3834970"/>
            <a:chExt cx="1547714" cy="15509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F71A6A6-358F-4E05-A821-EA3F954E8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79888" y="3959507"/>
              <a:ext cx="479780" cy="138314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F8CD385-3430-4F0D-BA21-9DBC1F8A5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48810">
              <a:off x="-2480554" y="3977994"/>
              <a:ext cx="479780" cy="138314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CCBAB2F-B215-48D7-99F8-6A468F0D8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98064" y="3855177"/>
              <a:ext cx="479780" cy="138314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9EC9BA2-AF5A-47EF-928C-84D67C2F0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6729">
              <a:off x="-1864304" y="4002795"/>
              <a:ext cx="479780" cy="138314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53D8DC3-7C12-4DF6-9919-52BD1AD56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06943">
              <a:off x="-2190213" y="3834970"/>
              <a:ext cx="479780" cy="138314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A9794E4-AD80-42DB-9150-9AA45DE83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32355">
              <a:off x="-2310375" y="3932605"/>
              <a:ext cx="479780" cy="1383147"/>
            </a:xfrm>
            <a:prstGeom prst="rect">
              <a:avLst/>
            </a:prstGeom>
          </p:spPr>
        </p:pic>
      </p:grpSp>
      <p:pic>
        <p:nvPicPr>
          <p:cNvPr id="8194" name="Picture 2" descr="Download carrot clipart - transparent background carrot clipart png - Free  PNG Images | TOPp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94992">
            <a:off x="6224820" y="3286338"/>
            <a:ext cx="1555928" cy="15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82" y="3439204"/>
            <a:ext cx="1894094" cy="189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946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" y="0"/>
            <a:ext cx="9120333" cy="5143500"/>
          </a:xfrm>
          <a:prstGeom prst="rect">
            <a:avLst/>
          </a:prstGeom>
        </p:spPr>
      </p:pic>
      <p:pic>
        <p:nvPicPr>
          <p:cNvPr id="13" name="Picture 4" descr="Пин на доске Clip Art - Animal Frien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4562" y="3257550"/>
            <a:ext cx="854749" cy="156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Đề thi Tiếng Anh lớp 3 học kì 2 năm 2021 - Đề 5 - Đề thi Tiếng Anh học kỳ 2  tiếng Anh lớp 3 có đáp án - VnDoc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000" r="96000">
                        <a14:foregroundMark x1="29333" y1="43251" x2="29333" y2="56023"/>
                        <a14:foregroundMark x1="49667" y1="42671" x2="52333" y2="54862"/>
                        <a14:foregroundMark x1="40000" y1="53120" x2="40000" y2="65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88503" y="3531872"/>
            <a:ext cx="1211193" cy="139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artoon Baby Rabbit - ClipArt Best - ClipArt Bes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743" y="2993923"/>
            <a:ext cx="2176872" cy="21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loud Callout 15"/>
          <p:cNvSpPr/>
          <p:nvPr/>
        </p:nvSpPr>
        <p:spPr>
          <a:xfrm>
            <a:off x="4972052" y="-28575"/>
            <a:ext cx="4140320" cy="2400300"/>
          </a:xfrm>
          <a:prstGeom prst="cloudCallout">
            <a:avLst>
              <a:gd name="adj1" fmla="val 12273"/>
              <a:gd name="adj2" fmla="val 61310"/>
            </a:avLst>
          </a:prstGeom>
          <a:solidFill>
            <a:srgbClr val="EAEA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</p:txBody>
      </p:sp>
      <p:pic>
        <p:nvPicPr>
          <p:cNvPr id="8" name="Picture 7" descr="cartoon-rabbit-free - Cartoonist For Hir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77272" y="1752154"/>
            <a:ext cx="3332909" cy="333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loud Callout 16"/>
          <p:cNvSpPr/>
          <p:nvPr/>
        </p:nvSpPr>
        <p:spPr>
          <a:xfrm>
            <a:off x="963765" y="951932"/>
            <a:ext cx="3110682" cy="1639437"/>
          </a:xfrm>
          <a:prstGeom prst="cloudCallout">
            <a:avLst>
              <a:gd name="adj1" fmla="val 43047"/>
              <a:gd name="adj2" fmla="val 97912"/>
            </a:avLst>
          </a:prstGeom>
          <a:solidFill>
            <a:srgbClr val="EAEA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A,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</p:txBody>
      </p:sp>
      <p:pic>
        <p:nvPicPr>
          <p:cNvPr id="28" name="Picture 4" descr="Image result for bunch of carrots vector | Carrot vegetable, Cartoon,  Cartoon pics">
            <a:extLst>
              <a:ext uri="{FF2B5EF4-FFF2-40B4-BE49-F238E27FC236}">
                <a16:creationId xmlns:a16="http://schemas.microsoft.com/office/drawing/2014/main" id="{B775D50D-5E91-449D-BAD9-86B750F73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3907276"/>
            <a:ext cx="1148657" cy="123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02807CE-E3BA-413C-A443-4AA4DD3F4E05}"/>
              </a:ext>
            </a:extLst>
          </p:cNvPr>
          <p:cNvGrpSpPr/>
          <p:nvPr/>
        </p:nvGrpSpPr>
        <p:grpSpPr>
          <a:xfrm>
            <a:off x="6051022" y="3835722"/>
            <a:ext cx="1303271" cy="1357261"/>
            <a:chOff x="-2932238" y="3834970"/>
            <a:chExt cx="1547714" cy="155097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93C83DE-E5B4-4ABA-8082-26107D439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79888" y="3959507"/>
              <a:ext cx="479780" cy="138314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D24C097-880D-40C7-8817-35DD55325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48810">
              <a:off x="-2480554" y="3977994"/>
              <a:ext cx="479780" cy="138314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EAF0C6B-117E-42A1-9F25-4E26D8B5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98064" y="3855177"/>
              <a:ext cx="479780" cy="138314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B9DB78B-1FA3-450E-A522-96F347931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6729">
              <a:off x="-1864304" y="4002795"/>
              <a:ext cx="479780" cy="138314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CFCC36D-FB42-402B-B4C2-3F734C2DD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06943">
              <a:off x="-2190213" y="3834970"/>
              <a:ext cx="479780" cy="138314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0A66410-642F-47CB-8BCA-505050812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32355">
              <a:off x="-2310375" y="3932605"/>
              <a:ext cx="479780" cy="1383147"/>
            </a:xfrm>
            <a:prstGeom prst="rect">
              <a:avLst/>
            </a:prstGeom>
          </p:spPr>
        </p:pic>
      </p:grpSp>
      <p:pic>
        <p:nvPicPr>
          <p:cNvPr id="36" name="Picture 2" descr="Download carrot clipart - transparent background carrot clipart png - Free  PNG Images | TOPpng">
            <a:extLst>
              <a:ext uri="{FF2B5EF4-FFF2-40B4-BE49-F238E27FC236}">
                <a16:creationId xmlns:a16="http://schemas.microsoft.com/office/drawing/2014/main" id="{0CD5AA59-0F8E-4076-B61E-FD00D9B16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94992">
            <a:off x="6224820" y="3286338"/>
            <a:ext cx="1555928" cy="15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80ECCD2-1FDC-4657-B386-249155E74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82" y="3439204"/>
            <a:ext cx="1894094" cy="189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546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" y="0"/>
            <a:ext cx="9121379" cy="5143500"/>
          </a:xfrm>
          <a:prstGeom prst="rect">
            <a:avLst/>
          </a:prstGeom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11" y="3710352"/>
            <a:ext cx="1428750" cy="143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3760" y="-342900"/>
            <a:ext cx="2082850" cy="2088014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2967301"/>
            <a:ext cx="3886200" cy="136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5753" y="971550"/>
            <a:ext cx="8207909" cy="692469"/>
          </a:xfrm>
          <a:prstGeom prst="rect">
            <a:avLst/>
          </a:prstGeom>
          <a:noFill/>
        </p:spPr>
        <p:txBody>
          <a:bodyPr wrap="square" lIns="68553" tIns="34276" rIns="68553" bIns="34276" rtlCol="0">
            <a:spAutoFit/>
          </a:bodyPr>
          <a:lstStyle/>
          <a:p>
            <a:pPr algn="ctr"/>
            <a:r>
              <a:rPr lang="en-US" sz="4050" b="1" dirty="0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PHÉP TRỪ TRONG PHẠM VI 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4600" y="165132"/>
            <a:ext cx="3829050" cy="623219"/>
          </a:xfrm>
          <a:prstGeom prst="rect">
            <a:avLst/>
          </a:prstGeom>
          <a:noFill/>
        </p:spPr>
        <p:txBody>
          <a:bodyPr wrap="square" lIns="68553" tIns="34276" rIns="68553" bIns="34276" rtlCol="0">
            <a:spAutoFit/>
          </a:bodyPr>
          <a:lstStyle/>
          <a:p>
            <a:pPr algn="ctr"/>
            <a:r>
              <a:rPr lang="en-US" sz="3600" b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BÀI 11</a:t>
            </a:r>
          </a:p>
        </p:txBody>
      </p:sp>
      <p:sp>
        <p:nvSpPr>
          <p:cNvPr id="13" name="Google Shape;459;p21">
            <a:extLst>
              <a:ext uri="{FF2B5EF4-FFF2-40B4-BE49-F238E27FC236}">
                <a16:creationId xmlns:a16="http://schemas.microsoft.com/office/drawing/2014/main" id="{6ABB0BAE-D3AB-44EE-88AA-5C67301E8BA0}"/>
              </a:ext>
            </a:extLst>
          </p:cNvPr>
          <p:cNvSpPr/>
          <p:nvPr/>
        </p:nvSpPr>
        <p:spPr>
          <a:xfrm>
            <a:off x="2000249" y="1966441"/>
            <a:ext cx="5244299" cy="605309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68541" tIns="68541" rIns="68541" bIns="68541" anchor="ctr" anchorCtr="0">
            <a:noAutofit/>
          </a:bodyPr>
          <a:lstStyle/>
          <a:p>
            <a:endParaRPr sz="1350">
              <a:solidFill>
                <a:srgbClr val="FF0000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sp>
        <p:nvSpPr>
          <p:cNvPr id="14" name="Google Shape;462;p21">
            <a:extLst>
              <a:ext uri="{FF2B5EF4-FFF2-40B4-BE49-F238E27FC236}">
                <a16:creationId xmlns:a16="http://schemas.microsoft.com/office/drawing/2014/main" id="{52D1155A-AA1F-4838-A5D1-19A4FB08C19C}"/>
              </a:ext>
            </a:extLst>
          </p:cNvPr>
          <p:cNvSpPr txBox="1">
            <a:spLocks/>
          </p:cNvSpPr>
          <p:nvPr/>
        </p:nvSpPr>
        <p:spPr>
          <a:xfrm>
            <a:off x="2290099" y="2030503"/>
            <a:ext cx="4546551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1" tIns="68541" rIns="68541" bIns="6854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LUYỆN </a:t>
            </a:r>
            <a:r>
              <a:rPr lang="en-US" sz="2400" b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TẬP (TRANG </a:t>
            </a:r>
            <a:r>
              <a:rPr lang="en-US" sz="24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76+77)</a:t>
            </a:r>
          </a:p>
        </p:txBody>
      </p:sp>
      <p:pic>
        <p:nvPicPr>
          <p:cNvPr id="15" name="图片 28">
            <a:extLst>
              <a:ext uri="{FF2B5EF4-FFF2-40B4-BE49-F238E27FC236}">
                <a16:creationId xmlns:a16="http://schemas.microsoft.com/office/drawing/2014/main" id="{D902501B-B282-4062-979B-FDA0F322E7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6732079" y="2164177"/>
            <a:ext cx="528197" cy="516459"/>
          </a:xfrm>
          <a:prstGeom prst="rect">
            <a:avLst/>
          </a:prstGeom>
        </p:spPr>
      </p:pic>
      <p:pic>
        <p:nvPicPr>
          <p:cNvPr id="16" name="图片 28">
            <a:extLst>
              <a:ext uri="{FF2B5EF4-FFF2-40B4-BE49-F238E27FC236}">
                <a16:creationId xmlns:a16="http://schemas.microsoft.com/office/drawing/2014/main" id="{539DEA61-1FBB-46FE-8AAF-ADC8AEAB1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865317" y="1824769"/>
            <a:ext cx="529178" cy="51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7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087265-FA6C-42B3-9EBD-6047B10FE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267"/>
            <a:ext cx="7620000" cy="514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18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" t="12910" r="8326" b="75026"/>
          <a:stretch/>
        </p:blipFill>
        <p:spPr>
          <a:xfrm>
            <a:off x="0" y="963386"/>
            <a:ext cx="8464023" cy="1760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213937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14800" y="213937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14800" y="152977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72200" y="213937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2200" y="152977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0" y="21907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0" y="1464129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81200" y="1464128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</p:spTree>
    <p:extLst>
      <p:ext uri="{BB962C8B-B14F-4D97-AF65-F5344CB8AC3E}">
        <p14:creationId xmlns:p14="http://schemas.microsoft.com/office/powerpoint/2010/main" val="323607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1" t="25820" r="5262" b="55132"/>
          <a:stretch/>
        </p:blipFill>
        <p:spPr>
          <a:xfrm>
            <a:off x="228599" y="666750"/>
            <a:ext cx="8751139" cy="2895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2200" y="28765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Rectangle 3"/>
          <p:cNvSpPr/>
          <p:nvPr/>
        </p:nvSpPr>
        <p:spPr>
          <a:xfrm>
            <a:off x="4267200" y="28765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Rectangle 4"/>
          <p:cNvSpPr/>
          <p:nvPr/>
        </p:nvSpPr>
        <p:spPr>
          <a:xfrm>
            <a:off x="5181600" y="28765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6172200" y="28765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8077200" y="28765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1436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" t="12910" r="8326" b="75026"/>
          <a:stretch/>
        </p:blipFill>
        <p:spPr>
          <a:xfrm>
            <a:off x="0" y="57150"/>
            <a:ext cx="8464023" cy="1760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1233139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14800" y="1233139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14800" y="623539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72200" y="1233139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2200" y="623539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0" y="1284514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0" y="557893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81200" y="557892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9AFBCA-1023-4B12-8638-F4D3948B23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1" t="25820" r="5262" b="55132"/>
          <a:stretch/>
        </p:blipFill>
        <p:spPr>
          <a:xfrm>
            <a:off x="228599" y="1809750"/>
            <a:ext cx="8751139" cy="2895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A7E1318-E2B0-496B-9491-609F8D71A70A}"/>
              </a:ext>
            </a:extLst>
          </p:cNvPr>
          <p:cNvSpPr/>
          <p:nvPr/>
        </p:nvSpPr>
        <p:spPr>
          <a:xfrm>
            <a:off x="2362200" y="40195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6CE0D0-791C-41D5-81F6-42FD4291AD09}"/>
              </a:ext>
            </a:extLst>
          </p:cNvPr>
          <p:cNvSpPr/>
          <p:nvPr/>
        </p:nvSpPr>
        <p:spPr>
          <a:xfrm>
            <a:off x="4267200" y="40195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EAD33D-9430-481A-88FD-539FCFCEE52E}"/>
              </a:ext>
            </a:extLst>
          </p:cNvPr>
          <p:cNvSpPr/>
          <p:nvPr/>
        </p:nvSpPr>
        <p:spPr>
          <a:xfrm>
            <a:off x="5181600" y="40195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9DEC66-F0C8-4368-B1D5-4F387721D306}"/>
              </a:ext>
            </a:extLst>
          </p:cNvPr>
          <p:cNvSpPr/>
          <p:nvPr/>
        </p:nvSpPr>
        <p:spPr>
          <a:xfrm>
            <a:off x="6172200" y="40195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CDE29D-8E2E-45EA-A06B-8EB445311F68}"/>
              </a:ext>
            </a:extLst>
          </p:cNvPr>
          <p:cNvSpPr/>
          <p:nvPr/>
        </p:nvSpPr>
        <p:spPr>
          <a:xfrm>
            <a:off x="8077200" y="40195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986703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49982" r="17519" b="5397"/>
          <a:stretch/>
        </p:blipFill>
        <p:spPr>
          <a:xfrm>
            <a:off x="1676400" y="361950"/>
            <a:ext cx="5486400" cy="472136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438400" y="1047750"/>
            <a:ext cx="1600200" cy="1295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286000" y="2190750"/>
            <a:ext cx="1600200" cy="1295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257800" y="552450"/>
            <a:ext cx="1600200" cy="1295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562600" y="1893958"/>
            <a:ext cx="1600200" cy="1295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EBE7DC-FC86-4E35-929C-571C9521B7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46561" r="17519" b="49871"/>
          <a:stretch/>
        </p:blipFill>
        <p:spPr>
          <a:xfrm>
            <a:off x="381000" y="-11041"/>
            <a:ext cx="7518884" cy="5173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629DC1-5A55-4062-9915-A668484615F2}"/>
              </a:ext>
            </a:extLst>
          </p:cNvPr>
          <p:cNvSpPr txBox="1"/>
          <p:nvPr/>
        </p:nvSpPr>
        <p:spPr>
          <a:xfrm>
            <a:off x="2971800" y="2989303"/>
            <a:ext cx="304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95A235-0AB4-4503-89EE-9F19DD955092}"/>
              </a:ext>
            </a:extLst>
          </p:cNvPr>
          <p:cNvSpPr txBox="1"/>
          <p:nvPr/>
        </p:nvSpPr>
        <p:spPr>
          <a:xfrm>
            <a:off x="3115574" y="1790640"/>
            <a:ext cx="304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8A362F-5E54-49DA-A540-C322F155674A}"/>
              </a:ext>
            </a:extLst>
          </p:cNvPr>
          <p:cNvSpPr txBox="1"/>
          <p:nvPr/>
        </p:nvSpPr>
        <p:spPr>
          <a:xfrm>
            <a:off x="4408099" y="1295340"/>
            <a:ext cx="304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8D1AE8-F044-43D3-B680-EF2471B2D33F}"/>
              </a:ext>
            </a:extLst>
          </p:cNvPr>
          <p:cNvSpPr txBox="1"/>
          <p:nvPr/>
        </p:nvSpPr>
        <p:spPr>
          <a:xfrm>
            <a:off x="5905500" y="1390530"/>
            <a:ext cx="304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C5DEA3-AFE5-4114-89DC-EF146D069782}"/>
              </a:ext>
            </a:extLst>
          </p:cNvPr>
          <p:cNvSpPr txBox="1"/>
          <p:nvPr/>
        </p:nvSpPr>
        <p:spPr>
          <a:xfrm>
            <a:off x="6240492" y="2727307"/>
            <a:ext cx="304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993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" y="0"/>
            <a:ext cx="9121379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0198" t="19503" r="19213" b="24555"/>
          <a:stretch/>
        </p:blipFill>
        <p:spPr>
          <a:xfrm>
            <a:off x="2532795" y="664642"/>
            <a:ext cx="3669806" cy="8603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8090" y="1914642"/>
            <a:ext cx="75896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ds" panose="00000400000000000000" pitchFamily="2" charset="-93"/>
                <a:ea typeface="Kids" panose="00000400000000000000" pitchFamily="2" charset="-93"/>
                <a:cs typeface="Kids" panose="00000400000000000000" pitchFamily="2" charset="-93"/>
              </a:rPr>
              <a:t>THỎ SĂN CÀ RỐT </a:t>
            </a:r>
            <a:endParaRPr lang="vi-VN" sz="66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ds" panose="00000400000000000000" pitchFamily="2" charset="-93"/>
              <a:ea typeface="Kids" panose="00000400000000000000" pitchFamily="2" charset="-93"/>
              <a:cs typeface="Kids" panose="00000400000000000000" pitchFamily="2" charset="-93"/>
            </a:endParaRPr>
          </a:p>
        </p:txBody>
      </p:sp>
      <p:pic>
        <p:nvPicPr>
          <p:cNvPr id="19" name="Picture 2" descr="Download carrot clipart - transparent background carrot clipart png - Free 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71213">
            <a:off x="1781725" y="319505"/>
            <a:ext cx="954038" cy="93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ownload carrot clipart - transparent background carrot clipart png - Free 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3225">
            <a:off x="5984664" y="375327"/>
            <a:ext cx="954038" cy="93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Пин на доске Clip Art - Animal Friend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992150"/>
            <a:ext cx="762595" cy="139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Đề thi Tiếng Anh lớp 3 học kì 2 năm 2021 - Đề 5 - Đề thi Tiếng Anh học kỳ 2  tiếng Anh lớp 3 có đáp án - VnDoc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5000" r="96000">
                        <a14:foregroundMark x1="29333" y1="43251" x2="29333" y2="56023"/>
                        <a14:foregroundMark x1="49667" y1="42671" x2="52333" y2="54862"/>
                        <a14:foregroundMark x1="40000" y1="53120" x2="40000" y2="65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697" y="3221591"/>
            <a:ext cx="872013" cy="100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Cartoon Baby Rabbit - ClipArt Best - ClipArt Bes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883" y="2933990"/>
            <a:ext cx="1653818" cy="165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535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t="4022" r="51198" b="91598"/>
          <a:stretch/>
        </p:blipFill>
        <p:spPr>
          <a:xfrm>
            <a:off x="5072743" y="57363"/>
            <a:ext cx="4038600" cy="5882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6" t="8677" r="24081" b="56614"/>
          <a:stretch/>
        </p:blipFill>
        <p:spPr>
          <a:xfrm>
            <a:off x="32657" y="-1"/>
            <a:ext cx="5040086" cy="500953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93029" y="4248150"/>
            <a:ext cx="990600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895600" y="4195829"/>
            <a:ext cx="990600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057400" y="4076700"/>
            <a:ext cx="990600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219200" y="4195829"/>
            <a:ext cx="990600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657" y="4195829"/>
            <a:ext cx="990600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72743" y="2038350"/>
            <a:ext cx="3995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 5 con cá đang cắn câu</a:t>
            </a:r>
          </a:p>
        </p:txBody>
      </p:sp>
    </p:spTree>
    <p:extLst>
      <p:ext uri="{BB962C8B-B14F-4D97-AF65-F5344CB8AC3E}">
        <p14:creationId xmlns:p14="http://schemas.microsoft.com/office/powerpoint/2010/main" val="206367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t="45079" r="14629" b="45820"/>
          <a:stretch/>
        </p:blipFill>
        <p:spPr>
          <a:xfrm>
            <a:off x="152400" y="1276350"/>
            <a:ext cx="8718674" cy="1524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162800" y="2128157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191000" y="21145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9112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" t="57355" r="9751" b="6244"/>
          <a:stretch/>
        </p:blipFill>
        <p:spPr>
          <a:xfrm>
            <a:off x="457199" y="13607"/>
            <a:ext cx="8104859" cy="499654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876800" y="44005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976228" y="44005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804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7ED24C-D237-4135-AEA2-DB95A4156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4" y="0"/>
            <a:ext cx="9072752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E22DB9-13E7-480E-9567-CDE16EE4A1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56" r="50000" b="28695"/>
          <a:stretch/>
        </p:blipFill>
        <p:spPr>
          <a:xfrm>
            <a:off x="1371600" y="971550"/>
            <a:ext cx="6229350" cy="122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4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92"/>
          <a:stretch/>
        </p:blipFill>
        <p:spPr>
          <a:xfrm>
            <a:off x="11311" y="19050"/>
            <a:ext cx="9121379" cy="5143500"/>
          </a:xfrm>
          <a:prstGeom prst="rect">
            <a:avLst/>
          </a:prstGeom>
        </p:spPr>
      </p:pic>
      <p:pic>
        <p:nvPicPr>
          <p:cNvPr id="1026" name="Picture 2" descr="cartoon-rabbit-free - Cartoonist For Hi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965" y="2057404"/>
            <a:ext cx="2957513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ин на доске Clip Art - Animal Friend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507" y="3371015"/>
            <a:ext cx="762595" cy="139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ề thi Tiếng Anh lớp 3 học kì 2 năm 2021 - Đề 5 - Đề thi Tiếng Anh học kỳ 2  tiếng Anh lớp 3 có đáp án - VnDoc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000" r="96000">
                        <a14:foregroundMark x1="29333" y1="43251" x2="29333" y2="56023"/>
                        <a14:foregroundMark x1="49667" y1="42671" x2="52333" y2="54862"/>
                        <a14:foregroundMark x1="40000" y1="53120" x2="40000" y2="65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053" y="3600456"/>
            <a:ext cx="872013" cy="100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toon Baby Rabbit - ClipArt Best - ClipArt Bes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240" y="3312854"/>
            <a:ext cx="1653818" cy="165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loud Callout 12"/>
          <p:cNvSpPr/>
          <p:nvPr/>
        </p:nvSpPr>
        <p:spPr>
          <a:xfrm>
            <a:off x="5478071" y="0"/>
            <a:ext cx="3654623" cy="2400300"/>
          </a:xfrm>
          <a:prstGeom prst="cloudCallout">
            <a:avLst>
              <a:gd name="adj1" fmla="val -25518"/>
              <a:gd name="adj2" fmla="val 66071"/>
            </a:avLst>
          </a:prstGeom>
          <a:solidFill>
            <a:srgbClr val="EAEA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ở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ngoan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1" y="3601688"/>
            <a:ext cx="154305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22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5" y="-285750"/>
            <a:ext cx="7875389" cy="5829300"/>
          </a:xfrm>
          <a:prstGeom prst="rect">
            <a:avLst/>
          </a:prstGeom>
        </p:spPr>
      </p:pic>
      <p:pic>
        <p:nvPicPr>
          <p:cNvPr id="3" name="Picture 2" descr="cartoon-rabbit-free - Cartoonist For Hi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646" y="1428750"/>
            <a:ext cx="3143249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7" y="3400427"/>
            <a:ext cx="1628774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3" y="3"/>
            <a:ext cx="1885950" cy="500470"/>
          </a:xfrm>
          <a:prstGeom prst="rect">
            <a:avLst/>
          </a:prstGeom>
          <a:solidFill>
            <a:srgbClr val="FFE0B3"/>
          </a:solidFill>
        </p:spPr>
        <p:txBody>
          <a:bodyPr lIns="68544" tIns="34271" rIns="68544" bIns="34271">
            <a:normAutofit fontScale="97500"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Kids" panose="00000400000000000000" pitchFamily="2" charset="-93"/>
                <a:ea typeface="Kids" panose="00000400000000000000" pitchFamily="2" charset="-93"/>
                <a:cs typeface="Kids" panose="00000400000000000000" pitchFamily="2" charset="-93"/>
              </a:rPr>
              <a:t>CHẶNG 1 </a:t>
            </a:r>
          </a:p>
        </p:txBody>
      </p:sp>
      <p:pic>
        <p:nvPicPr>
          <p:cNvPr id="7" name="Picture 2" descr="Pin on Farmer Vector Cartoons">
            <a:extLst>
              <a:ext uri="{FF2B5EF4-FFF2-40B4-BE49-F238E27FC236}">
                <a16:creationId xmlns:a16="http://schemas.microsoft.com/office/drawing/2014/main" id="{AEC874E6-5F93-4D00-B7B3-0BE395B3B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2032009"/>
            <a:ext cx="1880407" cy="208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980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32446" y="0"/>
            <a:ext cx="9109745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48664" y="130908"/>
            <a:ext cx="6498983" cy="1720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256137" y="130905"/>
            <a:ext cx="1807485" cy="1526446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91100" y="990600"/>
              <a:ext cx="1517565" cy="5801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429"/>
              <a:r>
                <a:rPr lang="en-US" sz="3300" dirty="0">
                  <a:solidFill>
                    <a:prstClr val="white"/>
                  </a:solidFill>
                  <a:latin typeface="UTM Avo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84542" y="285754"/>
            <a:ext cx="4320093" cy="13157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429"/>
            <a:r>
              <a:rPr lang="en-US" sz="8550" b="1" dirty="0">
                <a:solidFill>
                  <a:srgbClr val="FFBD45"/>
                </a:solidFill>
                <a:latin typeface="UTM Avo" pitchFamily="18" charset="0"/>
              </a:rPr>
              <a:t>3 - 0 = 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322346" y="-5208354"/>
            <a:ext cx="5342020" cy="29388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pPr algn="ctr" defTabSz="685429"/>
            <a:endParaRPr lang="en-US" sz="1425">
              <a:solidFill>
                <a:prstClr val="white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256137" y="-6222539"/>
            <a:ext cx="5342020" cy="2938836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pPr algn="ctr" defTabSz="685429"/>
            <a:endParaRPr lang="en-US" sz="1425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001004" y="2662629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schemeClr val="bg1"/>
                </a:solidFill>
                <a:latin typeface="UTM Avo" pitchFamily="18" charset="0"/>
              </a:rPr>
              <a:t>B.   3</a:t>
            </a:r>
            <a:endParaRPr lang="en-US" sz="5400" b="1" dirty="0">
              <a:latin typeface="UTM Avo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40050" y="3950688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schemeClr val="bg1"/>
                </a:solidFill>
                <a:latin typeface="UTM Avo" pitchFamily="18" charset="0"/>
              </a:rPr>
              <a:t>C.   6</a:t>
            </a:r>
            <a:endParaRPr lang="en-US" sz="5400" b="1" dirty="0">
              <a:latin typeface="UTM Avo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001004" y="3950688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schemeClr val="bg1"/>
                </a:solidFill>
                <a:latin typeface="UTM Avo" pitchFamily="18" charset="0"/>
              </a:rPr>
              <a:t>D.   4</a:t>
            </a:r>
            <a:endParaRPr lang="en-US" sz="5400" b="1" dirty="0">
              <a:latin typeface="UTM Avo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40050" y="2662629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schemeClr val="bg1"/>
                </a:solidFill>
                <a:latin typeface="UTM Avo" pitchFamily="18" charset="0"/>
              </a:rPr>
              <a:t>A.   0</a:t>
            </a:r>
            <a:endParaRPr lang="en-US" sz="5400" b="1" dirty="0">
              <a:latin typeface="UTM Avo" pitchFamily="18" charset="0"/>
            </a:endParaRPr>
          </a:p>
        </p:txBody>
      </p:sp>
      <p:pic>
        <p:nvPicPr>
          <p:cNvPr id="3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52850" y="2655329"/>
            <a:ext cx="819151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27731" y="3943391"/>
            <a:ext cx="819151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52850" y="3943391"/>
            <a:ext cx="819151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34956" y="2628904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251" y="1797344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75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2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8" grpId="0" animBg="1"/>
          <p:bldP spid="31" grpId="0" animBg="1"/>
          <p:bldP spid="33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2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8" grpId="0" animBg="1"/>
          <p:bldP spid="31" grpId="0" animBg="1"/>
          <p:bldP spid="33" grpId="0" animBg="1"/>
          <p:bldP spid="36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139" y="-342900"/>
            <a:ext cx="7990506" cy="5886450"/>
          </a:xfrm>
          <a:prstGeom prst="rect">
            <a:avLst/>
          </a:prstGeom>
        </p:spPr>
      </p:pic>
      <p:pic>
        <p:nvPicPr>
          <p:cNvPr id="3" name="Picture 2" descr="cartoon-rabbit-free - Cartoonist For Hi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799" y="1253576"/>
            <a:ext cx="3143249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bunch of carrots vector | Carrot vegetable, Cartoon,  Cartoon pic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1" y="3486156"/>
            <a:ext cx="1157821" cy="124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05" y="3167107"/>
            <a:ext cx="1884170" cy="188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Pin on Farmer Vector Carto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2020767"/>
            <a:ext cx="1880407" cy="208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630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ittle carrots in field farm isolated in cartoon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0" b="21026"/>
          <a:stretch/>
        </p:blipFill>
        <p:spPr bwMode="auto">
          <a:xfrm>
            <a:off x="1285875" y="994663"/>
            <a:ext cx="7940663" cy="359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rtoon-rabbit-free - Cartoonist For Hi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1742" y="1714500"/>
            <a:ext cx="3143249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bunch of carrots vector | Carrot vegetable, Cartoon,  Cartoon pic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157" y="3473922"/>
            <a:ext cx="1149593" cy="123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58" y="3192665"/>
            <a:ext cx="1799753" cy="179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11312" y="3"/>
            <a:ext cx="2103239" cy="500470"/>
          </a:xfrm>
          <a:prstGeom prst="rect">
            <a:avLst/>
          </a:prstGeom>
          <a:solidFill>
            <a:srgbClr val="FFE0B3"/>
          </a:solidFill>
        </p:spPr>
        <p:txBody>
          <a:bodyPr lIns="68544" tIns="34271" rIns="68544" bIns="34271">
            <a:normAutofit fontScale="97500"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Kids" panose="00000400000000000000" pitchFamily="2" charset="-93"/>
                <a:ea typeface="Kids" panose="00000400000000000000" pitchFamily="2" charset="-93"/>
                <a:cs typeface="Kids" panose="00000400000000000000" pitchFamily="2" charset="-93"/>
              </a:rPr>
              <a:t>CHẶNG 2 </a:t>
            </a:r>
          </a:p>
        </p:txBody>
      </p:sp>
      <p:pic>
        <p:nvPicPr>
          <p:cNvPr id="7" name="Picture 2" descr="Old Farmer Cartoon Transparent PNG &amp;amp; SVG Vector">
            <a:extLst>
              <a:ext uri="{FF2B5EF4-FFF2-40B4-BE49-F238E27FC236}">
                <a16:creationId xmlns:a16="http://schemas.microsoft.com/office/drawing/2014/main" id="{41E3C4F8-E99F-4420-A339-F67EBE988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052" y="1600206"/>
            <a:ext cx="3657600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904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2"/>
          <a:stretch/>
        </p:blipFill>
        <p:spPr>
          <a:xfrm>
            <a:off x="32446" y="0"/>
            <a:ext cx="9109745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48664" y="130908"/>
            <a:ext cx="6498983" cy="1720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256137" y="130905"/>
            <a:ext cx="1807485" cy="1526446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91100" y="990600"/>
              <a:ext cx="1517565" cy="5801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429"/>
              <a:r>
                <a:rPr lang="en-US" sz="3300" dirty="0">
                  <a:solidFill>
                    <a:prstClr val="white"/>
                  </a:solidFill>
                  <a:latin typeface="UTM Avo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84543" y="285751"/>
            <a:ext cx="4320093" cy="13157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429"/>
            <a:r>
              <a:rPr lang="en-US" sz="8550" b="1" dirty="0">
                <a:solidFill>
                  <a:srgbClr val="FFBD45"/>
                </a:solidFill>
                <a:latin typeface="UTM Avo" pitchFamily="18" charset="0"/>
              </a:rPr>
              <a:t>9 - 1 = 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322346" y="-5208354"/>
            <a:ext cx="5342020" cy="29388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pPr algn="ctr" defTabSz="685429"/>
            <a:endParaRPr lang="en-US" sz="1425">
              <a:solidFill>
                <a:prstClr val="white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256137" y="-6222539"/>
            <a:ext cx="5342020" cy="2938836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pPr algn="ctr" defTabSz="685429"/>
            <a:endParaRPr lang="en-US" sz="1425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9473" y="2547525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prstClr val="white"/>
                </a:solidFill>
                <a:latin typeface="UTM Avo" pitchFamily="18" charset="0"/>
              </a:rPr>
              <a:t>A.   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79473" y="3950688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prstClr val="white"/>
                </a:solidFill>
                <a:latin typeface="UTM Avo" pitchFamily="18" charset="0"/>
              </a:rPr>
              <a:t>C.   10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001004" y="3950688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prstClr val="white"/>
                </a:solidFill>
                <a:latin typeface="UTM Avo" pitchFamily="18" charset="0"/>
              </a:rPr>
              <a:t>D.   5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14929" y="2547525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prstClr val="white"/>
                </a:solidFill>
                <a:latin typeface="UTM Avo" pitchFamily="18" charset="0"/>
              </a:rPr>
              <a:t>B.   7</a:t>
            </a:r>
          </a:p>
        </p:txBody>
      </p:sp>
      <p:pic>
        <p:nvPicPr>
          <p:cNvPr id="3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27731" y="2571752"/>
            <a:ext cx="819151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27731" y="3943391"/>
            <a:ext cx="819151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52850" y="3943391"/>
            <a:ext cx="819151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752851" y="2482275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725" y="1921739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164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2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8" grpId="0" animBg="1"/>
          <p:bldP spid="31" grpId="0" animBg="1"/>
          <p:bldP spid="33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2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8" grpId="0" animBg="1"/>
          <p:bldP spid="31" grpId="0" animBg="1"/>
          <p:bldP spid="33" grpId="0" animBg="1"/>
          <p:bldP spid="36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687722" y="4760080"/>
            <a:ext cx="1190869" cy="1035728"/>
            <a:chOff x="5115837" y="4903394"/>
            <a:chExt cx="1400447" cy="1023755"/>
          </a:xfrm>
        </p:grpSpPr>
        <p:pic>
          <p:nvPicPr>
            <p:cNvPr id="6146" name="Picture 2" descr="Carrot Vector SVG Icon (56) - PNG Repo Free PNG Icon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470546">
              <a:off x="5115837" y="5049469"/>
              <a:ext cx="877680" cy="87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arrot Vector SVG Icon (56) - PNG Repo Free PNG Icon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108521">
              <a:off x="5278233" y="4903394"/>
              <a:ext cx="877680" cy="87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arrot Vector SVG Icon (56) - PNG Repo Free PNG Icon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1060">
              <a:off x="5344091" y="4914704"/>
              <a:ext cx="877680" cy="87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arrot Vector SVG Icon (56) - PNG Repo Free PNG Icon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56716">
              <a:off x="5638604" y="5004506"/>
              <a:ext cx="877680" cy="87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arrot Vector SVG Icon (56) - PNG Repo Free PNG Icon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44267">
              <a:off x="5518395" y="4903394"/>
              <a:ext cx="877680" cy="87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08"/>
          <a:stretch/>
        </p:blipFill>
        <p:spPr bwMode="auto">
          <a:xfrm>
            <a:off x="1121259" y="285753"/>
            <a:ext cx="7726669" cy="341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rtoon-rabbit-free - Cartoonist For Hir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3"/>
          <a:stretch/>
        </p:blipFill>
        <p:spPr bwMode="auto">
          <a:xfrm>
            <a:off x="-728435" y="1857375"/>
            <a:ext cx="2516387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ld Farmer Cartoon Transparent PNG &amp;amp; SVG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052" y="1600206"/>
            <a:ext cx="3657600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447A427-FF47-43EB-8F26-1C8691D61173}"/>
              </a:ext>
            </a:extLst>
          </p:cNvPr>
          <p:cNvGrpSpPr/>
          <p:nvPr/>
        </p:nvGrpSpPr>
        <p:grpSpPr>
          <a:xfrm>
            <a:off x="1688865" y="3771312"/>
            <a:ext cx="1160786" cy="1163229"/>
            <a:chOff x="-2932238" y="3834970"/>
            <a:chExt cx="1547714" cy="155097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35F59A-EC8F-47A4-8CCC-F238FF8D1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79888" y="3959507"/>
              <a:ext cx="479780" cy="138314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DE71249-E810-4D1A-B6D2-5337DFC80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48810">
              <a:off x="-2480554" y="3977994"/>
              <a:ext cx="479780" cy="138314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AA04E5A-5FC5-4F86-B9E5-F6A4ABD73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98064" y="3855177"/>
              <a:ext cx="479780" cy="138314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A7E1352-8FD2-49A6-8331-4837B91CD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6729">
              <a:off x="-1864304" y="4002795"/>
              <a:ext cx="479780" cy="138314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9F4FA0-0DF0-4626-AB39-9BD169ADE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06943">
              <a:off x="-2190213" y="3834970"/>
              <a:ext cx="479780" cy="138314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545A87D-D8F9-41C2-BF5C-EBE052FF1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32355">
              <a:off x="-2310375" y="3932605"/>
              <a:ext cx="479780" cy="1383147"/>
            </a:xfrm>
            <a:prstGeom prst="rect">
              <a:avLst/>
            </a:prstGeom>
          </p:spPr>
        </p:pic>
      </p:grpSp>
      <p:pic>
        <p:nvPicPr>
          <p:cNvPr id="4" name="Picture 4" descr="Image result for bunch of carrots vector | Carrot vegetable, Cartoon,  Cartoon pic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696" y="3856984"/>
            <a:ext cx="983252" cy="105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874" y="3413770"/>
            <a:ext cx="1801725" cy="180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9539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3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229</Words>
  <Application>Microsoft Office PowerPoint</Application>
  <PresentationFormat>On-screen Show (16:9)</PresentationFormat>
  <Paragraphs>83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Arial-Rounded</vt:lpstr>
      <vt:lpstr>Calibri</vt:lpstr>
      <vt:lpstr>Kids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KimAnh</dc:creator>
  <cp:lastModifiedBy>Windows 10</cp:lastModifiedBy>
  <cp:revision>48</cp:revision>
  <dcterms:created xsi:type="dcterms:W3CDTF">2020-08-19T03:47:13Z</dcterms:created>
  <dcterms:modified xsi:type="dcterms:W3CDTF">2024-11-28T05:48:18Z</dcterms:modified>
</cp:coreProperties>
</file>