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81" r:id="rId3"/>
    <p:sldId id="257" r:id="rId4"/>
    <p:sldId id="282" r:id="rId5"/>
    <p:sldId id="299" r:id="rId6"/>
    <p:sldId id="327" r:id="rId7"/>
    <p:sldId id="300" r:id="rId8"/>
    <p:sldId id="287" r:id="rId9"/>
    <p:sldId id="301" r:id="rId10"/>
    <p:sldId id="302" r:id="rId11"/>
    <p:sldId id="323" r:id="rId12"/>
    <p:sldId id="326" r:id="rId13"/>
    <p:sldId id="324" r:id="rId14"/>
    <p:sldId id="309" r:id="rId15"/>
    <p:sldId id="310" r:id="rId16"/>
    <p:sldId id="325" r:id="rId17"/>
    <p:sldId id="312" r:id="rId18"/>
    <p:sldId id="313" r:id="rId19"/>
    <p:sldId id="315" r:id="rId20"/>
    <p:sldId id="316" r:id="rId21"/>
    <p:sldId id="317" r:id="rId22"/>
    <p:sldId id="319" r:id="rId23"/>
    <p:sldId id="321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0845EED5-CF0B-418D-B5D5-ED52136E78BC}">
          <p14:sldIdLst>
            <p14:sldId id="256"/>
          </p14:sldIdLst>
        </p14:section>
        <p14:section name="TIẾT 1" id="{5AA86B21-5C93-444F-9EBE-693234ED5474}">
          <p14:sldIdLst>
            <p14:sldId id="281"/>
            <p14:sldId id="257"/>
            <p14:sldId id="282"/>
            <p14:sldId id="299"/>
            <p14:sldId id="327"/>
            <p14:sldId id="300"/>
            <p14:sldId id="287"/>
            <p14:sldId id="301"/>
            <p14:sldId id="302"/>
            <p14:sldId id="323"/>
            <p14:sldId id="326"/>
            <p14:sldId id="324"/>
            <p14:sldId id="309"/>
            <p14:sldId id="310"/>
            <p14:sldId id="325"/>
            <p14:sldId id="312"/>
            <p14:sldId id="313"/>
            <p14:sldId id="315"/>
            <p14:sldId id="316"/>
            <p14:sldId id="317"/>
            <p14:sldId id="319"/>
            <p14:sldId id="3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hzYBDgZ+VawR1TAuVYrCP+2rCd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6600FF"/>
    <a:srgbClr val="FF6600"/>
    <a:srgbClr val="009900"/>
    <a:srgbClr val="0000CC"/>
    <a:srgbClr val="003300"/>
    <a:srgbClr val="E20EBA"/>
    <a:srgbClr val="FFFF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90" y="3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24527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  <a:endParaRPr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8991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473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6812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7272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255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1570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3985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572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9204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1849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5890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>
            <a:alphaModFix/>
          </a:blip>
          <a:srcRect l="1" r="152"/>
          <a:stretch/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>
            <a:alphaModFix/>
          </a:blip>
          <a:srcRect b="43227"/>
          <a:stretch/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>
            <a:alphaModFix/>
          </a:blip>
          <a:srcRect l="1" r="152" b="8109"/>
          <a:stretch/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空白">
  <p:cSld name="2_空白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9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4"/>
          <p:cNvPicPr preferRelativeResize="0"/>
          <p:nvPr/>
        </p:nvPicPr>
        <p:blipFill rotWithShape="1">
          <a:blip r:embed="rId2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4"/>
          <p:cNvPicPr preferRelativeResize="0"/>
          <p:nvPr/>
        </p:nvPicPr>
        <p:blipFill rotWithShape="1">
          <a:blip r:embed="rId4">
            <a:alphaModFix/>
          </a:blip>
          <a:srcRect l="1" r="152"/>
          <a:stretch/>
        </p:blipFill>
        <p:spPr>
          <a:xfrm>
            <a:off x="-9302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3856" y="4017444"/>
            <a:ext cx="9157856" cy="1126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34"/>
          <p:cNvGrpSpPr/>
          <p:nvPr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77" name="Google Shape;77;p3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3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3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34"/>
          <p:cNvPicPr preferRelativeResize="0"/>
          <p:nvPr/>
        </p:nvPicPr>
        <p:blipFill rotWithShape="1">
          <a:blip r:embed="rId9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770" y="528041"/>
            <a:ext cx="1996233" cy="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4572" y="321272"/>
            <a:ext cx="9248571" cy="8019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" name="Google Shape;121;p1"/>
          <p:cNvGrpSpPr/>
          <p:nvPr/>
        </p:nvGrpSpPr>
        <p:grpSpPr>
          <a:xfrm>
            <a:off x="1828801" y="1401208"/>
            <a:ext cx="5226908" cy="1861348"/>
            <a:chOff x="1910762" y="1815065"/>
            <a:chExt cx="5226908" cy="1460466"/>
          </a:xfrm>
        </p:grpSpPr>
        <p:sp>
          <p:nvSpPr>
            <p:cNvPr id="122" name="Google Shape;122;p1"/>
            <p:cNvSpPr/>
            <p:nvPr/>
          </p:nvSpPr>
          <p:spPr>
            <a:xfrm>
              <a:off x="3295926" y="1815065"/>
              <a:ext cx="1494320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i="0" u="none" strike="noStrike" cap="none" dirty="0" err="1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Bài</a:t>
              </a:r>
              <a:r>
                <a:rPr lang="en-US" sz="5400" b="1" i="0" u="none" strike="noStrike" cap="none" dirty="0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1</a:t>
              </a:r>
              <a:endParaRPr sz="4800" b="1" dirty="0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1910762" y="2526943"/>
              <a:ext cx="5226908" cy="7485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 err="1" smtClean="0">
                  <a:solidFill>
                    <a:srgbClr val="FF000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Tiếng</a:t>
              </a:r>
              <a:r>
                <a:rPr lang="en-US" sz="2800" b="1" dirty="0" smtClean="0">
                  <a:solidFill>
                    <a:srgbClr val="FF000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Việt</a:t>
              </a:r>
              <a:r>
                <a:rPr lang="en-US" sz="2800" b="1" smtClean="0">
                  <a:solidFill>
                    <a:srgbClr val="FF000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-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Bài</a:t>
              </a:r>
              <a:r>
                <a:rPr lang="en-US" sz="2800" b="1" dirty="0" smtClean="0">
                  <a:solidFill>
                    <a:srgbClr val="FF000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>
                  <a:solidFill>
                    <a:srgbClr val="FF000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4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 err="1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Cuộc</a:t>
              </a:r>
              <a:r>
                <a:rPr lang="en-US" sz="2800" b="1" dirty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thi</a:t>
              </a:r>
              <a:r>
                <a:rPr lang="en-US" sz="2800" b="1" dirty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tài</a:t>
              </a:r>
              <a:r>
                <a:rPr lang="en-US" sz="2800" b="1" dirty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năng</a:t>
              </a:r>
              <a:r>
                <a:rPr lang="en-US" sz="2800" b="1" dirty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rừng</a:t>
              </a:r>
              <a:r>
                <a:rPr lang="en-US" sz="2800" b="1" dirty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xanh</a:t>
              </a:r>
              <a:endParaRPr sz="2400" b="1" dirty="0">
                <a:solidFill>
                  <a:srgbClr val="00B05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pic>
        <p:nvPicPr>
          <p:cNvPr id="125" name="Google Shape;125;p1"/>
          <p:cNvPicPr preferRelativeResize="0"/>
          <p:nvPr/>
        </p:nvPicPr>
        <p:blipFill rotWithShape="1">
          <a:blip r:embed="rId7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8">
            <a:alphaModFix/>
          </a:blip>
          <a:srcRect l="1" r="77432"/>
          <a:stretch/>
        </p:blipFill>
        <p:spPr>
          <a:xfrm>
            <a:off x="0" y="3630617"/>
            <a:ext cx="2063578" cy="1215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8">
            <a:alphaModFix/>
          </a:blip>
          <a:srcRect l="77162"/>
          <a:stretch/>
        </p:blipFill>
        <p:spPr>
          <a:xfrm>
            <a:off x="7055708" y="3600543"/>
            <a:ext cx="2088292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2">
            <a:alphaModFix/>
          </a:blip>
          <a:srcRect r="45910"/>
          <a:stretch/>
        </p:blipFill>
        <p:spPr>
          <a:xfrm>
            <a:off x="7252679" y="2497731"/>
            <a:ext cx="1632418" cy="2532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4933" y="4626519"/>
            <a:ext cx="9144000" cy="51466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4933" y="4718797"/>
            <a:ext cx="9144000" cy="42677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4933" y="4865599"/>
            <a:ext cx="9144000" cy="27422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308757" y="-76670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"/>
          <p:cNvSpPr/>
          <p:nvPr/>
        </p:nvSpPr>
        <p:spPr>
          <a:xfrm>
            <a:off x="3500492" y="3259369"/>
            <a:ext cx="198590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1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222602"/>
            <a:ext cx="9143999" cy="629955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xanh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xuân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Đúng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như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chương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trình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niêm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yết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mở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đầu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bằng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yểng. Yểng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nhoẻn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miệng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cười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rồi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vật.Tiếp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theo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khúc</a:t>
            </a: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“ngoao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kiến chỉ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khiến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khán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giả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say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mê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chuếnh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choáng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với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đu</a:t>
            </a: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cây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điêu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luyện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tất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trầm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trồ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thú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 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Các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con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vật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đều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xứng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đáng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nhận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phần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thưởng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.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(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Lâm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Anh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)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	 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                                     </a:t>
            </a:r>
            <a:endParaRPr sz="26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7F4DAAD-3AD3-4384-8816-39C85349B72A}"/>
              </a:ext>
            </a:extLst>
          </p:cNvPr>
          <p:cNvSpPr txBox="1"/>
          <p:nvPr/>
        </p:nvSpPr>
        <p:spPr>
          <a:xfrm>
            <a:off x="7257" y="4620280"/>
            <a:ext cx="7086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Tìm từ chứa tiếng có vần yêt</a:t>
            </a:r>
            <a:endParaRPr lang="vi-VN" sz="2800">
              <a:solidFill>
                <a:srgbClr val="FF0000"/>
              </a:solidFill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36351D7-FAC4-4144-96EC-058EFB2A6F74}"/>
              </a:ext>
            </a:extLst>
          </p:cNvPr>
          <p:cNvSpPr txBox="1"/>
          <p:nvPr/>
        </p:nvSpPr>
        <p:spPr>
          <a:xfrm>
            <a:off x="6449950" y="877207"/>
            <a:ext cx="10051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niêm</a:t>
            </a:r>
            <a:endParaRPr lang="vi-VN" sz="2600">
              <a:solidFill>
                <a:srgbClr val="E20EBA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675E29B-AA12-4A2C-8CE9-7994BFB1DF34}"/>
              </a:ext>
            </a:extLst>
          </p:cNvPr>
          <p:cNvSpPr txBox="1"/>
          <p:nvPr/>
        </p:nvSpPr>
        <p:spPr>
          <a:xfrm>
            <a:off x="14513" y="4659058"/>
            <a:ext cx="7086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Tìm từ chứa tiếng có vần yêng</a:t>
            </a:r>
            <a:endParaRPr lang="vi-VN" sz="2800">
              <a:solidFill>
                <a:srgbClr val="FF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B0BE99E-B80D-4880-A670-0D5C41505609}"/>
              </a:ext>
            </a:extLst>
          </p:cNvPr>
          <p:cNvSpPr txBox="1"/>
          <p:nvPr/>
        </p:nvSpPr>
        <p:spPr>
          <a:xfrm>
            <a:off x="4968007" y="1279889"/>
            <a:ext cx="990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 </a:t>
            </a:r>
            <a:endParaRPr lang="vi-VN" sz="2600">
              <a:solidFill>
                <a:srgbClr val="0000CC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06D8D12F-DC1C-45CB-83B9-364D503A5EFD}"/>
              </a:ext>
            </a:extLst>
          </p:cNvPr>
          <p:cNvSpPr txBox="1"/>
          <p:nvPr/>
        </p:nvSpPr>
        <p:spPr>
          <a:xfrm>
            <a:off x="5860307" y="1277485"/>
            <a:ext cx="900545" cy="54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 </a:t>
            </a:r>
            <a:endParaRPr lang="vi-VN" sz="2600">
              <a:solidFill>
                <a:srgbClr val="0000CC"/>
              </a:solidFill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89D3307-2D43-4239-B919-D535A2DB7AF2}"/>
              </a:ext>
            </a:extLst>
          </p:cNvPr>
          <p:cNvSpPr txBox="1"/>
          <p:nvPr/>
        </p:nvSpPr>
        <p:spPr>
          <a:xfrm>
            <a:off x="2846287" y="2069829"/>
            <a:ext cx="11908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 </a:t>
            </a:r>
            <a:endParaRPr lang="vi-VN" sz="2600">
              <a:solidFill>
                <a:srgbClr val="FF6600"/>
              </a:solidFill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58D782B-F05C-4DDC-B6F5-6C7547BB4A59}"/>
              </a:ext>
            </a:extLst>
          </p:cNvPr>
          <p:cNvSpPr txBox="1"/>
          <p:nvPr/>
        </p:nvSpPr>
        <p:spPr>
          <a:xfrm>
            <a:off x="3708762" y="2080312"/>
            <a:ext cx="15925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 </a:t>
            </a:r>
            <a:endParaRPr lang="vi-VN" sz="2600">
              <a:solidFill>
                <a:srgbClr val="FF6600"/>
              </a:solidFill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EBBD6D92-97E9-4466-8CC8-3B674B2E8C41}"/>
              </a:ext>
            </a:extLst>
          </p:cNvPr>
          <p:cNvSpPr txBox="1"/>
          <p:nvPr/>
        </p:nvSpPr>
        <p:spPr>
          <a:xfrm>
            <a:off x="165462" y="4659058"/>
            <a:ext cx="7086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Từ nào có tiếng chứa vần oao</a:t>
            </a:r>
            <a:endParaRPr lang="vi-VN" sz="2800">
              <a:solidFill>
                <a:srgbClr val="FF0000"/>
              </a:solidFill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D8C5A7C-1E33-465E-9D6C-A225BE5BB9BD}"/>
              </a:ext>
            </a:extLst>
          </p:cNvPr>
          <p:cNvSpPr txBox="1"/>
          <p:nvPr/>
        </p:nvSpPr>
        <p:spPr>
          <a:xfrm>
            <a:off x="14513" y="4616161"/>
            <a:ext cx="7086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Vần uênh có trong từ nào</a:t>
            </a:r>
            <a:endParaRPr lang="vi-VN" sz="2800">
              <a:solidFill>
                <a:srgbClr val="FF0000"/>
              </a:solidFill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DE9EBB66-D350-488E-98E4-A6114FA0573A}"/>
              </a:ext>
            </a:extLst>
          </p:cNvPr>
          <p:cNvSpPr txBox="1"/>
          <p:nvPr/>
        </p:nvSpPr>
        <p:spPr>
          <a:xfrm>
            <a:off x="4952865" y="2860362"/>
            <a:ext cx="15337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chuếnh </a:t>
            </a:r>
            <a:endParaRPr lang="vi-VN" sz="2600">
              <a:solidFill>
                <a:srgbClr val="009900"/>
              </a:solidFill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C7D1132A-1DAA-43BB-BE02-44E9D2F411D1}"/>
              </a:ext>
            </a:extLst>
          </p:cNvPr>
          <p:cNvSpPr txBox="1"/>
          <p:nvPr/>
        </p:nvSpPr>
        <p:spPr>
          <a:xfrm>
            <a:off x="6183084" y="2865604"/>
            <a:ext cx="15925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choáng </a:t>
            </a:r>
            <a:endParaRPr lang="vi-VN" sz="2600">
              <a:solidFill>
                <a:srgbClr val="009900"/>
              </a:solidFill>
            </a:endParaRPr>
          </a:p>
        </p:txBody>
      </p:sp>
      <p:sp>
        <p:nvSpPr>
          <p:cNvPr id="17" name="Hộp Văn bản 1">
            <a:extLst>
              <a:ext uri="{FF2B5EF4-FFF2-40B4-BE49-F238E27FC236}">
                <a16:creationId xmlns:a16="http://schemas.microsoft.com/office/drawing/2014/main" id="{236351D7-FAC4-4144-96EC-058EFB2A6F74}"/>
              </a:ext>
            </a:extLst>
          </p:cNvPr>
          <p:cNvSpPr txBox="1"/>
          <p:nvPr/>
        </p:nvSpPr>
        <p:spPr>
          <a:xfrm>
            <a:off x="7294647" y="877207"/>
            <a:ext cx="6629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yết</a:t>
            </a:r>
            <a:endParaRPr lang="vi-VN" sz="2600">
              <a:solidFill>
                <a:srgbClr val="E20E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29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" grpId="0"/>
      <p:bldP spid="7" grpId="0" animBg="1"/>
      <p:bldP spid="7" grpId="1" animBg="1"/>
      <p:bldP spid="8" grpId="0"/>
      <p:bldP spid="9" grpId="0"/>
      <p:bldP spid="11" grpId="0"/>
      <p:bldP spid="12" grpId="0"/>
      <p:bldP spid="13" grpId="0" animBg="1"/>
      <p:bldP spid="13" grpId="1" animBg="1"/>
      <p:bldP spid="14" grpId="0" animBg="1"/>
      <p:bldP spid="14" grpId="1" animBg="1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5715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- Luyện đọc các từ: </a:t>
            </a:r>
            <a:endParaRPr lang="en-US" sz="36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7761B6CC-C02F-4B9F-B797-928BE94A136A}"/>
              </a:ext>
            </a:extLst>
          </p:cNvPr>
          <p:cNvSpPr txBox="1"/>
          <p:nvPr/>
        </p:nvSpPr>
        <p:spPr>
          <a:xfrm>
            <a:off x="838199" y="895350"/>
            <a:ext cx="310242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niêm yết</a:t>
            </a:r>
            <a:endParaRPr lang="vi-VN" sz="3600">
              <a:solidFill>
                <a:srgbClr val="FF0000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8D461D7-C9DD-457C-8140-02E024F5EFAC}"/>
              </a:ext>
            </a:extLst>
          </p:cNvPr>
          <p:cNvSpPr txBox="1"/>
          <p:nvPr/>
        </p:nvSpPr>
        <p:spPr>
          <a:xfrm>
            <a:off x="859970" y="1925419"/>
            <a:ext cx="310242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chim yểng</a:t>
            </a:r>
            <a:endParaRPr lang="vi-VN" sz="3600">
              <a:solidFill>
                <a:srgbClr val="FF0000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6F142BB-4276-4170-95C3-37B5918B2D92}"/>
              </a:ext>
            </a:extLst>
          </p:cNvPr>
          <p:cNvSpPr txBox="1"/>
          <p:nvPr/>
        </p:nvSpPr>
        <p:spPr>
          <a:xfrm>
            <a:off x="827313" y="2955488"/>
            <a:ext cx="310242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bắt chước</a:t>
            </a:r>
            <a:endParaRPr lang="vi-VN" sz="3600">
              <a:solidFill>
                <a:srgbClr val="FF0000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0253946-1C21-4184-82C3-A93078324937}"/>
              </a:ext>
            </a:extLst>
          </p:cNvPr>
          <p:cNvSpPr txBox="1"/>
          <p:nvPr/>
        </p:nvSpPr>
        <p:spPr>
          <a:xfrm>
            <a:off x="4931229" y="895350"/>
            <a:ext cx="3505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ngoao ngoao</a:t>
            </a:r>
            <a:endParaRPr lang="vi-VN" sz="3600">
              <a:solidFill>
                <a:srgbClr val="FF0000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2824E05-5118-42AD-812D-620159FB5748}"/>
              </a:ext>
            </a:extLst>
          </p:cNvPr>
          <p:cNvSpPr txBox="1"/>
          <p:nvPr/>
        </p:nvSpPr>
        <p:spPr>
          <a:xfrm>
            <a:off x="4953000" y="1925419"/>
            <a:ext cx="3505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chuếnh choáng</a:t>
            </a:r>
            <a:endParaRPr lang="vi-VN" sz="3600">
              <a:solidFill>
                <a:srgbClr val="FF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C0EF859-098B-4A3F-B539-12034E40C553}"/>
              </a:ext>
            </a:extLst>
          </p:cNvPr>
          <p:cNvSpPr txBox="1"/>
          <p:nvPr/>
        </p:nvSpPr>
        <p:spPr>
          <a:xfrm>
            <a:off x="4920343" y="2955488"/>
            <a:ext cx="3505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voọc xám</a:t>
            </a:r>
            <a:endParaRPr lang="vi-VN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51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5715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- Luyện đọc câu:</a:t>
            </a:r>
          </a:p>
        </p:txBody>
      </p:sp>
    </p:spTree>
    <p:extLst>
      <p:ext uri="{BB962C8B-B14F-4D97-AF65-F5344CB8AC3E}">
        <p14:creationId xmlns:p14="http://schemas.microsoft.com/office/powerpoint/2010/main" val="84908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222602"/>
            <a:ext cx="9143999" cy="629955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xanh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xuân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Đúng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như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chương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trình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niêm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yết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mở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đầu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bằng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yểng. Yểng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nhoẻn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miệng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cười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rồi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vật.Tiếp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theo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khúc</a:t>
            </a: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“ngoao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kiến chỉ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khiến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khán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giả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say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mê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chuếnh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choáng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với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đu</a:t>
            </a: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cây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điêu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luyện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tất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trầm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trồ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thú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 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Các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con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vật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đều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xứng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đáng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nhận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phần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thưởng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.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(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Lâm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Anh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)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	 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                                     </a:t>
            </a:r>
            <a:endParaRPr sz="26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C958961-899A-4295-B421-94A4DE6CB47D}"/>
              </a:ext>
            </a:extLst>
          </p:cNvPr>
          <p:cNvSpPr txBox="1"/>
          <p:nvPr/>
        </p:nvSpPr>
        <p:spPr>
          <a:xfrm>
            <a:off x="14513" y="4603576"/>
            <a:ext cx="7086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Bài đọc là bài văn hay bài thơ? Vì sao?</a:t>
            </a:r>
            <a:endParaRPr lang="vi-VN" sz="2800">
              <a:solidFill>
                <a:srgbClr val="FF0000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0EDDB8E-CA83-435A-9F65-5B71D3EEDD21}"/>
              </a:ext>
            </a:extLst>
          </p:cNvPr>
          <p:cNvSpPr txBox="1"/>
          <p:nvPr/>
        </p:nvSpPr>
        <p:spPr>
          <a:xfrm>
            <a:off x="29025" y="4603576"/>
            <a:ext cx="7086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Bài văn hôm nay có mấy câu? Vì sao?</a:t>
            </a:r>
            <a:endParaRPr lang="vi-VN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68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222602"/>
            <a:ext cx="9143999" cy="629955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xanh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xuân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Đúng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như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chương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trình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niêm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yết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mở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đầu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bằng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60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yểng</a:t>
            </a: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nhoẻn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miệng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cười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rồi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Tiếp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theo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ca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khúc</a:t>
            </a:r>
            <a:r>
              <a:rPr lang="en-US" sz="26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“ngoao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260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kiến chỉ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khiến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khán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giả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say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mê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chuếnh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choáng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với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đu</a:t>
            </a:r>
            <a:r>
              <a:rPr lang="en-US" sz="260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cây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điêu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luyện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tất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trầm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trồ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thú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   </a:t>
            </a:r>
            <a:r>
              <a:rPr lang="en-US" sz="2600" dirty="0" err="1">
                <a:solidFill>
                  <a:srgbClr val="003366"/>
                </a:solidFill>
                <a:latin typeface="Arial Rounded"/>
                <a:sym typeface="Arial Rounded"/>
              </a:rPr>
              <a:t>Các</a:t>
            </a:r>
            <a:r>
              <a:rPr lang="en-US" sz="2600" dirty="0">
                <a:solidFill>
                  <a:srgbClr val="003366"/>
                </a:solidFill>
                <a:latin typeface="Arial Rounded"/>
                <a:sym typeface="Arial Rounded"/>
              </a:rPr>
              <a:t> con </a:t>
            </a:r>
            <a:r>
              <a:rPr lang="en-US" sz="2600" dirty="0" err="1">
                <a:solidFill>
                  <a:srgbClr val="003366"/>
                </a:solidFill>
                <a:latin typeface="Arial Rounded"/>
                <a:sym typeface="Arial Rounded"/>
              </a:rPr>
              <a:t>vật</a:t>
            </a:r>
            <a:r>
              <a:rPr lang="en-US" sz="2600" dirty="0">
                <a:solidFill>
                  <a:srgbClr val="003366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3366"/>
                </a:solidFill>
                <a:latin typeface="Arial Rounded"/>
                <a:sym typeface="Arial Rounded"/>
              </a:rPr>
              <a:t>đều</a:t>
            </a:r>
            <a:r>
              <a:rPr lang="en-US" sz="2600" dirty="0">
                <a:solidFill>
                  <a:srgbClr val="003366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3366"/>
                </a:solidFill>
                <a:latin typeface="Arial Rounded"/>
                <a:sym typeface="Arial Rounded"/>
              </a:rPr>
              <a:t>xứng</a:t>
            </a:r>
            <a:r>
              <a:rPr lang="en-US" sz="2600" dirty="0">
                <a:solidFill>
                  <a:srgbClr val="003366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3366"/>
                </a:solidFill>
                <a:latin typeface="Arial Rounded"/>
                <a:sym typeface="Arial Rounded"/>
              </a:rPr>
              <a:t>đáng</a:t>
            </a:r>
            <a:r>
              <a:rPr lang="en-US" sz="2600" dirty="0">
                <a:solidFill>
                  <a:srgbClr val="003366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3366"/>
                </a:solidFill>
                <a:latin typeface="Arial Rounded"/>
                <a:sym typeface="Arial Rounded"/>
              </a:rPr>
              <a:t>nhận</a:t>
            </a:r>
            <a:r>
              <a:rPr lang="en-US" sz="2600" dirty="0">
                <a:solidFill>
                  <a:srgbClr val="003366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3366"/>
                </a:solidFill>
                <a:latin typeface="Arial Rounded"/>
                <a:sym typeface="Arial Rounded"/>
              </a:rPr>
              <a:t>phần</a:t>
            </a:r>
            <a:r>
              <a:rPr lang="en-US" sz="2600" dirty="0">
                <a:solidFill>
                  <a:srgbClr val="003366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3366"/>
                </a:solidFill>
                <a:latin typeface="Arial Rounded"/>
                <a:sym typeface="Arial Rounded"/>
              </a:rPr>
              <a:t>thưởng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.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(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Lâm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Anh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)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	 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                                     </a:t>
            </a:r>
            <a:endParaRPr sz="26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" name="Google Shape;241;p6"/>
          <p:cNvSpPr/>
          <p:nvPr/>
        </p:nvSpPr>
        <p:spPr>
          <a:xfrm>
            <a:off x="609600" y="514350"/>
            <a:ext cx="228600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241;p6"/>
          <p:cNvSpPr/>
          <p:nvPr/>
        </p:nvSpPr>
        <p:spPr>
          <a:xfrm>
            <a:off x="2057400" y="819150"/>
            <a:ext cx="228600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Google Shape;241;p6"/>
          <p:cNvSpPr/>
          <p:nvPr/>
        </p:nvSpPr>
        <p:spPr>
          <a:xfrm>
            <a:off x="6705600" y="1200150"/>
            <a:ext cx="228600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241;p6"/>
          <p:cNvSpPr/>
          <p:nvPr/>
        </p:nvSpPr>
        <p:spPr>
          <a:xfrm>
            <a:off x="7904018" y="1581150"/>
            <a:ext cx="228600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241;p6"/>
          <p:cNvSpPr/>
          <p:nvPr/>
        </p:nvSpPr>
        <p:spPr>
          <a:xfrm>
            <a:off x="7391400" y="1962150"/>
            <a:ext cx="228600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241;p6"/>
          <p:cNvSpPr/>
          <p:nvPr/>
        </p:nvSpPr>
        <p:spPr>
          <a:xfrm>
            <a:off x="7789718" y="2407227"/>
            <a:ext cx="228600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241;p6"/>
          <p:cNvSpPr/>
          <p:nvPr/>
        </p:nvSpPr>
        <p:spPr>
          <a:xfrm>
            <a:off x="2514600" y="3205595"/>
            <a:ext cx="228600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241;p6"/>
          <p:cNvSpPr/>
          <p:nvPr/>
        </p:nvSpPr>
        <p:spPr>
          <a:xfrm>
            <a:off x="495300" y="4095750"/>
            <a:ext cx="228600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88A01CC-CFF9-48B1-9BDE-50988287F46E}"/>
              </a:ext>
            </a:extLst>
          </p:cNvPr>
          <p:cNvSpPr txBox="1"/>
          <p:nvPr/>
        </p:nvSpPr>
        <p:spPr>
          <a:xfrm>
            <a:off x="2050143" y="4681835"/>
            <a:ext cx="4191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Đọc nối tiếp câu lần 1</a:t>
            </a:r>
            <a:endParaRPr lang="vi-VN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15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222602"/>
            <a:ext cx="9143999" cy="497152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Luyện đọc câu dài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xuân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Yểng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nhoẻn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miệng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cười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rồi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Gõ kiến chỉ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Voọc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với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đu</a:t>
            </a: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cây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điêu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luyện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tất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trầm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trồ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thú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	 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                                     </a:t>
            </a:r>
            <a:endParaRPr sz="26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" name="Google Shape;241;p6"/>
          <p:cNvSpPr/>
          <p:nvPr/>
        </p:nvSpPr>
        <p:spPr>
          <a:xfrm>
            <a:off x="533400" y="438150"/>
            <a:ext cx="228600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Google Shape;241;p6"/>
          <p:cNvSpPr/>
          <p:nvPr/>
        </p:nvSpPr>
        <p:spPr>
          <a:xfrm>
            <a:off x="533400" y="1283613"/>
            <a:ext cx="228600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241;p6"/>
          <p:cNvSpPr/>
          <p:nvPr/>
        </p:nvSpPr>
        <p:spPr>
          <a:xfrm>
            <a:off x="533400" y="2038350"/>
            <a:ext cx="228600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241;p6"/>
          <p:cNvSpPr/>
          <p:nvPr/>
        </p:nvSpPr>
        <p:spPr>
          <a:xfrm>
            <a:off x="533400" y="2800350"/>
            <a:ext cx="228600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6116782" y="448541"/>
            <a:ext cx="76200" cy="388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468091" y="1200150"/>
            <a:ext cx="76200" cy="388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914900" y="1991927"/>
            <a:ext cx="76200" cy="388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162800" y="2777836"/>
            <a:ext cx="76200" cy="388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90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222602"/>
            <a:ext cx="9143999" cy="629955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xanh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xuân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Đúng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như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chương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trình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niêm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yết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mở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đầu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bằng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60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yểng</a:t>
            </a: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nhoẻn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miệng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cười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rồi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2600" dirty="0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rgbClr val="0000CC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Tiếp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theo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ca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khúc</a:t>
            </a:r>
            <a:r>
              <a:rPr lang="en-US" sz="26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“ngoao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260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kiến chỉ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2600" dirty="0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99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khiến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khán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giả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say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mê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chuếnh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choáng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2600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với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đu</a:t>
            </a:r>
            <a:r>
              <a:rPr lang="en-US" sz="260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cây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điêu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luyện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tất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trầm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trồ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2600" dirty="0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6600FF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thú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   </a:t>
            </a:r>
            <a:r>
              <a:rPr lang="en-US" sz="2600" dirty="0" err="1">
                <a:solidFill>
                  <a:srgbClr val="003366"/>
                </a:solidFill>
                <a:latin typeface="Arial Rounded"/>
                <a:sym typeface="Arial Rounded"/>
              </a:rPr>
              <a:t>Các</a:t>
            </a:r>
            <a:r>
              <a:rPr lang="en-US" sz="2600" dirty="0">
                <a:solidFill>
                  <a:srgbClr val="003366"/>
                </a:solidFill>
                <a:latin typeface="Arial Rounded"/>
                <a:sym typeface="Arial Rounded"/>
              </a:rPr>
              <a:t> con </a:t>
            </a:r>
            <a:r>
              <a:rPr lang="en-US" sz="2600" dirty="0" err="1">
                <a:solidFill>
                  <a:srgbClr val="003366"/>
                </a:solidFill>
                <a:latin typeface="Arial Rounded"/>
                <a:sym typeface="Arial Rounded"/>
              </a:rPr>
              <a:t>vật</a:t>
            </a:r>
            <a:r>
              <a:rPr lang="en-US" sz="2600" dirty="0">
                <a:solidFill>
                  <a:srgbClr val="003366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3366"/>
                </a:solidFill>
                <a:latin typeface="Arial Rounded"/>
                <a:sym typeface="Arial Rounded"/>
              </a:rPr>
              <a:t>đều</a:t>
            </a:r>
            <a:r>
              <a:rPr lang="en-US" sz="2600" dirty="0">
                <a:solidFill>
                  <a:srgbClr val="003366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3366"/>
                </a:solidFill>
                <a:latin typeface="Arial Rounded"/>
                <a:sym typeface="Arial Rounded"/>
              </a:rPr>
              <a:t>xứng</a:t>
            </a:r>
            <a:r>
              <a:rPr lang="en-US" sz="2600" dirty="0">
                <a:solidFill>
                  <a:srgbClr val="003366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3366"/>
                </a:solidFill>
                <a:latin typeface="Arial Rounded"/>
                <a:sym typeface="Arial Rounded"/>
              </a:rPr>
              <a:t>đáng</a:t>
            </a:r>
            <a:r>
              <a:rPr lang="en-US" sz="2600" dirty="0">
                <a:solidFill>
                  <a:srgbClr val="003366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3366"/>
                </a:solidFill>
                <a:latin typeface="Arial Rounded"/>
                <a:sym typeface="Arial Rounded"/>
              </a:rPr>
              <a:t>nhận</a:t>
            </a:r>
            <a:r>
              <a:rPr lang="en-US" sz="2600" dirty="0">
                <a:solidFill>
                  <a:srgbClr val="003366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3366"/>
                </a:solidFill>
                <a:latin typeface="Arial Rounded"/>
                <a:sym typeface="Arial Rounded"/>
              </a:rPr>
              <a:t>phần</a:t>
            </a:r>
            <a:r>
              <a:rPr lang="en-US" sz="2600" dirty="0">
                <a:solidFill>
                  <a:srgbClr val="003366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3366"/>
                </a:solidFill>
                <a:latin typeface="Arial Rounded"/>
                <a:sym typeface="Arial Rounded"/>
              </a:rPr>
              <a:t>thưởng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.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(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Lâm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Anh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)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	 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                                     </a:t>
            </a:r>
            <a:endParaRPr sz="26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" name="Google Shape;241;p6"/>
          <p:cNvSpPr/>
          <p:nvPr/>
        </p:nvSpPr>
        <p:spPr>
          <a:xfrm>
            <a:off x="609600" y="514350"/>
            <a:ext cx="228600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241;p6"/>
          <p:cNvSpPr/>
          <p:nvPr/>
        </p:nvSpPr>
        <p:spPr>
          <a:xfrm>
            <a:off x="2057400" y="819150"/>
            <a:ext cx="228600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Google Shape;241;p6"/>
          <p:cNvSpPr/>
          <p:nvPr/>
        </p:nvSpPr>
        <p:spPr>
          <a:xfrm>
            <a:off x="6705600" y="1200150"/>
            <a:ext cx="228600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241;p6"/>
          <p:cNvSpPr/>
          <p:nvPr/>
        </p:nvSpPr>
        <p:spPr>
          <a:xfrm>
            <a:off x="7904018" y="1581150"/>
            <a:ext cx="228600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241;p6"/>
          <p:cNvSpPr/>
          <p:nvPr/>
        </p:nvSpPr>
        <p:spPr>
          <a:xfrm>
            <a:off x="7391400" y="1962150"/>
            <a:ext cx="228600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241;p6"/>
          <p:cNvSpPr/>
          <p:nvPr/>
        </p:nvSpPr>
        <p:spPr>
          <a:xfrm>
            <a:off x="7789718" y="2407227"/>
            <a:ext cx="228600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241;p6"/>
          <p:cNvSpPr/>
          <p:nvPr/>
        </p:nvSpPr>
        <p:spPr>
          <a:xfrm>
            <a:off x="2514600" y="3205595"/>
            <a:ext cx="228600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241;p6"/>
          <p:cNvSpPr/>
          <p:nvPr/>
        </p:nvSpPr>
        <p:spPr>
          <a:xfrm>
            <a:off x="495300" y="4095750"/>
            <a:ext cx="228600" cy="38100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88A01CC-CFF9-48B1-9BDE-50988287F46E}"/>
              </a:ext>
            </a:extLst>
          </p:cNvPr>
          <p:cNvSpPr txBox="1"/>
          <p:nvPr/>
        </p:nvSpPr>
        <p:spPr>
          <a:xfrm>
            <a:off x="2050143" y="4681835"/>
            <a:ext cx="4191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Đọc nối tiếp câu lần 2</a:t>
            </a:r>
            <a:endParaRPr lang="vi-VN" sz="2400" b="1">
              <a:solidFill>
                <a:srgbClr val="FF0000"/>
              </a:solidFill>
            </a:endParaRPr>
          </a:p>
        </p:txBody>
      </p:sp>
      <p:cxnSp>
        <p:nvCxnSpPr>
          <p:cNvPr id="13" name="Straight Connector 11">
            <a:extLst>
              <a:ext uri="{FF2B5EF4-FFF2-40B4-BE49-F238E27FC236}">
                <a16:creationId xmlns:a16="http://schemas.microsoft.com/office/drawing/2014/main" id="{99630C2F-2CE0-4957-AF30-CB6532B011F6}"/>
              </a:ext>
            </a:extLst>
          </p:cNvPr>
          <p:cNvCxnSpPr/>
          <p:nvPr/>
        </p:nvCxnSpPr>
        <p:spPr>
          <a:xfrm flipH="1">
            <a:off x="6096000" y="514350"/>
            <a:ext cx="76200" cy="388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2">
            <a:extLst>
              <a:ext uri="{FF2B5EF4-FFF2-40B4-BE49-F238E27FC236}">
                <a16:creationId xmlns:a16="http://schemas.microsoft.com/office/drawing/2014/main" id="{2508AFF8-F5B7-4CF5-A39C-FDD160637A72}"/>
              </a:ext>
            </a:extLst>
          </p:cNvPr>
          <p:cNvCxnSpPr/>
          <p:nvPr/>
        </p:nvCxnSpPr>
        <p:spPr>
          <a:xfrm flipH="1">
            <a:off x="2095500" y="1657350"/>
            <a:ext cx="76200" cy="388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3">
            <a:extLst>
              <a:ext uri="{FF2B5EF4-FFF2-40B4-BE49-F238E27FC236}">
                <a16:creationId xmlns:a16="http://schemas.microsoft.com/office/drawing/2014/main" id="{C710617C-F89F-4C03-90A8-5AE47A64CDF1}"/>
              </a:ext>
            </a:extLst>
          </p:cNvPr>
          <p:cNvCxnSpPr/>
          <p:nvPr/>
        </p:nvCxnSpPr>
        <p:spPr>
          <a:xfrm flipH="1">
            <a:off x="3200400" y="2516733"/>
            <a:ext cx="76200" cy="388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>
            <a:extLst>
              <a:ext uri="{FF2B5EF4-FFF2-40B4-BE49-F238E27FC236}">
                <a16:creationId xmlns:a16="http://schemas.microsoft.com/office/drawing/2014/main" id="{8C10ADD5-741F-4F60-8A18-F63E8CCFF31E}"/>
              </a:ext>
            </a:extLst>
          </p:cNvPr>
          <p:cNvCxnSpPr/>
          <p:nvPr/>
        </p:nvCxnSpPr>
        <p:spPr>
          <a:xfrm flipH="1">
            <a:off x="8783782" y="3267941"/>
            <a:ext cx="76200" cy="388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89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5715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- Luyện đọc đoạn:</a:t>
            </a:r>
          </a:p>
        </p:txBody>
      </p:sp>
    </p:spTree>
    <p:extLst>
      <p:ext uri="{BB962C8B-B14F-4D97-AF65-F5344CB8AC3E}">
        <p14:creationId xmlns:p14="http://schemas.microsoft.com/office/powerpoint/2010/main" val="244626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222602"/>
            <a:ext cx="9143999" cy="629955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xanh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xuân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Đúng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như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chương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trình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niêm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yết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mở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đầu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bằng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yểng. Yểng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nhoẻn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miệng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cười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rồi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vật.Tiếp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theo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khúc</a:t>
            </a: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“ngoao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kiến chỉ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khiến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khán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giả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say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mê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chuếnh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choáng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với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đu</a:t>
            </a: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cây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điêu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luyện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tất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trầm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trồ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thú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 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Các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con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vật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đều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xứng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đáng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nhận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phần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thưởng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.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(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Lâm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Anh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)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	 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                                     </a:t>
            </a:r>
            <a:endParaRPr sz="26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6096000" y="514350"/>
            <a:ext cx="76200" cy="388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2133600" y="1657350"/>
            <a:ext cx="76200" cy="388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200400" y="2495550"/>
            <a:ext cx="76200" cy="388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8763000" y="3333750"/>
            <a:ext cx="76200" cy="388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719A783-A651-42E1-9E97-17EE4213ADAA}"/>
              </a:ext>
            </a:extLst>
          </p:cNvPr>
          <p:cNvSpPr txBox="1"/>
          <p:nvPr/>
        </p:nvSpPr>
        <p:spPr>
          <a:xfrm>
            <a:off x="76200" y="4681835"/>
            <a:ext cx="616494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Bài đọc có mấy đoạn?</a:t>
            </a:r>
            <a:endParaRPr lang="vi-VN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33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222602"/>
            <a:ext cx="9143999" cy="629955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xanh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Mừng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xuân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Đúng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như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chương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trình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niêm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yết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mở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đầu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bằng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60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yểng. Yểng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nhoẻn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miệng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cười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rồi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vật.Tiếp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theo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ca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khúc</a:t>
            </a:r>
            <a:r>
              <a:rPr lang="en-US" sz="260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“ngoao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260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kiến chỉ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khiến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khán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giả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say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mê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chuếnh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choáng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với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đu</a:t>
            </a:r>
            <a:r>
              <a:rPr lang="en-US" sz="260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cây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điêu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luyện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tất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trầm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trồ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thú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 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Các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con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vật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đều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xứng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đáng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nhận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phần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thưởng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.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(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Lâm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Anh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)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	 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                                     </a:t>
            </a:r>
            <a:endParaRPr sz="26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6096000" y="514350"/>
            <a:ext cx="76200" cy="38826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2133600" y="1657350"/>
            <a:ext cx="76200" cy="38826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200400" y="2495550"/>
            <a:ext cx="76200" cy="38826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8763000" y="3333750"/>
            <a:ext cx="76200" cy="38826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Google Shape;241;p6"/>
          <p:cNvSpPr/>
          <p:nvPr/>
        </p:nvSpPr>
        <p:spPr>
          <a:xfrm>
            <a:off x="457200" y="533044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910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6;p3"/>
          <p:cNvSpPr/>
          <p:nvPr/>
        </p:nvSpPr>
        <p:spPr>
          <a:xfrm>
            <a:off x="232064" y="514350"/>
            <a:ext cx="8062823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- Tiếng Việt hôm trước học bài gì?</a:t>
            </a:r>
            <a:endParaRPr sz="2600" b="1" dirty="0">
              <a:solidFill>
                <a:srgbClr val="00206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3" name="Google Shape;186;p3"/>
          <p:cNvSpPr/>
          <p:nvPr/>
        </p:nvSpPr>
        <p:spPr>
          <a:xfrm>
            <a:off x="232064" y="1212444"/>
            <a:ext cx="8911936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0206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- Nói về một số điều thú vị mà con đã học được từ bài học đó?</a:t>
            </a:r>
            <a:endParaRPr sz="2600" b="1" dirty="0">
              <a:solidFill>
                <a:srgbClr val="00206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186916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222602"/>
            <a:ext cx="9143999" cy="629955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xanh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Mừng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xuân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Đúng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như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chương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trình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niêm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yết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mở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đầu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bằng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60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yểng. Yểng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nhoẻn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miệng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cười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rồi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vật.Tiếp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theo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ca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khúc</a:t>
            </a:r>
            <a:r>
              <a:rPr lang="en-US" sz="260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“ngoao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260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kiến chỉ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khiến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khán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giả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say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mê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chuếnh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choáng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với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đu</a:t>
            </a:r>
            <a:r>
              <a:rPr lang="en-US" sz="260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cây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điêu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luyện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tất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trầm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trồ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thú</a:t>
            </a:r>
            <a:r>
              <a:rPr lang="en-US" sz="2600" dirty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   </a:t>
            </a:r>
            <a:r>
              <a:rPr lang="en-US" sz="2600" dirty="0" err="1">
                <a:solidFill>
                  <a:srgbClr val="0070C0"/>
                </a:solidFill>
                <a:latin typeface="Arial Rounded"/>
                <a:sym typeface="Arial Rounded"/>
              </a:rPr>
              <a:t>Các</a:t>
            </a:r>
            <a:r>
              <a:rPr lang="en-US" sz="2600" dirty="0">
                <a:solidFill>
                  <a:srgbClr val="0070C0"/>
                </a:solidFill>
                <a:latin typeface="Arial Rounded"/>
                <a:sym typeface="Arial Rounded"/>
              </a:rPr>
              <a:t> con </a:t>
            </a:r>
            <a:r>
              <a:rPr lang="en-US" sz="2600" dirty="0" err="1">
                <a:solidFill>
                  <a:srgbClr val="0070C0"/>
                </a:solidFill>
                <a:latin typeface="Arial Rounded"/>
                <a:sym typeface="Arial Rounded"/>
              </a:rPr>
              <a:t>vật</a:t>
            </a:r>
            <a:r>
              <a:rPr lang="en-US" sz="2600" dirty="0">
                <a:solidFill>
                  <a:srgbClr val="0070C0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 Rounded"/>
                <a:sym typeface="Arial Rounded"/>
              </a:rPr>
              <a:t>đều</a:t>
            </a:r>
            <a:r>
              <a:rPr lang="en-US" sz="2600" dirty="0">
                <a:solidFill>
                  <a:srgbClr val="0070C0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 Rounded"/>
                <a:sym typeface="Arial Rounded"/>
              </a:rPr>
              <a:t>xứng</a:t>
            </a:r>
            <a:r>
              <a:rPr lang="en-US" sz="2600" dirty="0">
                <a:solidFill>
                  <a:srgbClr val="0070C0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 Rounded"/>
                <a:sym typeface="Arial Rounded"/>
              </a:rPr>
              <a:t>đáng</a:t>
            </a:r>
            <a:r>
              <a:rPr lang="en-US" sz="2600" dirty="0">
                <a:solidFill>
                  <a:srgbClr val="0070C0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 Rounded"/>
                <a:sym typeface="Arial Rounded"/>
              </a:rPr>
              <a:t>nhận</a:t>
            </a:r>
            <a:r>
              <a:rPr lang="en-US" sz="2600" dirty="0">
                <a:solidFill>
                  <a:srgbClr val="0070C0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 Rounded"/>
                <a:sym typeface="Arial Rounded"/>
              </a:rPr>
              <a:t>phần</a:t>
            </a:r>
            <a:r>
              <a:rPr lang="en-US" sz="2600" dirty="0">
                <a:solidFill>
                  <a:srgbClr val="0070C0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 Rounded"/>
                <a:sym typeface="Arial Rounded"/>
              </a:rPr>
              <a:t>thưởng</a:t>
            </a:r>
            <a:r>
              <a:rPr lang="en-US" sz="2600" dirty="0">
                <a:solidFill>
                  <a:srgbClr val="0070C0"/>
                </a:solidFill>
                <a:latin typeface="Arial Rounded"/>
                <a:sym typeface="Arial Rounded"/>
              </a:rPr>
              <a:t>.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(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Lâm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Anh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)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	 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                                     </a:t>
            </a:r>
            <a:endParaRPr sz="26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6096000" y="514350"/>
            <a:ext cx="76200" cy="388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2133600" y="1657350"/>
            <a:ext cx="76200" cy="388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200400" y="2495550"/>
            <a:ext cx="76200" cy="388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8763000" y="3333750"/>
            <a:ext cx="76200" cy="388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Google Shape;241;p6"/>
          <p:cNvSpPr/>
          <p:nvPr/>
        </p:nvSpPr>
        <p:spPr>
          <a:xfrm>
            <a:off x="457200" y="533044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4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247;p6"/>
          <p:cNvSpPr/>
          <p:nvPr/>
        </p:nvSpPr>
        <p:spPr>
          <a:xfrm>
            <a:off x="381000" y="4095750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22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5715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- Giải thích nghĩa của từ: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701749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E20EBA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+niêm yết: 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là công bố chương trình cuộc thi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28653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E20EBA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+chuếch choáng: 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là cảm giác không còn tỉnh táo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877221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E20EBA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+trầm trồ: 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là thốt ra lời khen ngợi, thán phục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2064" y="2467912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E20EBA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+điêu luyện: 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là đạt tới trình độ cao </a:t>
            </a:r>
          </a:p>
        </p:txBody>
      </p:sp>
    </p:spTree>
    <p:extLst>
      <p:ext uri="{BB962C8B-B14F-4D97-AF65-F5344CB8AC3E}">
        <p14:creationId xmlns:p14="http://schemas.microsoft.com/office/powerpoint/2010/main" val="315449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5715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- Đọc cả bài:</a:t>
            </a:r>
          </a:p>
        </p:txBody>
      </p:sp>
    </p:spTree>
    <p:extLst>
      <p:ext uri="{BB962C8B-B14F-4D97-AF65-F5344CB8AC3E}">
        <p14:creationId xmlns:p14="http://schemas.microsoft.com/office/powerpoint/2010/main" val="196358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222602"/>
            <a:ext cx="9143999" cy="629955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xanh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xuân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Đúng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như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chương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trình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niêm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yết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mở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đầu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bằng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yểng. Yểng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nhoẻn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miệng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cười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rồi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vật.Tiếp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theo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khúc</a:t>
            </a: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“ngoao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kiến chỉ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khiến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khán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giả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say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mê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chuếnh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choáng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với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đu</a:t>
            </a:r>
            <a:r>
              <a:rPr lang="en-US" sz="260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cây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điêu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luyện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tất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trầm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trồ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thú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 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Các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con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vật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đều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xứng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đáng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nhận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phần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thưởng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.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(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Lâm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Anh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)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	 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                                     </a:t>
            </a:r>
            <a:endParaRPr sz="26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6096000" y="514350"/>
            <a:ext cx="76200" cy="388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2133600" y="1657350"/>
            <a:ext cx="76200" cy="388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200400" y="2495550"/>
            <a:ext cx="76200" cy="388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8763000" y="3333750"/>
            <a:ext cx="76200" cy="388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15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45" name="Google Shape;145;p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48" name="Google Shape;148;p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150;p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151" name="Google Shape;151;p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" name="Google Shape;153;p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154" name="Google Shape;154;p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157" name="Google Shape;157;p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160" name="Google Shape;160;p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162;p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163" name="Google Shape;163;p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166" name="Google Shape;166;p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169" name="Google Shape;169;p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" name="Google Shape;171;p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172" name="Google Shape;172;p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p2"/>
          <p:cNvGrpSpPr/>
          <p:nvPr/>
        </p:nvGrpSpPr>
        <p:grpSpPr>
          <a:xfrm>
            <a:off x="-599090" y="-78586"/>
            <a:ext cx="5824446" cy="4808241"/>
            <a:chOff x="1001374" y="-370703"/>
            <a:chExt cx="6695744" cy="6175701"/>
          </a:xfrm>
        </p:grpSpPr>
        <p:pic>
          <p:nvPicPr>
            <p:cNvPr id="175" name="Google Shape;175;p2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2"/>
          <p:cNvSpPr txBox="1"/>
          <p:nvPr/>
        </p:nvSpPr>
        <p:spPr>
          <a:xfrm>
            <a:off x="545447" y="2145201"/>
            <a:ext cx="358840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Quan sát tranh</a:t>
            </a:r>
            <a:endParaRPr sz="36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1807670" y="1090952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1</a:t>
            </a:r>
            <a:endParaRPr sz="5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79" name="Google Shape;17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TV 2 - KN-CHU ĐỀ 6- Bài4  - Cuộc thi tài năng rừng xanh\CD6 BAI 4.1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9" b="15953"/>
          <a:stretch/>
        </p:blipFill>
        <p:spPr bwMode="auto">
          <a:xfrm>
            <a:off x="990600" y="1200150"/>
            <a:ext cx="7086600" cy="3429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37213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 Rounded"/>
              </a:rPr>
              <a:t>a) Em </a:t>
            </a:r>
            <a:r>
              <a:rPr lang="en-US" sz="2400" err="1">
                <a:solidFill>
                  <a:srgbClr val="002060"/>
                </a:solidFill>
                <a:latin typeface="Arial Rounded"/>
              </a:rPr>
              <a:t>biết</a:t>
            </a:r>
            <a:r>
              <a:rPr lang="en-US" sz="2400">
                <a:solidFill>
                  <a:srgbClr val="002060"/>
                </a:solidFill>
                <a:latin typeface="Arial Rounded"/>
              </a:rPr>
              <a:t> những </a:t>
            </a:r>
            <a:r>
              <a:rPr lang="en-US" sz="2400" dirty="0">
                <a:solidFill>
                  <a:srgbClr val="002060"/>
                </a:solidFill>
                <a:latin typeface="Arial Rounded"/>
              </a:rPr>
              <a:t>con </a:t>
            </a:r>
            <a:r>
              <a:rPr lang="en-US" sz="2400" dirty="0" err="1">
                <a:solidFill>
                  <a:srgbClr val="002060"/>
                </a:solidFill>
                <a:latin typeface="Arial Rounded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</a:rPr>
              <a:t>tranh</a:t>
            </a:r>
            <a:r>
              <a:rPr lang="en-US" sz="2400" dirty="0">
                <a:solidFill>
                  <a:srgbClr val="002060"/>
                </a:solidFill>
                <a:latin typeface="Arial Rounded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750057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 Rounded"/>
              </a:rPr>
              <a:t>b) Mỗi </a:t>
            </a:r>
            <a:r>
              <a:rPr lang="en-US" sz="2400" dirty="0">
                <a:solidFill>
                  <a:srgbClr val="002060"/>
                </a:solidFill>
                <a:latin typeface="Arial Rounded"/>
              </a:rPr>
              <a:t>con </a:t>
            </a:r>
            <a:r>
              <a:rPr lang="en-US" sz="2400" dirty="0" err="1">
                <a:solidFill>
                  <a:srgbClr val="002060"/>
                </a:solidFill>
                <a:latin typeface="Arial Rounded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</a:rPr>
              <a:t>khả</a:t>
            </a:r>
            <a:r>
              <a:rPr lang="en-US" sz="2400" dirty="0">
                <a:solidFill>
                  <a:srgbClr val="002060"/>
                </a:solidFill>
                <a:latin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</a:rPr>
              <a:t>năng</a:t>
            </a:r>
            <a:r>
              <a:rPr lang="en-US" sz="2400" dirty="0">
                <a:solidFill>
                  <a:srgbClr val="002060"/>
                </a:solidFill>
                <a:latin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</a:rPr>
              <a:t>đặc</a:t>
            </a:r>
            <a:r>
              <a:rPr lang="en-US" sz="2400" dirty="0">
                <a:solidFill>
                  <a:srgbClr val="002060"/>
                </a:solidFill>
                <a:latin typeface="Arial Rounded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 Rounded"/>
              </a:rPr>
              <a:t>biệt</a:t>
            </a:r>
            <a:r>
              <a:rPr lang="en-US" sz="2400" dirty="0">
                <a:solidFill>
                  <a:srgbClr val="002060"/>
                </a:solidFill>
                <a:latin typeface="Arial Rounded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784" y="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 Rounded"/>
              </a:rPr>
              <a:t>1. Quan sát các con vật trong tranh</a:t>
            </a:r>
            <a:endParaRPr lang="en-US" sz="2800" dirty="0">
              <a:latin typeface="Arial Rounded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A5FD97E-C5FC-489E-BEDC-4FCA55C43662}"/>
              </a:ext>
            </a:extLst>
          </p:cNvPr>
          <p:cNvSpPr txBox="1"/>
          <p:nvPr/>
        </p:nvSpPr>
        <p:spPr>
          <a:xfrm>
            <a:off x="3276600" y="2142399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Voọc xám</a:t>
            </a:r>
            <a:endParaRPr lang="vi-VN" sz="2000" b="1">
              <a:solidFill>
                <a:srgbClr val="FF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4A1CB2D-9A99-4349-A48B-AF059230C8A7}"/>
              </a:ext>
            </a:extLst>
          </p:cNvPr>
          <p:cNvSpPr txBox="1"/>
          <p:nvPr/>
        </p:nvSpPr>
        <p:spPr>
          <a:xfrm>
            <a:off x="1676400" y="291465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Gõ kiến</a:t>
            </a:r>
            <a:endParaRPr lang="vi-VN" sz="2000" b="1">
              <a:solidFill>
                <a:srgbClr val="FF0000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7F4DD6F-640C-4180-9ADE-CF3FD1F7764D}"/>
              </a:ext>
            </a:extLst>
          </p:cNvPr>
          <p:cNvSpPr txBox="1"/>
          <p:nvPr/>
        </p:nvSpPr>
        <p:spPr>
          <a:xfrm>
            <a:off x="3467100" y="3549450"/>
            <a:ext cx="876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Yểng</a:t>
            </a:r>
            <a:endParaRPr lang="vi-VN" sz="2000" b="1">
              <a:solidFill>
                <a:srgbClr val="FF0000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4973445-1856-4B1D-A157-EB5A1EC9D024}"/>
              </a:ext>
            </a:extLst>
          </p:cNvPr>
          <p:cNvSpPr txBox="1"/>
          <p:nvPr/>
        </p:nvSpPr>
        <p:spPr>
          <a:xfrm>
            <a:off x="4457700" y="2714595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Mèo rừng</a:t>
            </a:r>
            <a:endParaRPr lang="vi-VN" sz="2000" b="1">
              <a:solidFill>
                <a:srgbClr val="FF0000"/>
              </a:solidFill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F99AC95-1F14-494A-A563-4CED45E3E4D4}"/>
              </a:ext>
            </a:extLst>
          </p:cNvPr>
          <p:cNvSpPr txBox="1"/>
          <p:nvPr/>
        </p:nvSpPr>
        <p:spPr>
          <a:xfrm>
            <a:off x="5867400" y="394335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Chim công</a:t>
            </a:r>
            <a:endParaRPr lang="vi-VN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40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45" name="Google Shape;145;p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48" name="Google Shape;148;p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150;p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151" name="Google Shape;151;p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" name="Google Shape;153;p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154" name="Google Shape;154;p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157" name="Google Shape;157;p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160" name="Google Shape;160;p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162;p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163" name="Google Shape;163;p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166" name="Google Shape;166;p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169" name="Google Shape;169;p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" name="Google Shape;171;p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172" name="Google Shape;172;p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p2"/>
          <p:cNvGrpSpPr/>
          <p:nvPr/>
        </p:nvGrpSpPr>
        <p:grpSpPr>
          <a:xfrm>
            <a:off x="-599090" y="-78586"/>
            <a:ext cx="5824446" cy="4808241"/>
            <a:chOff x="1001374" y="-370703"/>
            <a:chExt cx="6695744" cy="6175701"/>
          </a:xfrm>
        </p:grpSpPr>
        <p:pic>
          <p:nvPicPr>
            <p:cNvPr id="175" name="Google Shape;175;p2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2"/>
          <p:cNvSpPr txBox="1"/>
          <p:nvPr/>
        </p:nvSpPr>
        <p:spPr>
          <a:xfrm>
            <a:off x="450196" y="1900973"/>
            <a:ext cx="358840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Đọc</a:t>
            </a:r>
            <a:endParaRPr sz="4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1807670" y="1090952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2</a:t>
            </a:r>
            <a:endParaRPr sz="5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79" name="Google Shape;17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132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5715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- Đọc mẫu:</a:t>
            </a:r>
          </a:p>
        </p:txBody>
      </p:sp>
    </p:spTree>
    <p:extLst>
      <p:ext uri="{BB962C8B-B14F-4D97-AF65-F5344CB8AC3E}">
        <p14:creationId xmlns:p14="http://schemas.microsoft.com/office/powerpoint/2010/main" val="27507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222602"/>
            <a:ext cx="9143999" cy="585687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xanh</a:t>
            </a:r>
            <a:endParaRPr lang="en-US" sz="2600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xuân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Đúng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như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dự</a:t>
            </a:r>
            <a:r>
              <a:rPr lang="en-US" sz="26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26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mở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đầu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bằng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6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26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26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6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Tiếp</a:t>
            </a:r>
            <a:r>
              <a:rPr lang="en-US" sz="26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theo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khúc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chỉ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khiến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khán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giả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say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mê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chuếnh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choáng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với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đu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cây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điêu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luyện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tất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trầm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trồ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thú</a:t>
            </a: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  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Các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con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vật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đều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xứng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đáng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nhận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phần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thưởng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.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(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Lâm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 Rounded"/>
                <a:sym typeface="Arial Rounded"/>
              </a:rPr>
              <a:t>Anh</a:t>
            </a:r>
            <a:r>
              <a:rPr lang="en-US" sz="2600" dirty="0">
                <a:solidFill>
                  <a:schemeClr val="tx1"/>
                </a:solidFill>
                <a:latin typeface="Arial Rounded"/>
                <a:sym typeface="Arial Rounded"/>
              </a:rPr>
              <a:t>)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	 </a:t>
            </a:r>
            <a:endParaRPr sz="26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                                     </a:t>
            </a:r>
            <a:endParaRPr sz="26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318567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228600" y="666750"/>
            <a:ext cx="8215805" cy="306775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- Luyện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đọc các vần</a:t>
            </a:r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: </a:t>
            </a:r>
          </a:p>
          <a:p>
            <a:endParaRPr lang="en-US" sz="3600" b="1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yêt, yêng, oen, oao, oet, uêch, ooc</a:t>
            </a:r>
          </a:p>
          <a:p>
            <a:endParaRPr lang="en-US" sz="36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en-US" sz="36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84458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5715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- Tìm các từ ngữ chứa vần: </a:t>
            </a:r>
            <a:endParaRPr lang="en-US" sz="36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15307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1539</Words>
  <Application>Microsoft Office PowerPoint</Application>
  <PresentationFormat>On-screen Show (16:9)</PresentationFormat>
  <Paragraphs>144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Rounded</vt:lpstr>
      <vt:lpstr>Arial-Rounded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Tran Tuan Duy</cp:lastModifiedBy>
  <cp:revision>116</cp:revision>
  <dcterms:created xsi:type="dcterms:W3CDTF">2020-08-13T09:19:08Z</dcterms:created>
  <dcterms:modified xsi:type="dcterms:W3CDTF">2023-06-04T14:29:19Z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