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75" r:id="rId3"/>
    <p:sldId id="274" r:id="rId4"/>
    <p:sldId id="257" r:id="rId5"/>
    <p:sldId id="258" r:id="rId6"/>
    <p:sldId id="259" r:id="rId7"/>
    <p:sldId id="264" r:id="rId8"/>
    <p:sldId id="266" r:id="rId9"/>
    <p:sldId id="268"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vi-VN" dirty="0">
                <a:latin typeface="Arial-Rounded" pitchFamily="34" charset="0"/>
                <a:ea typeface="Arial-Rounded" pitchFamily="34" charset="0"/>
                <a:cs typeface="Arial-Rounded" pitchFamily="34" charset="0"/>
              </a:rPr>
              <a:t>K</a:t>
            </a:r>
            <a:r>
              <a:rPr lang="en-US" dirty="0" err="1">
                <a:latin typeface="Arial-Rounded" pitchFamily="34" charset="0"/>
                <a:ea typeface="Arial-Rounded" pitchFamily="34" charset="0"/>
                <a:cs typeface="Arial-Rounded" pitchFamily="34" charset="0"/>
              </a:rPr>
              <a:t>hởi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động</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mc:AlternateContent xmlns:mc="http://schemas.openxmlformats.org/markup-compatibility/2006" xmlns:p14="http://schemas.microsoft.com/office/powerpoint/2010/main">
    <mc:Choice Requires="p14">
      <p:transition spd="slow" p14:dur="2000" advTm="19048"/>
    </mc:Choice>
    <mc:Fallback xmlns="">
      <p:transition spd="slow" advTm="19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a:solidFill>
                  <a:schemeClr val="bg1"/>
                </a:solidFill>
                <a:latin typeface="Arial-Rounded" pitchFamily="34" charset="0"/>
                <a:ea typeface="Arial-Rounded" pitchFamily="34" charset="0"/>
                <a:cs typeface="Arial-Rounded" pitchFamily="34" charset="0"/>
              </a:rPr>
              <a:t>Dặn dò:</a:t>
            </a:r>
          </a:p>
          <a:p>
            <a:pPr algn="just"/>
            <a:r>
              <a:rPr lang="en-US" sz="3200" b="1">
                <a:solidFill>
                  <a:schemeClr val="bg1"/>
                </a:solidFill>
                <a:latin typeface="Arial-Rounded" pitchFamily="34" charset="0"/>
                <a:ea typeface="Arial-Rounded" pitchFamily="34" charset="0"/>
                <a:cs typeface="Arial-Rounded" pitchFamily="34" charset="0"/>
              </a:rPr>
              <a:t>+ Xem lại bài trang  56 đến trang 59</a:t>
            </a:r>
          </a:p>
          <a:p>
            <a:pPr algn="just"/>
            <a:r>
              <a:rPr lang="en-US" sz="3200" b="1">
                <a:solidFill>
                  <a:schemeClr val="bg1"/>
                </a:solidFill>
                <a:latin typeface="Arial-Rounded" pitchFamily="34" charset="0"/>
                <a:ea typeface="Arial-Rounded" pitchFamily="34" charset="0"/>
                <a:cs typeface="Arial-Rounded" pitchFamily="34" charset="0"/>
              </a:rPr>
              <a:t>+ Xem bài </a:t>
            </a:r>
            <a:r>
              <a:rPr lang="en-US" sz="3200" b="1" i="1">
                <a:solidFill>
                  <a:schemeClr val="bg1"/>
                </a:solidFill>
                <a:latin typeface="Arial-Rounded" pitchFamily="34" charset="0"/>
                <a:ea typeface="Arial-Rounded" pitchFamily="34" charset="0"/>
                <a:cs typeface="Arial-Rounded" pitchFamily="34" charset="0"/>
              </a:rPr>
              <a:t>Giờ ra chơi </a:t>
            </a:r>
            <a:r>
              <a:rPr lang="en-US" sz="3200" b="1">
                <a:solidFill>
                  <a:schemeClr val="bg1"/>
                </a:solidFill>
                <a:latin typeface="Arial-Rounded" pitchFamily="34" charset="0"/>
                <a:ea typeface="Arial-Rounded" pitchFamily="34" charset="0"/>
                <a:cs typeface="Arial-Rounded" pitchFamily="34" charset="0"/>
              </a:rPr>
              <a:t>(trang 60 + 61)</a:t>
            </a: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25928"/>
    </mc:Choice>
    <mc:Fallback xmlns="">
      <p:transition spd="slow" advTm="259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a:latin typeface="Arial-Rounded" pitchFamily="34" charset="0"/>
                <a:ea typeface="Arial-Rounded" pitchFamily="34" charset="0"/>
                <a:cs typeface="Arial-Rounded" pitchFamily="34" charset="0"/>
              </a:rPr>
              <a:t>Em hãy đọc đoạn 2 bài </a:t>
            </a:r>
            <a:r>
              <a:rPr lang="en-US" sz="2800" i="1">
                <a:latin typeface="Arial-Rounded" pitchFamily="34" charset="0"/>
                <a:ea typeface="Arial-Rounded" pitchFamily="34" charset="0"/>
                <a:cs typeface="Arial-Rounded" pitchFamily="34" charset="0"/>
              </a:rPr>
              <a:t>Bác trống trường</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Em hãy kể một vật có thể thay thế cho trống trường để giúp học sinh vào lớp đúng giờ.</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Hằng ngày, trống giúp học sinh việc gì?</a:t>
            </a: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mc:AlternateContent xmlns:mc="http://schemas.openxmlformats.org/markup-compatibility/2006" xmlns:p14="http://schemas.microsoft.com/office/powerpoint/2010/main">
    <mc:Choice Requires="p14">
      <p:transition spd="slow" p14:dur="2000" advTm="82162"/>
    </mc:Choice>
    <mc:Fallback xmlns="">
      <p:transition spd="slow" advTm="8216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extLst>
    <p:ext uri="{E180D4A7-C9FB-4DFB-919C-405C955672EB}">
      <p14:showEvtLst xmlns:p14="http://schemas.microsoft.com/office/powerpoint/2010/main">
        <p14:triggerEvt type="onClick" time="20947" objId="4099"/>
        <p14:triggerEvt type="onClick" time="37836" objId="4104"/>
        <p14:triggerEvt type="onClick" time="59366" objId="41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BÁC TRỐNG TRƯỜNG</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mc:AlternateContent xmlns:mc="http://schemas.openxmlformats.org/markup-compatibility/2006" xmlns:p14="http://schemas.microsoft.com/office/powerpoint/2010/main">
    <mc:Choice Requires="p14">
      <p:transition spd="slow" p14:dur="2000" advTm="13500"/>
    </mc:Choice>
    <mc:Fallback xmlns="">
      <p:transition spd="slow" advTm="135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48902"/>
            <a:ext cx="7183582" cy="584763"/>
          </a:xfrm>
          <a:prstGeom prst="rect">
            <a:avLst/>
          </a:prstGeom>
          <a:solidFill>
            <a:srgbClr val="EBAAF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				</a:t>
            </a: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Năm nào cũng vậy, chúng em háo hức chờ đón  (……………).</a:t>
            </a: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báo hiệu</a:t>
            </a:r>
          </a:p>
        </p:txBody>
      </p:sp>
      <p:sp>
        <p:nvSpPr>
          <p:cNvPr id="13" name="TextBox 12"/>
          <p:cNvSpPr txBox="1"/>
          <p:nvPr/>
        </p:nvSpPr>
        <p:spPr>
          <a:xfrm>
            <a:off x="4232564" y="1483969"/>
            <a:ext cx="1939636" cy="461653"/>
          </a:xfrm>
          <a:prstGeom prst="rect">
            <a:avLst/>
          </a:prstGeom>
          <a:solidFill>
            <a:srgbClr val="EBAAF0"/>
          </a:solid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trống trường</a:t>
            </a:r>
          </a:p>
        </p:txBody>
      </p:sp>
      <p:sp>
        <p:nvSpPr>
          <p:cNvPr id="10" name="TextBox 9"/>
          <p:cNvSpPr txBox="1"/>
          <p:nvPr/>
        </p:nvSpPr>
        <p:spPr>
          <a:xfrm>
            <a:off x="1143000" y="1480075"/>
            <a:ext cx="2362200" cy="461653"/>
          </a:xfrm>
          <a:prstGeom prst="rect">
            <a:avLst/>
          </a:prstGeom>
          <a:solidFill>
            <a:srgbClr val="EBAAF0"/>
          </a:solidFill>
          <a:ln>
            <a:noFill/>
          </a:ln>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ngày khai trường</a:t>
            </a:r>
          </a:p>
        </p:txBody>
      </p:sp>
      <p:sp>
        <p:nvSpPr>
          <p:cNvPr id="15" name="Rectangle 14"/>
          <p:cNvSpPr/>
          <p:nvPr/>
        </p:nvSpPr>
        <p:spPr>
          <a:xfrm>
            <a:off x="706582" y="3569605"/>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pic>
        <p:nvPicPr>
          <p:cNvPr id="3" name="Picture 2">
            <a:extLst>
              <a:ext uri="{FF2B5EF4-FFF2-40B4-BE49-F238E27FC236}">
                <a16:creationId xmlns:a16="http://schemas.microsoft.com/office/drawing/2014/main" id="{3EECDC1A-865D-4E7C-B42B-6A912D471E3B}"/>
              </a:ext>
            </a:extLst>
          </p:cNvPr>
          <p:cNvPicPr>
            <a:picLocks noChangeAspect="1"/>
          </p:cNvPicPr>
          <p:nvPr/>
        </p:nvPicPr>
        <p:blipFill>
          <a:blip r:embed="rId6"/>
          <a:stretch>
            <a:fillRect/>
          </a:stretch>
        </p:blipFill>
        <p:spPr>
          <a:xfrm>
            <a:off x="419820" y="3274016"/>
            <a:ext cx="7831211" cy="173355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02247"/>
    </mc:Choice>
    <mc:Fallback xmlns="">
      <p:transition spd="slow" advTm="102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xếp hàng	gấp sách vở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90057"/>
    </mc:Choice>
    <mc:Fallback xmlns="">
      <p:transition spd="slow" advTm="9005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1906" y="679390"/>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300351" y="1218643"/>
            <a:ext cx="6801920" cy="1200316"/>
          </a:xfrm>
          <a:prstGeom prst="rect">
            <a:avLst/>
          </a:prstGeom>
          <a:noFill/>
        </p:spPr>
        <p:txBody>
          <a:bodyPr wrap="square" lIns="91428" tIns="45714" rIns="91428" bIns="45714" rtlCol="0">
            <a:spAutoFit/>
          </a:bodyPr>
          <a:lstStyle/>
          <a:p>
            <a:pPr algn="just"/>
            <a:r>
              <a:rPr lang="vi-VN" sz="2400" dirty="0">
                <a:latin typeface="Arial-Rounded" pitchFamily="34" charset="0"/>
                <a:ea typeface="Arial-Rounded" pitchFamily="34" charset="0"/>
                <a:cs typeface="Arial-Rounded" pitchFamily="34" charset="0"/>
              </a:rPr>
              <a:t>      Thỉnh thoảng có </a:t>
            </a:r>
            <a:r>
              <a:rPr lang="vi-VN" sz="2400" dirty="0">
                <a:ln w="0"/>
                <a:solidFill>
                  <a:schemeClr val="accent1"/>
                </a:solidFill>
                <a:effectLst>
                  <a:outerShdw blurRad="38100" dist="25400" dir="5400000" algn="ctr" rotWithShape="0">
                    <a:srgbClr val="6E747A">
                      <a:alpha val="43000"/>
                    </a:srgbClr>
                  </a:outerShdw>
                </a:effectLst>
                <a:latin typeface="Arial-Rounded" pitchFamily="34" charset="0"/>
                <a:ea typeface="Arial-Rounded" pitchFamily="34" charset="0"/>
                <a:cs typeface="Arial-Rounded" pitchFamily="34" charset="0"/>
              </a:rPr>
              <a:t>chuông</a:t>
            </a:r>
            <a:r>
              <a:rPr lang="vi-VN" sz="2400" dirty="0">
                <a:latin typeface="Arial-Rounded" pitchFamily="34" charset="0"/>
                <a:ea typeface="Arial-Rounded" pitchFamily="34" charset="0"/>
                <a:cs typeface="Arial-Rounded" pitchFamily="34" charset="0"/>
              </a:rPr>
              <a:t> điện báo giờ học.Nhưng trống trường vẫn là người bạn </a:t>
            </a:r>
            <a:r>
              <a:rPr lang="vi-VN" sz="2400" dirty="0">
                <a:ln w="0"/>
                <a:solidFill>
                  <a:schemeClr val="accent1"/>
                </a:solidFill>
                <a:effectLst>
                  <a:outerShdw blurRad="38100" dist="25400" dir="5400000" algn="ctr" rotWithShape="0">
                    <a:srgbClr val="6E747A">
                      <a:alpha val="43000"/>
                    </a:srgbClr>
                  </a:outerShdw>
                </a:effectLst>
                <a:latin typeface="Arial-Rounded" pitchFamily="34" charset="0"/>
                <a:ea typeface="Arial-Rounded" pitchFamily="34" charset="0"/>
                <a:cs typeface="Arial-Rounded" pitchFamily="34" charset="0"/>
              </a:rPr>
              <a:t>gần gũi</a:t>
            </a:r>
            <a:r>
              <a:rPr lang="vi-VN" sz="2400" dirty="0">
                <a:latin typeface="Arial-Rounded" pitchFamily="34" charset="0"/>
                <a:ea typeface="Arial-Rounded" pitchFamily="34" charset="0"/>
                <a:cs typeface="Arial-Rounded" pitchFamily="34" charset="0"/>
              </a:rPr>
              <a:t> của </a:t>
            </a:r>
            <a:r>
              <a:rPr lang="vi-VN" sz="2400" dirty="0">
                <a:solidFill>
                  <a:sysClr val="windowText" lastClr="000000"/>
                </a:solidFill>
                <a:latin typeface="Arial-Rounded" pitchFamily="34" charset="0"/>
                <a:ea typeface="Arial-Rounded" pitchFamily="34" charset="0"/>
                <a:cs typeface="Arial-Rounded" pitchFamily="34" charset="0"/>
              </a:rPr>
              <a:t>học</a:t>
            </a:r>
            <a:r>
              <a:rPr lang="vi-VN" sz="2400" dirty="0">
                <a:latin typeface="Arial-Rounded" pitchFamily="34" charset="0"/>
                <a:ea typeface="Arial-Rounded" pitchFamily="34" charset="0"/>
                <a:cs typeface="Arial-Rounded" pitchFamily="34" charset="0"/>
              </a:rPr>
              <a:t> sinh.</a:t>
            </a:r>
            <a:endParaRPr lang="en-US" sz="2400" dirty="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7" name="TextBox 26"/>
          <p:cNvSpPr txBox="1"/>
          <p:nvPr/>
        </p:nvSpPr>
        <p:spPr>
          <a:xfrm>
            <a:off x="111017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86759616-1AB9-4455-AB84-A89E31C8D91C}"/>
              </a:ext>
            </a:extLst>
          </p:cNvPr>
          <p:cNvCxnSpPr/>
          <p:nvPr/>
        </p:nvCxnSpPr>
        <p:spPr>
          <a:xfrm>
            <a:off x="1897913" y="1581150"/>
            <a:ext cx="19915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8C943DBF-A832-4E92-9119-D2866FEC1044}"/>
              </a:ext>
            </a:extLst>
          </p:cNvPr>
          <p:cNvCxnSpPr>
            <a:cxnSpLocks/>
          </p:cNvCxnSpPr>
          <p:nvPr/>
        </p:nvCxnSpPr>
        <p:spPr>
          <a:xfrm>
            <a:off x="1897913" y="1962150"/>
            <a:ext cx="275359" cy="0"/>
          </a:xfrm>
          <a:prstGeom prst="line">
            <a:avLst/>
          </a:prstGeom>
          <a:ln w="57150"/>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3866418012"/>
      </p:ext>
    </p:extLst>
  </p:cSld>
  <p:clrMapOvr>
    <a:masterClrMapping/>
  </p:clrMapOvr>
  <mc:AlternateContent xmlns:mc="http://schemas.openxmlformats.org/markup-compatibility/2006" xmlns:p14="http://schemas.microsoft.com/office/powerpoint/2010/main">
    <mc:Choice Requires="p14">
      <p:transition spd="slow" p14:dur="2000" advTm="115229"/>
    </mc:Choice>
    <mc:Fallback xmlns="">
      <p:transition spd="slow" advTm="115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3" grpId="0" animBg="1"/>
      <p:bldP spid="24"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B4C9360-0143-4E29-8CD3-8A781E71D3F9}"/>
              </a:ext>
            </a:extLst>
          </p:cNvPr>
          <p:cNvPicPr>
            <a:picLocks noChangeAspect="1"/>
          </p:cNvPicPr>
          <p:nvPr/>
        </p:nvPicPr>
        <p:blipFill>
          <a:blip r:embed="rId5"/>
          <a:stretch>
            <a:fillRect/>
          </a:stretch>
        </p:blipFill>
        <p:spPr>
          <a:xfrm>
            <a:off x="482600" y="1160907"/>
            <a:ext cx="8178799" cy="282168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6574" y="1766982"/>
            <a:ext cx="9909630" cy="630942"/>
          </a:xfrm>
          <a:prstGeom prst="rect">
            <a:avLst/>
          </a:prstGeom>
        </p:spPr>
        <p:txBody>
          <a:bodyPr wrap="square">
            <a:spAutoFit/>
          </a:bodyPr>
          <a:lstStyle/>
          <a:p>
            <a:pPr algn="just">
              <a:spcAft>
                <a:spcPts val="600"/>
              </a:spcAft>
            </a:pPr>
            <a:r>
              <a:rPr lang="vi-VN" sz="3500" b="1" dirty="0">
                <a:solidFill>
                  <a:srgbClr val="7030A0"/>
                </a:solidFill>
                <a:latin typeface="HP001 4 hàng" pitchFamily="34" charset="0"/>
              </a:rPr>
              <a:t>   </a:t>
            </a:r>
            <a:endParaRPr lang="en-US" sz="3500" b="1">
              <a:solidFill>
                <a:srgbClr val="7030A0"/>
              </a:solidFill>
              <a:latin typeface="HP001 4 hàng" pitchFamily="34" charset="0"/>
            </a:endParaRPr>
          </a:p>
        </p:txBody>
      </p:sp>
      <p:pic>
        <p:nvPicPr>
          <p:cNvPr id="3" name="Audio 2">
            <a:hlinkClick r:id="" action="ppaction://media"/>
            <a:extLst>
              <a:ext uri="{FF2B5EF4-FFF2-40B4-BE49-F238E27FC236}">
                <a16:creationId xmlns:a16="http://schemas.microsoft.com/office/drawing/2014/main" id="{59E8CB30-BD03-470A-B854-5EE624A1FA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42200"/>
    </mc:Choice>
    <mc:Fallback xmlns="">
      <p:transition spd="slow" advTm="42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27031"/>
            <a:ext cx="8451273"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Tìm trong hoặc ngoài bài đọc </a:t>
            </a:r>
            <a:r>
              <a:rPr lang="en-US" sz="2800" b="1" i="1">
                <a:latin typeface="Arial-Rounded" pitchFamily="34" charset="0"/>
                <a:ea typeface="Arial-Rounded" pitchFamily="34" charset="0"/>
                <a:cs typeface="Arial-Rounded" pitchFamily="34" charset="0"/>
              </a:rPr>
              <a:t>Bác trống trường </a:t>
            </a:r>
            <a:r>
              <a:rPr lang="en-US" sz="2800" b="1">
                <a:latin typeface="Arial-Rounded" pitchFamily="34" charset="0"/>
                <a:ea typeface="Arial-Rounded" pitchFamily="34" charset="0"/>
                <a:cs typeface="Arial-Rounded" pitchFamily="34" charset="0"/>
              </a:rPr>
              <a:t>từ ngữ có tiếng chứa vần </a:t>
            </a:r>
            <a:r>
              <a:rPr lang="en-US" sz="2800" b="1" i="1">
                <a:latin typeface="Arial-Rounded" pitchFamily="34" charset="0"/>
                <a:ea typeface="Arial-Rounded" pitchFamily="34" charset="0"/>
                <a:cs typeface="Arial-Rounded" pitchFamily="34" charset="0"/>
              </a:rPr>
              <a:t>ang, an, au, ao</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ang</a:t>
            </a:r>
          </a:p>
        </p:txBody>
      </p:sp>
      <p:grpSp>
        <p:nvGrpSpPr>
          <p:cNvPr id="23" name="Group 22"/>
          <p:cNvGrpSpPr/>
          <p:nvPr/>
        </p:nvGrpSpPr>
        <p:grpSpPr>
          <a:xfrm>
            <a:off x="869568" y="1668348"/>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2143031"/>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bàng</a:t>
            </a:r>
          </a:p>
        </p:txBody>
      </p:sp>
      <p:sp>
        <p:nvSpPr>
          <p:cNvPr id="36" name="Rectangle 35"/>
          <p:cNvSpPr/>
          <p:nvPr/>
        </p:nvSpPr>
        <p:spPr>
          <a:xfrm>
            <a:off x="1171770" y="2456185"/>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cảng</a:t>
            </a:r>
          </a:p>
        </p:txBody>
      </p:sp>
      <p:sp>
        <p:nvSpPr>
          <p:cNvPr id="37" name="Rectangle 36"/>
          <p:cNvSpPr/>
          <p:nvPr/>
        </p:nvSpPr>
        <p:spPr>
          <a:xfrm rot="19920687">
            <a:off x="2275642" y="2197110"/>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hàng</a:t>
            </a:r>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an</a:t>
            </a:r>
          </a:p>
        </p:txBody>
      </p:sp>
      <p:grpSp>
        <p:nvGrpSpPr>
          <p:cNvPr id="53" name="Group 52"/>
          <p:cNvGrpSpPr/>
          <p:nvPr/>
        </p:nvGrpSpPr>
        <p:grpSpPr>
          <a:xfrm>
            <a:off x="4757731" y="1650480"/>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212516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bạn</a:t>
            </a:r>
          </a:p>
        </p:txBody>
      </p:sp>
      <p:sp>
        <p:nvSpPr>
          <p:cNvPr id="58" name="Rectangle 57"/>
          <p:cNvSpPr/>
          <p:nvPr/>
        </p:nvSpPr>
        <p:spPr>
          <a:xfrm>
            <a:off x="5059933" y="243831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lan</a:t>
            </a:r>
          </a:p>
        </p:txBody>
      </p:sp>
      <p:sp>
        <p:nvSpPr>
          <p:cNvPr id="59" name="Rectangle 58"/>
          <p:cNvSpPr/>
          <p:nvPr/>
        </p:nvSpPr>
        <p:spPr>
          <a:xfrm rot="19920687">
            <a:off x="6194505" y="221609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tàn</a:t>
            </a:r>
          </a:p>
        </p:txBody>
      </p:sp>
      <p:sp>
        <p:nvSpPr>
          <p:cNvPr id="60" name="Oval 59"/>
          <p:cNvSpPr/>
          <p:nvPr/>
        </p:nvSpPr>
        <p:spPr>
          <a:xfrm>
            <a:off x="2521559" y="280868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au</a:t>
            </a:r>
          </a:p>
        </p:txBody>
      </p:sp>
      <p:grpSp>
        <p:nvGrpSpPr>
          <p:cNvPr id="61" name="Group 60"/>
          <p:cNvGrpSpPr/>
          <p:nvPr/>
        </p:nvGrpSpPr>
        <p:grpSpPr>
          <a:xfrm>
            <a:off x="2556809" y="3578050"/>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405273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đau</a:t>
            </a:r>
          </a:p>
        </p:txBody>
      </p:sp>
      <p:sp>
        <p:nvSpPr>
          <p:cNvPr id="66" name="Rectangle 65"/>
          <p:cNvSpPr/>
          <p:nvPr/>
        </p:nvSpPr>
        <p:spPr>
          <a:xfrm>
            <a:off x="2859011" y="436588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lau</a:t>
            </a:r>
          </a:p>
        </p:txBody>
      </p:sp>
      <p:sp>
        <p:nvSpPr>
          <p:cNvPr id="67" name="Rectangle 66"/>
          <p:cNvSpPr/>
          <p:nvPr/>
        </p:nvSpPr>
        <p:spPr>
          <a:xfrm rot="19920687">
            <a:off x="3993583" y="414366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sáu</a:t>
            </a:r>
          </a:p>
        </p:txBody>
      </p:sp>
      <p:sp>
        <p:nvSpPr>
          <p:cNvPr id="68" name="Oval 67"/>
          <p:cNvSpPr/>
          <p:nvPr/>
        </p:nvSpPr>
        <p:spPr>
          <a:xfrm>
            <a:off x="6578046" y="2834013"/>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ao</a:t>
            </a:r>
          </a:p>
        </p:txBody>
      </p:sp>
      <p:grpSp>
        <p:nvGrpSpPr>
          <p:cNvPr id="69" name="Group 68"/>
          <p:cNvGrpSpPr/>
          <p:nvPr/>
        </p:nvGrpSpPr>
        <p:grpSpPr>
          <a:xfrm>
            <a:off x="6613296" y="3603381"/>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4078064"/>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ao</a:t>
            </a:r>
          </a:p>
        </p:txBody>
      </p:sp>
      <p:sp>
        <p:nvSpPr>
          <p:cNvPr id="74" name="Rectangle 73"/>
          <p:cNvSpPr/>
          <p:nvPr/>
        </p:nvSpPr>
        <p:spPr>
          <a:xfrm>
            <a:off x="6915498" y="4391218"/>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cao</a:t>
            </a:r>
          </a:p>
        </p:txBody>
      </p:sp>
      <p:sp>
        <p:nvSpPr>
          <p:cNvPr id="75" name="Rectangle 74"/>
          <p:cNvSpPr/>
          <p:nvPr/>
        </p:nvSpPr>
        <p:spPr>
          <a:xfrm rot="19920687">
            <a:off x="8050070" y="4168992"/>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đào</a:t>
            </a:r>
          </a:p>
        </p:txBody>
      </p:sp>
    </p:spTree>
    <p:custDataLst>
      <p:tags r:id="rId1"/>
    </p:custDataLst>
    <p:extLst>
      <p:ext uri="{BB962C8B-B14F-4D97-AF65-F5344CB8AC3E}">
        <p14:creationId xmlns:p14="http://schemas.microsoft.com/office/powerpoint/2010/main" val="2182740945"/>
      </p:ext>
    </p:extLst>
  </p:cSld>
  <p:clrMapOvr>
    <a:masterClrMapping/>
  </p:clrMapOvr>
  <mc:AlternateContent xmlns:mc="http://schemas.openxmlformats.org/markup-compatibility/2006" xmlns:p14="http://schemas.microsoft.com/office/powerpoint/2010/main">
    <mc:Choice Requires="p14">
      <p:transition spd="slow" p14:dur="2000" advTm="105498"/>
    </mc:Choice>
    <mc:Fallback xmlns="">
      <p:transition spd="slow" advTm="105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Đọc và giải câu đố</a:t>
            </a: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a:latin typeface="Arial-Rounded" pitchFamily="34" charset="0"/>
                <a:ea typeface="Arial-Rounded" pitchFamily="34" charset="0"/>
                <a:cs typeface="Arial-Rounded" pitchFamily="34" charset="0"/>
              </a:rPr>
              <a:t>Ở lớp mặc áo đen, xanh</a:t>
            </a:r>
          </a:p>
          <a:p>
            <a:pPr algn="ctr"/>
            <a:r>
              <a:rPr lang="en-US" sz="3200">
                <a:latin typeface="Arial-Rounded" pitchFamily="34" charset="0"/>
                <a:ea typeface="Arial-Rounded" pitchFamily="34" charset="0"/>
                <a:cs typeface="Arial-Rounded" pitchFamily="34" charset="0"/>
              </a:rPr>
              <a:t>Với anh phấn trắng đã thành bạn thân</a:t>
            </a:r>
          </a:p>
          <a:p>
            <a:pPr algn="r"/>
            <a:r>
              <a:rPr lang="en-US" sz="3200" i="1">
                <a:latin typeface="Arial-Rounded" pitchFamily="34" charset="0"/>
                <a:ea typeface="Arial-Rounded" pitchFamily="34" charset="0"/>
                <a:cs typeface="Arial-Rounded" pitchFamily="34" charset="0"/>
              </a:rPr>
              <a:t>(Là cái gì?)</a:t>
            </a: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a:latin typeface="Arial-Rounded" pitchFamily="34" charset="0"/>
                <a:ea typeface="Arial-Rounded" pitchFamily="34" charset="0"/>
                <a:cs typeface="Arial-Rounded" pitchFamily="34" charset="0"/>
              </a:rPr>
              <a:t>“Reng… reng” là tiếng của tôi</a:t>
            </a:r>
          </a:p>
          <a:p>
            <a:pPr algn="ctr"/>
            <a:r>
              <a:rPr lang="en-US" sz="3200">
                <a:latin typeface="Arial-Rounded" pitchFamily="34" charset="0"/>
                <a:ea typeface="Arial-Rounded" pitchFamily="34" charset="0"/>
                <a:cs typeface="Arial-Rounded" pitchFamily="34" charset="0"/>
              </a:rPr>
              <a:t>Ra chơi, vào học, tôi thời báo ngay.</a:t>
            </a:r>
          </a:p>
          <a:p>
            <a:pPr algn="r"/>
            <a:r>
              <a:rPr lang="en-US" sz="3200" i="1">
                <a:latin typeface="Arial-Rounded" pitchFamily="34" charset="0"/>
                <a:ea typeface="Arial-Rounded" pitchFamily="34" charset="0"/>
                <a:cs typeface="Arial-Rounded" pitchFamily="34" charset="0"/>
              </a:rPr>
              <a:t>(Là cái gì?)</a:t>
            </a:r>
          </a:p>
        </p:txBody>
      </p:sp>
    </p:spTree>
    <p:extLst>
      <p:ext uri="{BB962C8B-B14F-4D97-AF65-F5344CB8AC3E}">
        <p14:creationId xmlns:p14="http://schemas.microsoft.com/office/powerpoint/2010/main" val="2735251847"/>
      </p:ext>
    </p:extLst>
  </p:cSld>
  <p:clrMapOvr>
    <a:masterClrMapping/>
  </p:clrMapOvr>
  <mc:AlternateContent xmlns:mc="http://schemas.openxmlformats.org/markup-compatibility/2006" xmlns:p14="http://schemas.microsoft.com/office/powerpoint/2010/main">
    <mc:Choice Requires="p14">
      <p:transition spd="slow" p14:dur="2000" advTm="73315"/>
    </mc:Choice>
    <mc:Fallback xmlns="">
      <p:transition spd="slow" advTm="7331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7.4"/>
</p:tagLst>
</file>

<file path=ppt/tags/tag2.xml><?xml version="1.0" encoding="utf-8"?>
<p:tagLst xmlns:a="http://schemas.openxmlformats.org/drawingml/2006/main" xmlns:r="http://schemas.openxmlformats.org/officeDocument/2006/relationships" xmlns:p="http://schemas.openxmlformats.org/presentationml/2006/main">
  <p:tag name="TIMING" val="|41.6|12.2|8.6|26.1|6.4"/>
</p:tagLst>
</file>

<file path=ppt/tags/tag3.xml><?xml version="1.0" encoding="utf-8"?>
<p:tagLst xmlns:a="http://schemas.openxmlformats.org/drawingml/2006/main" xmlns:r="http://schemas.openxmlformats.org/officeDocument/2006/relationships" xmlns:p="http://schemas.openxmlformats.org/presentationml/2006/main">
  <p:tag name="TIMING" val="|36.7|2.7|1.3|2.3|4.6|1.2|2.3|1.7|7.3|1.3|1.7|1.8|6.6|1.6|1.9|1.6|5.5|4|1.6|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424</Words>
  <Application>Microsoft Office PowerPoint</Application>
  <PresentationFormat>On-screen Show (16:9)</PresentationFormat>
  <Paragraphs>71</Paragraphs>
  <Slides>10</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Arial-Rounded</vt:lpstr>
      <vt:lpstr>Calibri</vt:lpstr>
      <vt:lpstr>HP001 4 hàng</vt:lpstr>
      <vt:lpstr>Office Theme</vt:lpstr>
      <vt:lpstr>Khởi động</vt:lpstr>
      <vt:lpstr>Em hãy đọc đoạn 2 bài Bác trống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166</cp:revision>
  <dcterms:created xsi:type="dcterms:W3CDTF">2020-12-08T15:48:47Z</dcterms:created>
  <dcterms:modified xsi:type="dcterms:W3CDTF">2022-02-26T03:55:09Z</dcterms:modified>
</cp:coreProperties>
</file>