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92" r:id="rId2"/>
    <p:sldId id="290" r:id="rId3"/>
    <p:sldId id="267" r:id="rId4"/>
    <p:sldId id="256" r:id="rId5"/>
    <p:sldId id="272" r:id="rId6"/>
    <p:sldId id="273" r:id="rId7"/>
    <p:sldId id="274" r:id="rId8"/>
    <p:sldId id="277" r:id="rId9"/>
    <p:sldId id="276" r:id="rId10"/>
    <p:sldId id="291" r:id="rId11"/>
    <p:sldId id="278" r:id="rId12"/>
    <p:sldId id="298" r:id="rId13"/>
    <p:sldId id="306" r:id="rId14"/>
    <p:sldId id="279" r:id="rId15"/>
    <p:sldId id="300" r:id="rId16"/>
    <p:sldId id="283" r:id="rId17"/>
    <p:sldId id="302" r:id="rId18"/>
    <p:sldId id="307" r:id="rId19"/>
    <p:sldId id="304" r:id="rId20"/>
    <p:sldId id="303" r:id="rId21"/>
    <p:sldId id="286" r:id="rId22"/>
    <p:sldId id="287" r:id="rId23"/>
    <p:sldId id="288" r:id="rId24"/>
    <p:sldId id="297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45" autoAdjust="0"/>
    <p:restoredTop sz="94660"/>
  </p:normalViewPr>
  <p:slideViewPr>
    <p:cSldViewPr>
      <p:cViewPr varScale="1">
        <p:scale>
          <a:sx n="97" d="100"/>
          <a:sy n="97" d="100"/>
        </p:scale>
        <p:origin x="66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26BC8-331A-478E-B842-50B9D7290DA9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555A8-0C3A-485F-BF33-29A50AC62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76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07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9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7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03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274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4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52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4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64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4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4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/>
              <a:t>04/10/2022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4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17" Type="http://schemas.openxmlformats.org/officeDocument/2006/relationships/slide" Target="slide9.xml"/><Relationship Id="rId2" Type="http://schemas.openxmlformats.org/officeDocument/2006/relationships/image" Target="../media/image7.png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openxmlformats.org/officeDocument/2006/relationships/image" Target="../media/image9.gif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1C774C-A73C-4C32-A1F6-4D962CFEF9FB}"/>
              </a:ext>
            </a:extLst>
          </p:cNvPr>
          <p:cNvSpPr txBox="1"/>
          <p:nvPr/>
        </p:nvSpPr>
        <p:spPr>
          <a:xfrm>
            <a:off x="2057400" y="2545773"/>
            <a:ext cx="58213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noFill/>
                  <a:round/>
                  <a:headEnd/>
                  <a:tailEnd/>
                </a:ln>
                <a:solidFill>
                  <a:srgbClr val="04922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- sgk"/>
                <a:ea typeface="맑은 고딕" panose="020B0503020000020004" pitchFamily="34" charset="-127"/>
                <a:cs typeface="Times New Roman"/>
              </a:rPr>
              <a:t>BÀI </a:t>
            </a:r>
            <a:r>
              <a:rPr kumimoji="0" lang="en-US" sz="3600" b="1" i="0" u="none" strike="noStrike" kern="10" cap="none" spc="0" normalizeH="0" baseline="0" noProof="0" smtClean="0">
                <a:ln w="9525">
                  <a:noFill/>
                  <a:round/>
                  <a:headEnd/>
                  <a:tailEnd/>
                </a:ln>
                <a:solidFill>
                  <a:srgbClr val="04922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- sgk"/>
                <a:ea typeface="맑은 고딕" panose="020B0503020000020004" pitchFamily="34" charset="-127"/>
                <a:cs typeface="Times New Roman"/>
              </a:rPr>
              <a:t>18: </a:t>
            </a:r>
            <a:r>
              <a:rPr lang="en-US" sz="4400" b="1" smtClean="0">
                <a:solidFill>
                  <a:srgbClr val="049229"/>
                </a:solidFill>
                <a:latin typeface="Arial-SGK-TV" pitchFamily="2" charset="0"/>
                <a:ea typeface="맑은 고딕" panose="020B0503020000020004" pitchFamily="34" charset="-127"/>
                <a:cs typeface="Times New Roman"/>
              </a:rPr>
              <a:t>Gh gh Nh nh</a:t>
            </a:r>
            <a:endParaRPr lang="en-US" sz="5400" b="1" smtClean="0">
              <a:solidFill>
                <a:srgbClr val="049229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1E12E-9FE9-47DC-9AD9-BC87EF71A907}"/>
              </a:ext>
            </a:extLst>
          </p:cNvPr>
          <p:cNvSpPr/>
          <p:nvPr/>
        </p:nvSpPr>
        <p:spPr>
          <a:xfrm>
            <a:off x="1898073" y="1170711"/>
            <a:ext cx="5465618" cy="3428998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036095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CHÀO MỪNG CÁC </a:t>
            </a:r>
            <a:r>
              <a:rPr kumimoji="0" lang="en-US" sz="60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CON </a:t>
            </a:r>
            <a:r>
              <a:rPr kumimoji="0" lang="en-US" sz="60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ĐẾN VỚI</a:t>
            </a:r>
            <a:r>
              <a:rPr kumimoji="0" lang="en-US" sz="6000" b="1" i="0" u="none" strike="noStrike" kern="1200" cap="none" spc="0" normalizeH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sz="6000" b="1" kern="12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TIẾT HỌC VẦN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4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267674" y="1263024"/>
            <a:ext cx="8382000" cy="3336677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	 </a:t>
            </a:r>
            <a:endParaRPr lang="en-GB" sz="960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2175712"/>
            <a:ext cx="4724400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</a:t>
            </a:r>
            <a:r>
              <a:rPr lang="en-GB" sz="9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</a:t>
            </a:r>
            <a:r>
              <a:rPr lang="en-GB" sz="9600" dirty="0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r>
              <a:rPr lang="en-GB" sz="9600" dirty="0" err="1" smtClean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</a:t>
            </a:r>
            <a:endParaRPr lang="en-GB" sz="96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8" y="178624"/>
            <a:ext cx="2082476" cy="108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074" y="2175712"/>
            <a:ext cx="4724400" cy="18235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960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Gh  gh</a:t>
            </a:r>
            <a:endParaRPr lang="en-GB" sz="9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5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-12207"/>
            <a:ext cx="1802892" cy="93881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10759" y="508071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5400" y="461249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</a:t>
            </a:r>
            <a:r>
              <a:rPr lang="en-US" sz="4000" dirty="0" err="1" smtClean="0">
                <a:solidFill>
                  <a:srgbClr val="00B0F0"/>
                </a:solidFill>
                <a:latin typeface=".VnAvant" panose="020B7200000000000000" pitchFamily="34" charset="0"/>
                <a:cs typeface="Arial-SGK-TV" pitchFamily="2" charset="0"/>
              </a:rPr>
              <a:t>h</a:t>
            </a:r>
            <a:endParaRPr lang="en-US" sz="4000" dirty="0">
              <a:solidFill>
                <a:srgbClr val="00B0F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84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48245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r>
              <a:rPr lang="en-US" sz="8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697182" y="2343150"/>
            <a:ext cx="1066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697182" y="1733550"/>
            <a:ext cx="990600" cy="609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697182" y="2343150"/>
            <a:ext cx="1066800" cy="594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68782" y="66675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0070C0"/>
                </a:solidFill>
              </a:rPr>
              <a:t>i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71800" y="1548245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85654" y="249555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</a:rPr>
              <a:t>ê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2773" y="1586874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213764" y="2408946"/>
            <a:ext cx="1066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213764" y="1799346"/>
            <a:ext cx="990600" cy="609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213764" y="2408946"/>
            <a:ext cx="1066800" cy="594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85364" y="732546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70C0"/>
                </a:solidFill>
              </a:rPr>
              <a:t>i</a:t>
            </a:r>
            <a:endParaRPr lang="en-US" sz="8000" b="1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88382" y="1614041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</a:rPr>
              <a:t>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02236" y="2561346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ê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346373" y="1064195"/>
            <a:ext cx="924791" cy="7351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68763" y="2020911"/>
            <a:ext cx="924791" cy="7351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46372" y="2855489"/>
            <a:ext cx="924791" cy="7351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9902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9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/>
          </p:nvPr>
        </p:nvGraphicFramePr>
        <p:xfrm>
          <a:off x="9906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>
            <p:extLst/>
          </p:nvPr>
        </p:nvGraphicFramePr>
        <p:xfrm>
          <a:off x="53340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113" y="514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56235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latin typeface=".VnAvant" panose="020B7200000000000000" pitchFamily="34" charset="0"/>
                <a:cs typeface="Arial-SGK-TV" pitchFamily="2" charset="0"/>
              </a:rPr>
              <a:t>ghÑ      ghÕ	ghi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0383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dirty="0" err="1" smtClean="0">
                <a:latin typeface=".VnAvant" panose="020B7200000000000000" pitchFamily="34" charset="0"/>
                <a:cs typeface="Arial-SGK-TV" pitchFamily="2" charset="0"/>
              </a:rPr>
              <a:t>Ð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 dirty="0" smtClean="0">
                <a:latin typeface=".VnAvant" panose="020B7200000000000000" pitchFamily="34" charset="0"/>
                <a:cs typeface="Arial-SGK-TV" pitchFamily="2" charset="0"/>
              </a:rPr>
              <a:t>      e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      a 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1714" y="19621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h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µ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3555546"/>
            <a:ext cx="396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Ñ      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Õ	</a:t>
            </a:r>
            <a:r>
              <a:rPr lang="en-US" sz="3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000">
                <a:latin typeface=".VnAvant" panose="020B7200000000000000" pitchFamily="34" charset="0"/>
                <a:cs typeface="Arial-SGK-TV" pitchFamily="2" charset="0"/>
              </a:rPr>
              <a:t>i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-12207"/>
            <a:ext cx="1802892" cy="938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3555546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 dirty="0">
                <a:latin typeface=".VnAvant" panose="020B7200000000000000" pitchFamily="34" charset="0"/>
                <a:cs typeface="Arial-SGK-TV" pitchFamily="2" charset="0"/>
              </a:rPr>
              <a:t>µ       </a:t>
            </a:r>
            <a:r>
              <a:rPr lang="en-US" sz="3000" dirty="0" err="1">
                <a:latin typeface=".VnAvant" panose="020B7200000000000000" pitchFamily="34" charset="0"/>
                <a:cs typeface="Arial-SGK-TV" pitchFamily="2" charset="0"/>
              </a:rPr>
              <a:t>nhÑ</a:t>
            </a:r>
            <a:r>
              <a:rPr lang="en-US" sz="3000" dirty="0">
                <a:latin typeface=".VnAvant" panose="020B7200000000000000" pitchFamily="34" charset="0"/>
                <a:cs typeface="Arial-SGK-TV" pitchFamily="2" charset="0"/>
              </a:rPr>
              <a:t>	 </a:t>
            </a:r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nhá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3557094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 dirty="0">
                <a:latin typeface=".VnAvant" panose="020B7200000000000000" pitchFamily="34" charset="0"/>
                <a:cs typeface="Arial-SGK-TV" pitchFamily="2" charset="0"/>
              </a:rPr>
              <a:t>µ       </a:t>
            </a:r>
            <a:r>
              <a:rPr lang="en-US" sz="3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Ñ</a:t>
            </a:r>
            <a:r>
              <a:rPr lang="en-US" sz="3000" dirty="0" smtClean="0">
                <a:latin typeface=".VnAvant" panose="020B7200000000000000" pitchFamily="34" charset="0"/>
                <a:cs typeface="Arial-SGK-TV" pitchFamily="2" charset="0"/>
              </a:rPr>
              <a:t>	 </a:t>
            </a:r>
            <a:r>
              <a:rPr lang="en-US" sz="3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á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70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6" grpId="0"/>
      <p:bldP spid="17" grpId="0"/>
      <p:bldP spid="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19355" r="73755"/>
          <a:stretch/>
        </p:blipFill>
        <p:spPr>
          <a:xfrm>
            <a:off x="27432" y="1123950"/>
            <a:ext cx="2258568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" y="36368"/>
            <a:ext cx="1932986" cy="938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9" t="19355" r="50606"/>
          <a:stretch/>
        </p:blipFill>
        <p:spPr>
          <a:xfrm>
            <a:off x="2133600" y="1123950"/>
            <a:ext cx="23622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4" t="19355" r="21870"/>
          <a:stretch/>
        </p:blipFill>
        <p:spPr>
          <a:xfrm>
            <a:off x="4495800" y="1123950"/>
            <a:ext cx="2743200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7" t="19355" r="4310"/>
          <a:stretch/>
        </p:blipFill>
        <p:spPr>
          <a:xfrm>
            <a:off x="7204364" y="1011031"/>
            <a:ext cx="1976005" cy="2057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637" y="3399737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g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hÕ ®¸	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0300" y="3373219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g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hÑ ®á	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3373218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hµ gç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32962" y="3335525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l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¸ nho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5637" y="3399737"/>
            <a:ext cx="219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Õ ®¸ 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00299" y="3374533"/>
            <a:ext cx="2119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Ñ </a:t>
            </a:r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®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á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9198" y="3372906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h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µ gç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32962" y="3335213"/>
            <a:ext cx="285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  <a:cs typeface="Arial-SGK-TV" pitchFamily="2" charset="0"/>
              </a:rPr>
              <a:t>l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¸ </a:t>
            </a:r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600" smtClean="0">
                <a:latin typeface=".VnAvant" panose="020B7200000000000000" pitchFamily="34" charset="0"/>
                <a:cs typeface="Arial-SGK-TV" pitchFamily="2" charset="0"/>
              </a:rPr>
              <a:t>o</a:t>
            </a:r>
            <a:endParaRPr lang="en-US" sz="36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110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/>
          </p:nvPr>
        </p:nvGraphicFramePr>
        <p:xfrm>
          <a:off x="9906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>
            <p:extLst/>
          </p:nvPr>
        </p:nvGraphicFramePr>
        <p:xfrm>
          <a:off x="5334000" y="1257300"/>
          <a:ext cx="2971800" cy="1507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7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95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95400" y="457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113" y="514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232487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ghÑ</a:t>
            </a:r>
            <a:r>
              <a:rPr lang="en-US" sz="3000" dirty="0" smtClean="0">
                <a:latin typeface=".VnAvant" panose="020B7200000000000000" pitchFamily="34" charset="0"/>
                <a:cs typeface="Arial-SGK-TV" pitchFamily="2" charset="0"/>
              </a:rPr>
              <a:t>      </a:t>
            </a:r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ghÕ</a:t>
            </a:r>
            <a:r>
              <a:rPr lang="en-US" sz="3000" dirty="0" smtClean="0">
                <a:latin typeface=".VnAvant" panose="020B7200000000000000" pitchFamily="34" charset="0"/>
                <a:cs typeface="Arial-SGK-TV" pitchFamily="2" charset="0"/>
              </a:rPr>
              <a:t>	</a:t>
            </a:r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ghi</a:t>
            </a:r>
            <a:r>
              <a:rPr lang="en-US" sz="3000" dirty="0" smtClean="0">
                <a:latin typeface=".VnAvant" panose="020B7200000000000000" pitchFamily="34" charset="0"/>
                <a:cs typeface="Arial-SGK-TV" pitchFamily="2" charset="0"/>
              </a:rPr>
              <a:t>	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0383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dirty="0" err="1" smtClean="0">
                <a:latin typeface=".VnAvant" panose="020B7200000000000000" pitchFamily="34" charset="0"/>
                <a:cs typeface="Arial-SGK-TV" pitchFamily="2" charset="0"/>
              </a:rPr>
              <a:t>Ð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      e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127635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      a 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1714" y="19621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40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h</a:t>
            </a:r>
            <a:r>
              <a:rPr lang="en-US" sz="4000" smtClean="0">
                <a:latin typeface=".VnAvant" panose="020B7200000000000000" pitchFamily="34" charset="0"/>
                <a:cs typeface="Arial-SGK-TV" pitchFamily="2" charset="0"/>
              </a:rPr>
              <a:t>µ</a:t>
            </a:r>
            <a:endParaRPr lang="en-US" sz="4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2459" y="4063484"/>
            <a:ext cx="396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.VnAvant" panose="020B7200000000000000" pitchFamily="34" charset="0"/>
                <a:cs typeface="Arial-SGK-TV" pitchFamily="2" charset="0"/>
              </a:rPr>
              <a:t>g</a:t>
            </a:r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hÕ</a:t>
            </a:r>
            <a:r>
              <a:rPr lang="en-US" sz="3000" dirty="0" smtClean="0">
                <a:latin typeface=".VnAvant" panose="020B7200000000000000" pitchFamily="34" charset="0"/>
                <a:cs typeface="Arial-SGK-TV" pitchFamily="2" charset="0"/>
              </a:rPr>
              <a:t> ®¸	</a:t>
            </a:r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ghÑ</a:t>
            </a:r>
            <a:r>
              <a:rPr lang="en-US" sz="3000" dirty="0" smtClean="0">
                <a:latin typeface=".VnAvant" panose="020B7200000000000000" pitchFamily="34" charset="0"/>
                <a:cs typeface="Arial-SGK-TV" pitchFamily="2" charset="0"/>
              </a:rPr>
              <a:t> ®á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-12207"/>
            <a:ext cx="1802892" cy="938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8032" y="3232487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3000" dirty="0">
                <a:latin typeface=".VnAvant" panose="020B7200000000000000" pitchFamily="34" charset="0"/>
                <a:cs typeface="Arial-SGK-TV" pitchFamily="2" charset="0"/>
              </a:rPr>
              <a:t>µ       </a:t>
            </a:r>
            <a:r>
              <a:rPr lang="en-US" sz="3000" dirty="0" err="1">
                <a:latin typeface=".VnAvant" panose="020B7200000000000000" pitchFamily="34" charset="0"/>
                <a:cs typeface="Arial-SGK-TV" pitchFamily="2" charset="0"/>
              </a:rPr>
              <a:t>nhÑ</a:t>
            </a:r>
            <a:r>
              <a:rPr lang="en-US" sz="3000" dirty="0">
                <a:latin typeface=".VnAvant" panose="020B7200000000000000" pitchFamily="34" charset="0"/>
                <a:cs typeface="Arial-SGK-TV" pitchFamily="2" charset="0"/>
              </a:rPr>
              <a:t>	   </a:t>
            </a:r>
            <a:r>
              <a:rPr lang="en-US" sz="3000" dirty="0" err="1">
                <a:latin typeface=".VnAvant" panose="020B7200000000000000" pitchFamily="34" charset="0"/>
                <a:cs typeface="Arial-SGK-TV" pitchFamily="2" charset="0"/>
              </a:rPr>
              <a:t>nhá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3977000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.VnAvant" panose="020B7200000000000000" pitchFamily="34" charset="0"/>
                <a:cs typeface="Arial-SGK-TV" pitchFamily="2" charset="0"/>
              </a:rPr>
              <a:t>n</a:t>
            </a:r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h</a:t>
            </a:r>
            <a:r>
              <a:rPr lang="en-US" sz="3000" dirty="0" smtClean="0">
                <a:latin typeface=".VnAvant" panose="020B7200000000000000" pitchFamily="34" charset="0"/>
                <a:cs typeface="Arial-SGK-TV" pitchFamily="2" charset="0"/>
              </a:rPr>
              <a:t>µ </a:t>
            </a:r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gç</a:t>
            </a:r>
            <a:r>
              <a:rPr lang="en-US" sz="3000" dirty="0" smtClean="0">
                <a:latin typeface=".VnAvant" panose="020B7200000000000000" pitchFamily="34" charset="0"/>
                <a:cs typeface="Arial-SGK-TV" pitchFamily="2" charset="0"/>
              </a:rPr>
              <a:t>	l¸ </a:t>
            </a:r>
            <a:r>
              <a:rPr lang="en-US" sz="3000" dirty="0" err="1" smtClean="0">
                <a:latin typeface=".VnAvant" panose="020B7200000000000000" pitchFamily="34" charset="0"/>
                <a:cs typeface="Arial-SGK-TV" pitchFamily="2" charset="0"/>
              </a:rPr>
              <a:t>nho</a:t>
            </a:r>
            <a:endParaRPr lang="en-US" sz="30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92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34111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02" y="1047750"/>
            <a:ext cx="587411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71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4" y="6350"/>
            <a:ext cx="8451867" cy="5137150"/>
          </a:xfrm>
          <a:prstGeom prst="rect">
            <a:avLst/>
          </a:prstGeom>
        </p:spPr>
      </p:pic>
      <p:sp>
        <p:nvSpPr>
          <p:cNvPr id="3" name="Flowchart: Connector 2"/>
          <p:cNvSpPr/>
          <p:nvPr/>
        </p:nvSpPr>
        <p:spPr bwMode="auto">
          <a:xfrm>
            <a:off x="1943104" y="2728913"/>
            <a:ext cx="76200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lowchart: Connector 3"/>
          <p:cNvSpPr/>
          <p:nvPr/>
        </p:nvSpPr>
        <p:spPr bwMode="auto">
          <a:xfrm>
            <a:off x="3648074" y="3019424"/>
            <a:ext cx="76200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Flowchart: Connector 4"/>
          <p:cNvSpPr/>
          <p:nvPr/>
        </p:nvSpPr>
        <p:spPr bwMode="auto">
          <a:xfrm>
            <a:off x="5335593" y="2800350"/>
            <a:ext cx="76200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Flowchart: Connector 5"/>
          <p:cNvSpPr/>
          <p:nvPr/>
        </p:nvSpPr>
        <p:spPr bwMode="auto">
          <a:xfrm>
            <a:off x="7767637" y="3181350"/>
            <a:ext cx="76200" cy="76200"/>
          </a:xfrm>
          <a:prstGeom prst="flowChartConnector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93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9550"/>
            <a:ext cx="80943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8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905000" y="285750"/>
            <a:ext cx="5485365" cy="384463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3"/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51435" tIns="25718" rIns="51435" bIns="25718" numCol="1" anchor="t" anchorCtr="0" compatLnSpc="1"/>
          <a:lstStyle/>
          <a:p>
            <a:endParaRPr lang="zh-CN" altLang="en-US" sz="1069"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6370648" y="176846"/>
            <a:ext cx="1531406" cy="14364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3622628" y="981949"/>
            <a:ext cx="2424062" cy="925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14" dirty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Dặn dò</a:t>
            </a:r>
            <a:endParaRPr lang="zh-CN" altLang="en-US" sz="5414" dirty="0">
              <a:ln w="0">
                <a:noFill/>
              </a:ln>
              <a:solidFill>
                <a:srgbClr val="FFFF00"/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291394" y="749203"/>
            <a:ext cx="1624069" cy="8641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957058" y="4281660"/>
            <a:ext cx="13992963" cy="222986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37" y="1181267"/>
            <a:ext cx="1567487" cy="2853006"/>
          </a:xfrm>
          <a:prstGeom prst="rect">
            <a:avLst/>
          </a:prstGeom>
        </p:spPr>
      </p:pic>
      <p:sp>
        <p:nvSpPr>
          <p:cNvPr id="10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465742" y="1982629"/>
            <a:ext cx="4163658" cy="2435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45" dirty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- Đọc lại bài.</a:t>
            </a:r>
          </a:p>
          <a:p>
            <a:r>
              <a:rPr lang="en-US" altLang="zh-CN" sz="3045" dirty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- Tìm 1 số tiếng, từ có chứa </a:t>
            </a:r>
            <a:r>
              <a:rPr lang="en-US" altLang="zh-CN" sz="3045" dirty="0" err="1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âm</a:t>
            </a:r>
            <a:r>
              <a:rPr lang="en-US" altLang="zh-CN" sz="3045" dirty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3045" dirty="0" err="1" smtClean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gh</a:t>
            </a:r>
            <a:r>
              <a:rPr lang="en-US" altLang="zh-CN" sz="3045" dirty="0" smtClean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, </a:t>
            </a:r>
            <a:r>
              <a:rPr lang="en-US" altLang="zh-CN" sz="3045" dirty="0" err="1" smtClean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nh</a:t>
            </a:r>
            <a:r>
              <a:rPr lang="en-US" altLang="zh-CN" sz="3045" dirty="0" smtClean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.</a:t>
            </a:r>
            <a:endParaRPr lang="en-US" altLang="zh-CN" sz="3045" dirty="0">
              <a:ln w="0">
                <a:noFill/>
              </a:ln>
              <a:solidFill>
                <a:srgbClr val="FFFF00"/>
              </a:solidFill>
              <a:latin typeface="Arial-SGK-TV" pitchFamily="2" charset="0"/>
              <a:cs typeface="Arial-SGK-TV" pitchFamily="2" charset="0"/>
              <a:sym typeface="+mn-lt"/>
            </a:endParaRPr>
          </a:p>
          <a:p>
            <a:r>
              <a:rPr lang="en-US" altLang="zh-CN" sz="3045" dirty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- Chuẩn bị </a:t>
            </a:r>
            <a:r>
              <a:rPr lang="en-US" altLang="zh-CN" sz="3045" dirty="0" err="1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bài</a:t>
            </a:r>
            <a:r>
              <a:rPr lang="en-US" altLang="zh-CN" sz="3045" dirty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3045" dirty="0" err="1" smtClean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tiết</a:t>
            </a:r>
            <a:r>
              <a:rPr lang="en-US" altLang="zh-CN" sz="3045" dirty="0" smtClean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3045" dirty="0" err="1" smtClean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sau</a:t>
            </a:r>
            <a:r>
              <a:rPr lang="en-US" altLang="zh-CN" sz="3045" dirty="0" smtClean="0">
                <a:ln w="0">
                  <a:noFill/>
                </a:ln>
                <a:solidFill>
                  <a:srgbClr val="FFFF00"/>
                </a:solidFill>
                <a:latin typeface="Arial-SGK-TV" pitchFamily="2" charset="0"/>
                <a:cs typeface="Arial-SGK-TV" pitchFamily="2" charset="0"/>
                <a:sym typeface="+mn-lt"/>
              </a:rPr>
              <a:t>.</a:t>
            </a:r>
            <a:endParaRPr lang="en-US" altLang="zh-CN" sz="3045" dirty="0">
              <a:ln w="0">
                <a:noFill/>
              </a:ln>
              <a:solidFill>
                <a:srgbClr val="FFFF00"/>
              </a:solidFill>
              <a:latin typeface="Arial-SGK-TV" pitchFamily="2" charset="0"/>
              <a:cs typeface="Arial-SGK-TV" pitchFamily="2" charset="0"/>
              <a:sym typeface="+mn-lt"/>
            </a:endParaRPr>
          </a:p>
          <a:p>
            <a:pPr marL="644567" indent="-644567">
              <a:buFontTx/>
              <a:buChar char="-"/>
            </a:pPr>
            <a:endParaRPr lang="zh-CN" altLang="en-US" sz="3045" dirty="0">
              <a:ln w="0">
                <a:noFill/>
              </a:ln>
              <a:solidFill>
                <a:srgbClr val="FFFF00"/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013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34636" y="95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514600" y="2197643"/>
            <a:ext cx="4395747" cy="93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038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7620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1581150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  <a:r>
              <a:rPr lang="vi-VN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endParaRPr lang="vi-VN" sz="4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350591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4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4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2)</a:t>
            </a:r>
            <a:endParaRPr lang="vi-VN" sz="4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43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05000" y="57150"/>
            <a:ext cx="5410200" cy="4953000"/>
            <a:chOff x="2057400" y="57150"/>
            <a:chExt cx="4368608" cy="41100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4" t="58890" r="22878" b="16933"/>
            <a:stretch/>
          </p:blipFill>
          <p:spPr>
            <a:xfrm>
              <a:off x="2057400" y="57150"/>
              <a:ext cx="4368608" cy="21543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2"/>
            <a:stretch/>
          </p:blipFill>
          <p:spPr>
            <a:xfrm>
              <a:off x="2112816" y="1657350"/>
              <a:ext cx="4313192" cy="250980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0D4BDAD-510E-4DE1-BFC0-C4769D1F2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79664"/>
            <a:ext cx="1676400" cy="61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9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319" y="411901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.VnAvant" panose="020B7200000000000000" pitchFamily="34" charset="0"/>
                <a:cs typeface="Arial-SGK-TV" pitchFamily="2" charset="0"/>
              </a:rPr>
              <a:t>MÑ nhê Hµ bª ghÕ nhá</a:t>
            </a:r>
            <a:endParaRPr lang="en-US" sz="4400" dirty="0">
              <a:latin typeface=".VnAvant" panose="020B7200000000000000" pitchFamily="34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6" y="186229"/>
            <a:ext cx="8991600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086" y="4119017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.VnAvant" panose="020B7200000000000000" pitchFamily="34" charset="0"/>
                <a:cs typeface="Arial-SGK-TV" pitchFamily="2" charset="0"/>
              </a:rPr>
              <a:t>MÑ </a:t>
            </a:r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400" smtClean="0">
                <a:latin typeface=".VnAvant" panose="020B7200000000000000" pitchFamily="34" charset="0"/>
                <a:cs typeface="Arial-SGK-TV" pitchFamily="2" charset="0"/>
              </a:rPr>
              <a:t>ê Hµ bª </a:t>
            </a:r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gh</a:t>
            </a:r>
            <a:r>
              <a:rPr lang="en-US" sz="4400" smtClean="0">
                <a:latin typeface=".VnAvant" panose="020B7200000000000000" pitchFamily="34" charset="0"/>
                <a:cs typeface="Arial-SGK-TV" pitchFamily="2" charset="0"/>
              </a:rPr>
              <a:t>Õ </a:t>
            </a:r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nh</a:t>
            </a:r>
            <a:r>
              <a:rPr lang="en-US" sz="4400" smtClean="0">
                <a:latin typeface=".VnAvant" panose="020B7200000000000000" pitchFamily="34" charset="0"/>
                <a:cs typeface="Arial-SGK-TV" pitchFamily="2" charset="0"/>
              </a:rPr>
              <a:t>á</a:t>
            </a:r>
            <a:endParaRPr lang="en-US" sz="4400" dirty="0"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3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" y="0"/>
            <a:ext cx="9108204" cy="51434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62200" y="0"/>
            <a:ext cx="4953000" cy="9715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.VnArial" panose="020B7200000000000000" pitchFamily="34" charset="0"/>
              </a:rPr>
              <a:t>Gi­íi thiÖu</a:t>
            </a:r>
          </a:p>
        </p:txBody>
      </p:sp>
    </p:spTree>
    <p:extLst>
      <p:ext uri="{BB962C8B-B14F-4D97-AF65-F5344CB8AC3E}">
        <p14:creationId xmlns:p14="http://schemas.microsoft.com/office/powerpoint/2010/main" val="131586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962150"/>
            <a:ext cx="7315200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smtClean="0">
                <a:solidFill>
                  <a:schemeClr val="bg1"/>
                </a:solidFill>
              </a:rPr>
              <a:t>TẠM BIỆT CÁC CON!</a:t>
            </a:r>
            <a:endParaRPr lang="en-US" alt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456647DA-C7E6-464F-92D1-BC24C2DE54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73584">
            <a:off x="518189" y="170924"/>
            <a:ext cx="1813448" cy="155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954531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419388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0400" y="51435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8" y="4171448"/>
            <a:ext cx="2124074" cy="8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"/>
            <a:ext cx="9124950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8" y="-299086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77" y="3335659"/>
            <a:ext cx="1733172" cy="129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77" y="2335419"/>
            <a:ext cx="1534307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84" y="1932212"/>
            <a:ext cx="1476023" cy="110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701893"/>
            <a:ext cx="990599" cy="93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1724135" y="1343024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4" descr="Hình ảnh có liên quan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36" y="2876729"/>
            <a:ext cx="2451313" cy="216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hlinkClick r:id="rId17" action="ppaction://hlinksldjump"/>
          </p:cNvPr>
          <p:cNvSpPr/>
          <p:nvPr/>
        </p:nvSpPr>
        <p:spPr>
          <a:xfrm>
            <a:off x="7238106" y="4422794"/>
            <a:ext cx="1209785" cy="4254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hlinkClick r:id="rId17" action="ppaction://hlinksldjump"/>
              </a:rPr>
              <a:t>Đi</a:t>
            </a:r>
            <a:r>
              <a:rPr lang="en-US" sz="2000" b="1" smtClean="0">
                <a:solidFill>
                  <a:srgbClr val="FF0000"/>
                </a:solidFill>
              </a:rPr>
              <a:t> qua</a:t>
            </a:r>
            <a:endParaRPr lang="en-US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5679E-6 L 0.03611 -0.08519 C 0.04323 -0.10494 0.05816 -0.11945 0.07604 -0.13179 C 0.09652 -0.14321 0.11545 -0.14723 0.13107 -0.1426 L 0.2059 -0.12284 " pathEditMode="relative" rAng="-1629776" ptsTypes="FffFF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73 -0.12284 L 0.34965 -0.3308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10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65 -0.33055 L 0.52916 -0.39901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6" y="-34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916 -0.38456 L 0.5375 -0.54753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416 -0.60129 L 0.54982 -0.50262 L 0.54583 -0.60129 L 0.54166 -0.50262 L 0.5375 -0.60129 L 0.5335 -0.50262 L 0.52916 -0.60129 L 0.52517 -0.50262 L 0.52083 -0.60129 L 0.51649 -0.50262 L 0.5125 -0.60129 L 0.50833 -0.50262 L 0.50434 -0.60129 L 0.50017 -0.50262 L 0.49583 -0.60129 L 0.49184 -0.50262 L 0.4875 -0.60129 " pathEditMode="relative" rAng="0" ptsTypes="FFFFFFFFFFFFFFFFF">
                                      <p:cBhvr>
                                        <p:cTn id="2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9" grpId="0"/>
      <p:bldP spid="59" grpId="1"/>
    </p:bldLst>
  </p:timing>
  <p:extLst mod="1">
    <p:ext uri="{E180D4A7-C9FB-4DFB-919C-405C955672EB}">
      <p14:showEvtLst xmlns:p14="http://schemas.microsoft.com/office/powerpoint/2010/main">
        <p14:triggerEvt type="onClick" time="3989" objId="58"/>
        <p14:triggerEvt type="onClick" time="5540" objId="58"/>
        <p14:triggerEvt type="onClick" time="7088" objId="5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2405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57" y="-141276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299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®å gç</a:t>
            </a:r>
          </a:p>
          <a:p>
            <a:pPr algn="ctr"/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		gi¸ ®ç</a:t>
            </a:r>
            <a:endParaRPr lang="en-US" sz="44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1174284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71588"/>
            <a:ext cx="2535144" cy="79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82118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0" y="3120533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µ g«</a:t>
            </a:r>
          </a:p>
          <a:p>
            <a:r>
              <a:rPr lang="en-US" sz="44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		cô giµ</a:t>
            </a:r>
            <a:endParaRPr lang="en-US" sz="44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8216" y="932357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2598602" cy="81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2036" y="3648759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Bµ che giã cho chó gµ.</a:t>
            </a:r>
            <a:endParaRPr lang="en-US" sz="36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81329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bạn đi qua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5" y="-836"/>
            <a:ext cx="2580031" cy="81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8" y="57149"/>
            <a:ext cx="8496302" cy="43682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4171950"/>
            <a:ext cx="79248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4425375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.VnAvant" panose="020B7200000000000000" pitchFamily="34" charset="0"/>
              </a:rPr>
              <a:t>Hµ ghÐ nhµ bµ. Nhµ bµ ë ngâ nhá.</a:t>
            </a:r>
            <a:endParaRPr lang="en-US" sz="3200" b="1"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425374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.VnAvant" panose="020B7200000000000000" pitchFamily="34" charset="0"/>
              </a:rPr>
              <a:t>Hµ </a:t>
            </a:r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r>
              <a:rPr lang="en-US" sz="3200" b="1" smtClean="0">
                <a:latin typeface=".VnAvant" panose="020B7200000000000000" pitchFamily="34" charset="0"/>
              </a:rPr>
              <a:t>Ð </a:t>
            </a:r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 smtClean="0">
                <a:latin typeface=".VnAvant" panose="020B7200000000000000" pitchFamily="34" charset="0"/>
              </a:rPr>
              <a:t>µ bµ. </a:t>
            </a:r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 smtClean="0">
                <a:latin typeface=".VnAvant" panose="020B7200000000000000" pitchFamily="34" charset="0"/>
              </a:rPr>
              <a:t>µ bµ ë ngâ </a:t>
            </a:r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3200" b="1" smtClean="0">
                <a:latin typeface=".VnAvant" panose="020B7200000000000000" pitchFamily="34" charset="0"/>
              </a:rPr>
              <a:t>á.</a:t>
            </a:r>
            <a:endParaRPr lang="en-US" sz="3200" b="1"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9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7620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1581150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  <a:r>
              <a:rPr lang="vi-VN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</a:t>
            </a:r>
            <a:endParaRPr lang="vi-VN" sz="4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9690" y="2350591"/>
            <a:ext cx="670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44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44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1)</a:t>
            </a:r>
            <a:endParaRPr lang="vi-VN" sz="44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7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2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7.8|1.1|11.2|35.8|62.7|0.8|32.3|52.1|36.9|6.4|4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.3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7.8|1.1|11.2|35.8|62.7|0.8|32.3|52.1|36.9|6.4|4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6.7|24.6|23.2|29.4|11.8|31.2|11.4|48|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5|0.3|0.4|0.5|0.3|0.2|0.4|0.3|0.4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3|56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741</TotalTime>
  <Words>213</Words>
  <Application>Microsoft Office PowerPoint</Application>
  <PresentationFormat>On-screen Show (16:9)</PresentationFormat>
  <Paragraphs>72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맑은 고딕</vt:lpstr>
      <vt:lpstr>맑은 고딕</vt:lpstr>
      <vt:lpstr>.VnArial</vt:lpstr>
      <vt:lpstr>.VnAvant</vt:lpstr>
      <vt:lpstr>Arial</vt:lpstr>
      <vt:lpstr>Arial- sgk</vt:lpstr>
      <vt:lpstr>Arial-Rounded</vt:lpstr>
      <vt:lpstr>Arial-SGK-TV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P010921</cp:lastModifiedBy>
  <cp:revision>71</cp:revision>
  <dcterms:created xsi:type="dcterms:W3CDTF">2017-12-31T23:29:53Z</dcterms:created>
  <dcterms:modified xsi:type="dcterms:W3CDTF">2022-10-04T13:46:55Z</dcterms:modified>
</cp:coreProperties>
</file>