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67" r:id="rId4"/>
    <p:sldId id="257" r:id="rId5"/>
    <p:sldId id="273" r:id="rId6"/>
    <p:sldId id="276" r:id="rId7"/>
    <p:sldId id="274" r:id="rId8"/>
    <p:sldId id="275" r:id="rId9"/>
    <p:sldId id="277" r:id="rId10"/>
    <p:sldId id="278" r:id="rId11"/>
    <p:sldId id="264" r:id="rId12"/>
    <p:sldId id="272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93.svg"/><Relationship Id="rId2" Type="http://schemas.openxmlformats.org/officeDocument/2006/relationships/image" Target="../media/image1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01.svg"/><Relationship Id="rId18" Type="http://schemas.openxmlformats.org/officeDocument/2006/relationships/image" Target="../media/image106.png"/><Relationship Id="rId26" Type="http://schemas.openxmlformats.org/officeDocument/2006/relationships/image" Target="../media/image47.png"/><Relationship Id="rId3" Type="http://schemas.openxmlformats.org/officeDocument/2006/relationships/image" Target="../media/image2.svg"/><Relationship Id="rId21" Type="http://schemas.openxmlformats.org/officeDocument/2006/relationships/image" Target="../media/image109.svg"/><Relationship Id="rId7" Type="http://schemas.openxmlformats.org/officeDocument/2006/relationships/image" Target="../media/image97.svg"/><Relationship Id="rId12" Type="http://schemas.openxmlformats.org/officeDocument/2006/relationships/image" Target="../media/image100.png"/><Relationship Id="rId17" Type="http://schemas.openxmlformats.org/officeDocument/2006/relationships/image" Target="../media/image105.svg"/><Relationship Id="rId25" Type="http://schemas.openxmlformats.org/officeDocument/2006/relationships/image" Target="../media/image113.svg"/><Relationship Id="rId2" Type="http://schemas.openxmlformats.org/officeDocument/2006/relationships/image" Target="../media/image1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99.svg"/><Relationship Id="rId24" Type="http://schemas.openxmlformats.org/officeDocument/2006/relationships/image" Target="../media/image112.png"/><Relationship Id="rId5" Type="http://schemas.openxmlformats.org/officeDocument/2006/relationships/image" Target="../media/image95.svg"/><Relationship Id="rId15" Type="http://schemas.openxmlformats.org/officeDocument/2006/relationships/image" Target="../media/image103.svg"/><Relationship Id="rId23" Type="http://schemas.openxmlformats.org/officeDocument/2006/relationships/image" Target="../media/image111.svg"/><Relationship Id="rId28" Type="http://schemas.openxmlformats.org/officeDocument/2006/relationships/image" Target="../media/image114.png"/><Relationship Id="rId10" Type="http://schemas.openxmlformats.org/officeDocument/2006/relationships/image" Target="../media/image98.png"/><Relationship Id="rId19" Type="http://schemas.openxmlformats.org/officeDocument/2006/relationships/image" Target="../media/image107.svg"/><Relationship Id="rId31" Type="http://schemas.openxmlformats.org/officeDocument/2006/relationships/image" Target="../media/image117.svg"/><Relationship Id="rId4" Type="http://schemas.openxmlformats.org/officeDocument/2006/relationships/image" Target="../media/image94.png"/><Relationship Id="rId9" Type="http://schemas.openxmlformats.org/officeDocument/2006/relationships/image" Target="../media/image72.sv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48.svg"/><Relationship Id="rId30" Type="http://schemas.openxmlformats.org/officeDocument/2006/relationships/image" Target="../media/image1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2.svg"/><Relationship Id="rId21" Type="http://schemas.openxmlformats.org/officeDocument/2006/relationships/image" Target="../media/image38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2.svg"/><Relationship Id="rId24" Type="http://schemas.openxmlformats.org/officeDocument/2006/relationships/image" Target="../media/image41.pn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10" Type="http://schemas.openxmlformats.org/officeDocument/2006/relationships/image" Target="../media/image11.png"/><Relationship Id="rId19" Type="http://schemas.openxmlformats.org/officeDocument/2006/relationships/image" Target="../media/image36.svg"/><Relationship Id="rId31" Type="http://schemas.openxmlformats.org/officeDocument/2006/relationships/image" Target="../media/image4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1.png"/><Relationship Id="rId3" Type="http://schemas.openxmlformats.org/officeDocument/2006/relationships/image" Target="../media/image2.svg"/><Relationship Id="rId21" Type="http://schemas.openxmlformats.org/officeDocument/2006/relationships/image" Target="../media/image64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0.svg"/><Relationship Id="rId25" Type="http://schemas.openxmlformats.org/officeDocument/2006/relationships/image" Target="../media/image68.sv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24" Type="http://schemas.openxmlformats.org/officeDocument/2006/relationships/image" Target="../media/image67.png"/><Relationship Id="rId5" Type="http://schemas.openxmlformats.org/officeDocument/2006/relationships/image" Target="../media/image50.svg"/><Relationship Id="rId15" Type="http://schemas.openxmlformats.org/officeDocument/2006/relationships/image" Target="../media/image16.svg"/><Relationship Id="rId23" Type="http://schemas.openxmlformats.org/officeDocument/2006/relationships/image" Target="../media/image66.svg"/><Relationship Id="rId10" Type="http://schemas.openxmlformats.org/officeDocument/2006/relationships/image" Target="../media/image55.png"/><Relationship Id="rId19" Type="http://schemas.openxmlformats.org/officeDocument/2006/relationships/image" Target="../media/image62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15.png"/><Relationship Id="rId22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18" Type="http://schemas.openxmlformats.org/officeDocument/2006/relationships/image" Target="../media/image88.pn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87.svg"/><Relationship Id="rId2" Type="http://schemas.openxmlformats.org/officeDocument/2006/relationships/image" Target="../media/image1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19" Type="http://schemas.openxmlformats.org/officeDocument/2006/relationships/image" Target="../media/image89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91.svg"/><Relationship Id="rId2" Type="http://schemas.openxmlformats.org/officeDocument/2006/relationships/image" Target="../media/image1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19481" y="-332386"/>
            <a:ext cx="21643930" cy="1155546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83294" y="3251918"/>
            <a:ext cx="15276006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191919"/>
                </a:solidFill>
              </a:rPr>
              <a:t>CHÀO MỪNG CÁC EM ĐẾN VỚI BÀI HỌC NGÀY HÔM NAY!</a:t>
            </a:r>
            <a:endParaRPr lang="en-US" sz="7200" b="1" dirty="0">
              <a:solidFill>
                <a:srgbClr val="191919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77607">
            <a:off x="-528192" y="699461"/>
            <a:ext cx="3932835" cy="779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852">
            <a:off x="6511019" y="8129471"/>
            <a:ext cx="3965823" cy="25309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062152">
            <a:off x="11450532" y="239003"/>
            <a:ext cx="578113" cy="1700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49400" y="7378465"/>
            <a:ext cx="3105916" cy="2315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57928" y="6498240"/>
            <a:ext cx="802744" cy="8027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225017">
            <a:off x="15731616" y="1260743"/>
            <a:ext cx="1885071" cy="18473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910787" y="-332386"/>
            <a:ext cx="1297186" cy="12004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1328">
            <a:off x="678798" y="8626489"/>
            <a:ext cx="1391935" cy="1009785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360717" y="4356475"/>
            <a:ext cx="2551956" cy="2500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190500"/>
            <a:ext cx="19354800" cy="1104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2139">
            <a:off x="-423051" y="286728"/>
            <a:ext cx="2713610" cy="14900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1383">
            <a:off x="17581142" y="6827420"/>
            <a:ext cx="2184615" cy="7149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30413" y="-79536"/>
            <a:ext cx="2025973" cy="18565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1094">
            <a:off x="451380" y="8338987"/>
            <a:ext cx="2611395" cy="24167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675978">
            <a:off x="-281790" y="3663223"/>
            <a:ext cx="615286" cy="18096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99141" y="7685923"/>
            <a:ext cx="1330657" cy="13603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101513" y="504233"/>
            <a:ext cx="46945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200" b="1" dirty="0"/>
              <a:t>4. 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3111" y="1916136"/>
            <a:ext cx="16505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/>
              <a:t>Viết 2 – 3 câu về điều em nhớ nhất trong buổi học hôm nay.</a:t>
            </a:r>
            <a:endParaRPr lang="en-US" sz="4800" dirty="0"/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958017" y="3458011"/>
            <a:ext cx="12981564" cy="55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5889" y="-266700"/>
            <a:ext cx="19354800" cy="1120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36410" y="7521078"/>
            <a:ext cx="2341977" cy="245818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426788" y="1028700"/>
            <a:ext cx="9832512" cy="247968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2376438"/>
            <a:ext cx="5061280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 dirty="0">
                <a:solidFill>
                  <a:srgbClr val="FF0000"/>
                </a:solidFill>
              </a:rPr>
              <a:t>CỦNG CỐ, DẶN DÒ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426788" y="3903658"/>
            <a:ext cx="9832512" cy="247968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7426788" y="6778616"/>
            <a:ext cx="9832512" cy="247968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383342"/>
            <a:ext cx="4820814" cy="28749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981452" y="7045618"/>
            <a:ext cx="1537120" cy="5030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14011">
            <a:off x="4965425" y="6734509"/>
            <a:ext cx="1250008" cy="10659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334768" y="647388"/>
            <a:ext cx="2016553" cy="7626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713421" y="3675511"/>
            <a:ext cx="3259247" cy="4562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761096" y="6534133"/>
            <a:ext cx="3163897" cy="488966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178743" y="9380094"/>
            <a:ext cx="1746250" cy="1028700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322009">
            <a:off x="-376905" y="1623576"/>
            <a:ext cx="1255708" cy="2784836"/>
          </a:xfrm>
          <a:prstGeom prst="rect">
            <a:avLst/>
          </a:prstGeom>
        </p:spPr>
      </p:pic>
      <p:pic>
        <p:nvPicPr>
          <p:cNvPr id="25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21179759">
            <a:off x="5505909" y="9557663"/>
            <a:ext cx="1842337" cy="854174"/>
          </a:xfrm>
          <a:prstGeom prst="rect">
            <a:avLst/>
          </a:prstGeom>
        </p:spPr>
      </p:pic>
      <p:pic>
        <p:nvPicPr>
          <p:cNvPr id="26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225017">
            <a:off x="5765797" y="4599475"/>
            <a:ext cx="1256886" cy="1231748"/>
          </a:xfrm>
          <a:prstGeom prst="rect">
            <a:avLst/>
          </a:prstGeom>
        </p:spPr>
      </p:pic>
      <p:pic>
        <p:nvPicPr>
          <p:cNvPr id="27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1279601">
            <a:off x="17300285" y="1532012"/>
            <a:ext cx="1621691" cy="530735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8033035" y="4434708"/>
            <a:ext cx="1193172" cy="1145445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7295693" y="5580153"/>
            <a:ext cx="859964" cy="879146"/>
          </a:xfrm>
          <a:prstGeom prst="rect">
            <a:avLst/>
          </a:prstGeom>
        </p:spPr>
      </p:pic>
      <p:pic>
        <p:nvPicPr>
          <p:cNvPr id="30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01421" y="61939"/>
            <a:ext cx="2136062" cy="182147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38914" y="1277075"/>
            <a:ext cx="9284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v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ề nhà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tiếp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67254" y="4058587"/>
            <a:ext cx="9284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luyện tập thêm bài tập với chữ s/x, dấu hỏi và dấu ngã.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67254" y="6970874"/>
            <a:ext cx="9284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chuẩn bị nội dung </a:t>
            </a:r>
            <a:r>
              <a:rPr lang="vi-VN" sz="4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10</a:t>
            </a: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đọc: Con đường đến trường</a:t>
            </a:r>
            <a:r>
              <a:rPr lang="vi-VN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19481" y="-332386"/>
            <a:ext cx="21643930" cy="1155546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83294" y="3251918"/>
            <a:ext cx="15276006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191919"/>
                </a:solidFill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191919"/>
                </a:solidFill>
              </a:rPr>
              <a:t>LẮNG NGHE BÀI GIẢNG!</a:t>
            </a:r>
            <a:endParaRPr lang="en-US" sz="7200" b="1" dirty="0">
              <a:solidFill>
                <a:srgbClr val="191919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77607">
            <a:off x="-528192" y="699461"/>
            <a:ext cx="3932835" cy="779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852">
            <a:off x="6511019" y="8129471"/>
            <a:ext cx="3965823" cy="25309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062152">
            <a:off x="11450532" y="239003"/>
            <a:ext cx="578113" cy="1700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49400" y="7378465"/>
            <a:ext cx="3105916" cy="2315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57928" y="6498240"/>
            <a:ext cx="802744" cy="8027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225017">
            <a:off x="15731616" y="1260743"/>
            <a:ext cx="1885071" cy="18473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910787" y="-332386"/>
            <a:ext cx="1297186" cy="12004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1328">
            <a:off x="678798" y="8626489"/>
            <a:ext cx="1391935" cy="1009785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360717" y="4356475"/>
            <a:ext cx="2551956" cy="25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00" y="1484302"/>
            <a:ext cx="14883279" cy="73183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82253">
            <a:off x="13965835" y="278437"/>
            <a:ext cx="2748505" cy="3097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0986" y="740640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96125">
            <a:off x="243253" y="7073904"/>
            <a:ext cx="1099408" cy="1099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32860" y="7862397"/>
            <a:ext cx="2772309" cy="20666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65282" b="55776"/>
          <a:stretch>
            <a:fillRect/>
          </a:stretch>
        </p:blipFill>
        <p:spPr>
          <a:xfrm>
            <a:off x="1600200" y="3260195"/>
            <a:ext cx="858172" cy="10494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6722" t="34915"/>
          <a:stretch>
            <a:fillRect/>
          </a:stretch>
        </p:blipFill>
        <p:spPr>
          <a:xfrm rot="-2182172">
            <a:off x="15774022" y="7688686"/>
            <a:ext cx="852429" cy="8416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088446" y="7741356"/>
            <a:ext cx="1516944" cy="15169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88436">
            <a:off x="2396915" y="872714"/>
            <a:ext cx="1778716" cy="19032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44092">
            <a:off x="-952105" y="3360166"/>
            <a:ext cx="2946769" cy="27271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07908">
            <a:off x="4979844" y="-598117"/>
            <a:ext cx="2763456" cy="15827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1797681" y="740640"/>
            <a:ext cx="3595361" cy="51642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1890535">
            <a:off x="15827763" y="4767750"/>
            <a:ext cx="1994956" cy="120422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10037750">
            <a:off x="10990923" y="-485362"/>
            <a:ext cx="1727910" cy="1357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794078" y="9258300"/>
            <a:ext cx="1796908" cy="5880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23974" y="2310779"/>
            <a:ext cx="5235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400" b="1" dirty="0">
                <a:solidFill>
                  <a:srgbClr val="FF0000"/>
                </a:solidFill>
              </a:rPr>
              <a:t>Tiết 3 – VIẾT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9909" y="3162204"/>
            <a:ext cx="12943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7200" b="1" dirty="0"/>
              <a:t>Nhớ - viết: </a:t>
            </a:r>
            <a:r>
              <a:rPr lang="vi-VN" sz="7200" dirty="0"/>
              <a:t>Đi học vui sao</a:t>
            </a:r>
          </a:p>
          <a:p>
            <a:pPr marL="857250" indent="-857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7200" b="1" dirty="0"/>
              <a:t>Luyện tập với chữ s/x; dấu hỏi, dấu ngã</a:t>
            </a:r>
            <a:endParaRPr lang="en-US" sz="7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0" y="-332386"/>
            <a:ext cx="21643930" cy="11555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755865" y="1110678"/>
            <a:ext cx="16503433" cy="85895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02298" y="1860396"/>
            <a:ext cx="855427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4397">
            <a:off x="15661018" y="7344953"/>
            <a:ext cx="2053828" cy="38553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1406" y="2585961"/>
            <a:ext cx="1944357" cy="21691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007">
            <a:off x="432218" y="5661485"/>
            <a:ext cx="772809" cy="22729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17582" y="9071377"/>
            <a:ext cx="628838" cy="6288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620315">
            <a:off x="423537" y="5577310"/>
            <a:ext cx="747315" cy="6916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13360">
            <a:off x="-690246" y="7726632"/>
            <a:ext cx="2656284" cy="26128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819219" y="873546"/>
            <a:ext cx="4017288" cy="5770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976665" y="5445347"/>
            <a:ext cx="1844735" cy="14489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297678" y="2709142"/>
            <a:ext cx="1525574" cy="14839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599856">
            <a:off x="17308453" y="3999300"/>
            <a:ext cx="1116700" cy="663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50549" y="2924308"/>
            <a:ext cx="1436269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vi-VN" sz="5200" b="1" dirty="0"/>
              <a:t>Nhớ - viết: Đi học vui sao (3 khổ thơ đầu)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vi-VN" sz="5200" b="1" dirty="0"/>
              <a:t>Tìm từ ngữ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thêm từ </a:t>
            </a: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có tiếng bắt đầu bằng s, x (hoặc </a:t>
            </a: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tiếng có </a:t>
            </a: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hỏi, </a:t>
            </a: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vi-VN" sz="52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190500"/>
            <a:ext cx="19354800" cy="1104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2139">
            <a:off x="-423051" y="286728"/>
            <a:ext cx="2713610" cy="14900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1383">
            <a:off x="16637491" y="5015710"/>
            <a:ext cx="2184615" cy="7149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17939" y="419099"/>
            <a:ext cx="2025973" cy="18565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1094">
            <a:off x="451380" y="8338987"/>
            <a:ext cx="2611395" cy="24167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675978">
            <a:off x="624037" y="1583444"/>
            <a:ext cx="615286" cy="18096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99141" y="7685923"/>
            <a:ext cx="1330657" cy="13603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728813" y="775187"/>
            <a:ext cx="13996139" cy="1144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b="1" dirty="0"/>
              <a:t>1. Nhớ - viết: Đi học vui sao (3 khổ thơ đầu)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28813" y="2061087"/>
            <a:ext cx="5993949" cy="3486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vi-VN" sz="4200" dirty="0"/>
              <a:t>Sáng nay em đi học</a:t>
            </a:r>
            <a:endParaRPr lang="vi-VN" dirty="0"/>
          </a:p>
          <a:p>
            <a:pPr>
              <a:lnSpc>
                <a:spcPct val="135000"/>
              </a:lnSpc>
            </a:pPr>
            <a:r>
              <a:rPr lang="vi-VN" sz="4200" dirty="0"/>
              <a:t>Bình minh nắng xôn xao</a:t>
            </a:r>
          </a:p>
          <a:p>
            <a:pPr>
              <a:lnSpc>
                <a:spcPct val="135000"/>
              </a:lnSpc>
            </a:pPr>
            <a:r>
              <a:rPr lang="vi-VN" sz="4200" dirty="0"/>
              <a:t>Trong lành làn gió mát</a:t>
            </a:r>
          </a:p>
          <a:p>
            <a:pPr>
              <a:lnSpc>
                <a:spcPct val="135000"/>
              </a:lnSpc>
            </a:pPr>
            <a:r>
              <a:rPr lang="vi-VN" sz="4200" dirty="0"/>
              <a:t>Mơn man đôi má đào.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01275" y="2061087"/>
            <a:ext cx="6168676" cy="358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vi-VN" sz="4200" dirty="0"/>
              <a:t>Lật từng trang sách mới</a:t>
            </a:r>
          </a:p>
          <a:p>
            <a:pPr>
              <a:lnSpc>
                <a:spcPct val="135000"/>
              </a:lnSpc>
            </a:pPr>
            <a:r>
              <a:rPr lang="vi-VN" sz="4200" dirty="0"/>
              <a:t>Chao ôi là thơm tho</a:t>
            </a:r>
          </a:p>
          <a:p>
            <a:pPr>
              <a:lnSpc>
                <a:spcPct val="135000"/>
              </a:lnSpc>
            </a:pPr>
            <a:r>
              <a:rPr lang="vi-VN" sz="4200" dirty="0"/>
              <a:t>Này đây là nương lúa</a:t>
            </a:r>
          </a:p>
          <a:p>
            <a:pPr>
              <a:lnSpc>
                <a:spcPct val="135000"/>
              </a:lnSpc>
            </a:pPr>
            <a:r>
              <a:rPr lang="vi-VN" sz="4200" dirty="0"/>
              <a:t>Dập dờn những cánh cò.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4690" y="5992565"/>
            <a:ext cx="6232796" cy="358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vi-VN" sz="4200" dirty="0"/>
              <a:t>Bao nhiêu chuyện cổ tích</a:t>
            </a:r>
          </a:p>
          <a:p>
            <a:pPr>
              <a:lnSpc>
                <a:spcPct val="135000"/>
              </a:lnSpc>
            </a:pPr>
            <a:r>
              <a:rPr lang="vi-VN" sz="4200" dirty="0"/>
              <a:t>Cũng có trong sách hay</a:t>
            </a:r>
          </a:p>
          <a:p>
            <a:pPr>
              <a:lnSpc>
                <a:spcPct val="135000"/>
              </a:lnSpc>
            </a:pPr>
            <a:r>
              <a:rPr lang="vi-VN" sz="4200" dirty="0"/>
              <a:t>Cô dạy múa, dạy hát</a:t>
            </a:r>
          </a:p>
          <a:p>
            <a:pPr>
              <a:lnSpc>
                <a:spcPct val="135000"/>
              </a:lnSpc>
            </a:pPr>
            <a:r>
              <a:rPr lang="vi-VN" sz="4200" dirty="0"/>
              <a:t>Làm đồ chơi khéo tay.</a:t>
            </a:r>
          </a:p>
        </p:txBody>
      </p:sp>
      <p:sp>
        <p:nvSpPr>
          <p:cNvPr id="25" name="Oval 24"/>
          <p:cNvSpPr/>
          <p:nvPr/>
        </p:nvSpPr>
        <p:spPr>
          <a:xfrm>
            <a:off x="1866230" y="2136949"/>
            <a:ext cx="702656" cy="7026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1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273483" y="2185639"/>
            <a:ext cx="702656" cy="7026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2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03601" y="6124078"/>
            <a:ext cx="702656" cy="7026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3</a:t>
            </a:r>
            <a:endParaRPr lang="en-US" sz="4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12" y="6039625"/>
            <a:ext cx="5447001" cy="372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190500"/>
            <a:ext cx="19354800" cy="1104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2139">
            <a:off x="-423051" y="286728"/>
            <a:ext cx="2713610" cy="14900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1383">
            <a:off x="16637491" y="5015710"/>
            <a:ext cx="2184615" cy="7149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17939" y="419099"/>
            <a:ext cx="2025973" cy="18565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1094">
            <a:off x="451380" y="8338987"/>
            <a:ext cx="2611395" cy="24167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675978">
            <a:off x="624037" y="1583444"/>
            <a:ext cx="615286" cy="18096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99141" y="7685923"/>
            <a:ext cx="1330657" cy="13603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380456" y="111764"/>
            <a:ext cx="448712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b="1" dirty="0"/>
              <a:t>2. Tìm từ ngữ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6725" y="1181100"/>
            <a:ext cx="13614589" cy="489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vi-VN" sz="4800" b="1" dirty="0">
                <a:solidFill>
                  <a:srgbClr val="FF0000"/>
                </a:solidFill>
              </a:rPr>
              <a:t>Quan sát tranh, tìm và viết từ ngữ chỉ sự vật  theo yêu cầu a hoặc b.</a:t>
            </a:r>
          </a:p>
          <a:p>
            <a:pPr marL="914400" indent="-914400" algn="just">
              <a:lnSpc>
                <a:spcPct val="135000"/>
              </a:lnSpc>
              <a:buAutoNum type="alphaLcPeriod"/>
            </a:pPr>
            <a:r>
              <a:rPr lang="vi-VN" sz="4500" dirty="0"/>
              <a:t>Từ ngữ chứa tiếng bắt đầu bằng s hoặc x.</a:t>
            </a:r>
          </a:p>
          <a:p>
            <a:pPr algn="just">
              <a:lnSpc>
                <a:spcPct val="135000"/>
              </a:lnSpc>
            </a:pPr>
            <a:endParaRPr lang="vi-VN" sz="4500" dirty="0"/>
          </a:p>
          <a:p>
            <a:pPr algn="just">
              <a:lnSpc>
                <a:spcPct val="135000"/>
              </a:lnSpc>
            </a:pPr>
            <a:r>
              <a:rPr lang="vi-VN" sz="4500" dirty="0"/>
              <a:t>b.   Từ ngữ chứa tiếng có dấu hỏi hoặc dấu ngã.</a:t>
            </a:r>
          </a:p>
        </p:txBody>
      </p:sp>
      <p:sp>
        <p:nvSpPr>
          <p:cNvPr id="3" name="Oval 2"/>
          <p:cNvSpPr/>
          <p:nvPr/>
        </p:nvSpPr>
        <p:spPr>
          <a:xfrm>
            <a:off x="3757509" y="4310441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M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260270"/>
            <a:ext cx="27815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/>
              <a:t>Dòng suối</a:t>
            </a:r>
            <a:endParaRPr lang="en-US" sz="4500" dirty="0"/>
          </a:p>
        </p:txBody>
      </p:sp>
      <p:sp>
        <p:nvSpPr>
          <p:cNvPr id="20" name="Oval 19"/>
          <p:cNvSpPr/>
          <p:nvPr/>
        </p:nvSpPr>
        <p:spPr>
          <a:xfrm>
            <a:off x="3757509" y="6223671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M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6173500"/>
            <a:ext cx="31021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/>
              <a:t>Cối giã gạo</a:t>
            </a:r>
            <a:endParaRPr lang="en-US" sz="4500" dirty="0"/>
          </a:p>
        </p:txBody>
      </p:sp>
      <p:pic>
        <p:nvPicPr>
          <p:cNvPr id="26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600700" y="6909471"/>
            <a:ext cx="7696199" cy="37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68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4" grpId="0"/>
      <p:bldP spid="20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190500"/>
            <a:ext cx="19354800" cy="1104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2139">
            <a:off x="-423051" y="286728"/>
            <a:ext cx="2713610" cy="14900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1383">
            <a:off x="16637491" y="5015710"/>
            <a:ext cx="2184615" cy="7149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17939" y="419099"/>
            <a:ext cx="2025973" cy="18565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1094">
            <a:off x="80568" y="8336434"/>
            <a:ext cx="2611395" cy="24167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675978">
            <a:off x="624037" y="1583444"/>
            <a:ext cx="615286" cy="18096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99141" y="7685923"/>
            <a:ext cx="1330657" cy="13603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380456" y="111764"/>
            <a:ext cx="448712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b="1" dirty="0"/>
              <a:t>2. Tìm từ ngữ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37" y="1427741"/>
            <a:ext cx="9948698" cy="8460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53973" y="1347363"/>
            <a:ext cx="329621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sim </a:t>
            </a:r>
            <a:endParaRPr lang="vi-VN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suối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sàn</a:t>
            </a:r>
            <a:r>
              <a:rPr lang="vi-VN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 máy </a:t>
            </a:r>
            <a:endParaRPr lang="vi-VN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xẻng</a:t>
            </a:r>
            <a:endParaRPr lang="vi-VN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sỏi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endParaRPr lang="vi-VN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nhà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190500"/>
            <a:ext cx="19354800" cy="1104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2139">
            <a:off x="-423051" y="286728"/>
            <a:ext cx="2713610" cy="14900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1383">
            <a:off x="17581143" y="6460666"/>
            <a:ext cx="2184615" cy="7149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17939" y="419099"/>
            <a:ext cx="2025973" cy="18565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1094">
            <a:off x="451380" y="8338987"/>
            <a:ext cx="2611395" cy="24167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675978">
            <a:off x="624037" y="1583444"/>
            <a:ext cx="615286" cy="18096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99141" y="7685923"/>
            <a:ext cx="1330657" cy="13603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44427" y="100868"/>
            <a:ext cx="146445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b="1" dirty="0"/>
              <a:t>3. Tìm thêm từ ngữ có tiếng bắt đầu bằng s, x (hoặc chứa tiếng có dấu hỏi, dấu ngã).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9767" y="2885226"/>
            <a:ext cx="72739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</a:rPr>
              <a:t>TRÒ CHƠI: TRUYỀN ĐIỆN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0835" y="3741391"/>
            <a:ext cx="148291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hia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lớp thành 2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 một thành viên 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mỗi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nói từ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s/x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hoặc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hỏi/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ngã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vi-VN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đó nói đúng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tiếp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lượt chơi.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nói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lượt chơi sẽ đổi sang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còn lại.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9677400" y="7950666"/>
            <a:ext cx="2848105" cy="2117767"/>
          </a:xfrm>
          <a:prstGeom prst="rect">
            <a:avLst/>
          </a:prstGeom>
        </p:spPr>
      </p:pic>
      <p:pic>
        <p:nvPicPr>
          <p:cNvPr id="24" name="Picture 2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6062858" y="8000472"/>
            <a:ext cx="3048000" cy="22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54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190500"/>
            <a:ext cx="19354800" cy="1104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2139">
            <a:off x="-423051" y="286728"/>
            <a:ext cx="2713610" cy="14900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1383">
            <a:off x="17581142" y="6827420"/>
            <a:ext cx="2184615" cy="7149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17939" y="419099"/>
            <a:ext cx="2025973" cy="18565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1094">
            <a:off x="451380" y="8338987"/>
            <a:ext cx="2611395" cy="24167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675978">
            <a:off x="624037" y="1583444"/>
            <a:ext cx="615286" cy="18096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957343" y="7942396"/>
            <a:ext cx="1330657" cy="13603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44427" y="100868"/>
            <a:ext cx="146445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b="1" dirty="0"/>
              <a:t>3. Tìm thêm từ ngữ có tiếng bắt đầu bằng s, x (hoặc chứa tiếng có dấu hỏi, dấu ngã).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829800" y="3086100"/>
            <a:ext cx="0" cy="47244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2251" y="2885226"/>
            <a:ext cx="64716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</a:rPr>
              <a:t>Từ ngữ bắt đầu bằng s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54356" y="2978283"/>
            <a:ext cx="64716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</a:rPr>
              <a:t>Từ ngữ bắt đầu bằng x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4089" y="3772780"/>
            <a:ext cx="7567965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sầu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sầu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sấu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quả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sấu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chim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90104" y="3772780"/>
            <a:ext cx="801040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xanh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xao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gạo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chuỗi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xí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xem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94058" y="7010253"/>
            <a:ext cx="3248025" cy="3352800"/>
          </a:xfrm>
          <a:prstGeom prst="rect">
            <a:avLst/>
          </a:prstGeom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308351" y="6991018"/>
            <a:ext cx="3259857" cy="33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190500"/>
            <a:ext cx="19354800" cy="1104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2139">
            <a:off x="-423051" y="286728"/>
            <a:ext cx="2713610" cy="14900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1383">
            <a:off x="17581142" y="6827420"/>
            <a:ext cx="2184615" cy="7149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17939" y="419099"/>
            <a:ext cx="2025973" cy="18565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1094">
            <a:off x="451380" y="8338987"/>
            <a:ext cx="2611395" cy="24167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675978">
            <a:off x="624037" y="1583444"/>
            <a:ext cx="615286" cy="18096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99141" y="7685923"/>
            <a:ext cx="1330657" cy="13603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44427" y="100868"/>
            <a:ext cx="146445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b="1" dirty="0"/>
              <a:t>3. Tìm thêm từ ngữ có tiếng bắt đầu bằng s, x (hoặc chứa tiếng có dấu hỏi, dấu ngã).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829800" y="3086100"/>
            <a:ext cx="0" cy="47244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9646" y="2869600"/>
            <a:ext cx="839685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</a:rPr>
              <a:t>Từ ngữ chứa tiếng có dấu hỏi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5799" y="3716315"/>
            <a:ext cx="85638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song cửa, quả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sấu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xẻ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thịt,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xỏ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xổ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số,...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59892" y="3716315"/>
            <a:ext cx="7723803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khiên cưỡng, diễu hành, bồi dưỡng, liều lĩnh lưỡng nghi, nghĩ ngợi, yên tĩnh,...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96882" y="2885226"/>
            <a:ext cx="85571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</a:rPr>
              <a:t>Từ ngữ chứa tiếng có dấu ngã</a:t>
            </a:r>
            <a:endParaRPr lang="en-US" sz="4500" b="1" dirty="0">
              <a:solidFill>
                <a:srgbClr val="FF0000"/>
              </a:solidFill>
            </a:endParaRPr>
          </a:p>
        </p:txBody>
      </p:sp>
      <p:pic>
        <p:nvPicPr>
          <p:cNvPr id="26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399406" y="5809217"/>
            <a:ext cx="4098788" cy="47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580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Nguyen Thi Quynh Anh</cp:lastModifiedBy>
  <cp:revision>9</cp:revision>
  <dcterms:created xsi:type="dcterms:W3CDTF">2006-08-16T00:00:00Z</dcterms:created>
  <dcterms:modified xsi:type="dcterms:W3CDTF">2024-10-07T05:23:36Z</dcterms:modified>
  <dc:identifier>DAEswOIwa4E</dc:identifier>
</cp:coreProperties>
</file>