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13"/>
  </p:notesMasterIdLst>
  <p:sldIdLst>
    <p:sldId id="257" r:id="rId3"/>
    <p:sldId id="294" r:id="rId4"/>
    <p:sldId id="295" r:id="rId5"/>
    <p:sldId id="326" r:id="rId6"/>
    <p:sldId id="327" r:id="rId7"/>
    <p:sldId id="312" r:id="rId8"/>
    <p:sldId id="330" r:id="rId9"/>
    <p:sldId id="335" r:id="rId10"/>
    <p:sldId id="336" r:id="rId11"/>
    <p:sldId id="33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66"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EAE4E7-727B-41D1-B257-9E3B67F31EED}"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AE59B4-53C0-4768-92C8-E41313F75623}" type="slidenum">
              <a:rPr lang="en-US" smtClean="0"/>
              <a:t>‹#›</a:t>
            </a:fld>
            <a:endParaRPr lang="en-US"/>
          </a:p>
        </p:txBody>
      </p:sp>
    </p:spTree>
    <p:extLst>
      <p:ext uri="{BB962C8B-B14F-4D97-AF65-F5344CB8AC3E}">
        <p14:creationId xmlns:p14="http://schemas.microsoft.com/office/powerpoint/2010/main" val="145268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4F194-DE1F-41A7-ABF8-B79E01FCAC8B}"/>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FDA30C-3B01-4EFE-8593-B83363F34BB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ADC4FC-6119-4874-A809-A06EB5819F6F}"/>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5" name="Footer Placeholder 4">
            <a:extLst>
              <a:ext uri="{FF2B5EF4-FFF2-40B4-BE49-F238E27FC236}">
                <a16:creationId xmlns:a16="http://schemas.microsoft.com/office/drawing/2014/main" id="{8BA2BE1C-CCF5-4C84-A89F-F61762D7792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A1BB58E-3604-4FA5-A5FA-F36599AC7606}"/>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40191749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4999B-B3C7-4E76-BDB6-64BC443618A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3C4E4C-372D-4A38-8E13-23ADB1A863DA}"/>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00D9C-4B63-4D50-811B-4D61239605C2}"/>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5" name="Footer Placeholder 4">
            <a:extLst>
              <a:ext uri="{FF2B5EF4-FFF2-40B4-BE49-F238E27FC236}">
                <a16:creationId xmlns:a16="http://schemas.microsoft.com/office/drawing/2014/main" id="{DA69A101-DAFA-477B-85E0-E2D2BDB0F50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BFFB16F-FCD7-4E4A-8121-2F51D52EBD60}"/>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329956792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46945B-B3A7-45AB-A2B0-D4E8515E8712}"/>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74E7278-AD39-4C47-9B49-D71D6101F402}"/>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54DC1A-8CD8-49BC-9F72-7160231918BD}"/>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5" name="Footer Placeholder 4">
            <a:extLst>
              <a:ext uri="{FF2B5EF4-FFF2-40B4-BE49-F238E27FC236}">
                <a16:creationId xmlns:a16="http://schemas.microsoft.com/office/drawing/2014/main" id="{F907D7E0-4A2F-4DB9-9AC7-180E917C53C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5258922-B3E4-4700-AC17-AD95A501A815}"/>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1263995691"/>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60741791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79408883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608495644"/>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9217905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4968792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39564508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1128079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6302776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764B6-A733-4508-8446-A59480F7663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FAD1098-A298-40D4-B8BB-202ED460FC1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16BF8F-2F5C-42D7-9353-79D6D5D1A086}"/>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5" name="Footer Placeholder 4">
            <a:extLst>
              <a:ext uri="{FF2B5EF4-FFF2-40B4-BE49-F238E27FC236}">
                <a16:creationId xmlns:a16="http://schemas.microsoft.com/office/drawing/2014/main" id="{0FB6E487-EA61-4D76-9E14-641A7DF2D4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25F5998-529F-4511-84CA-A84FF740E1B2}"/>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86449758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02682261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34456623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47840455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84896600"/>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712049812"/>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2575246072"/>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3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30717809"/>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2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268912642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2811886975"/>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40458447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FBA6C-1FE1-47D3-95F1-8693A29DA1D8}"/>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3EE39A-4909-405D-B0D1-E76A4D79387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3A56C7-7921-43CC-84C5-A753C039CEA5}"/>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5" name="Footer Placeholder 4">
            <a:extLst>
              <a:ext uri="{FF2B5EF4-FFF2-40B4-BE49-F238E27FC236}">
                <a16:creationId xmlns:a16="http://schemas.microsoft.com/office/drawing/2014/main" id="{D2000D69-CE44-46BE-B545-8056F0148DC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2D6AB97-FFDE-45B2-ABA1-46F8D3E8EE73}"/>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406721167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9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166600207"/>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8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507045502"/>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7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679137329"/>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544429441"/>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890424836"/>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019351725"/>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4081535968"/>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106115387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screen"/>
          <a:stretch>
            <a:fillRect/>
          </a:stretch>
        </p:blipFill>
        <p:spPr>
          <a:xfrm>
            <a:off x="584200" y="440053"/>
            <a:ext cx="10880064" cy="716478"/>
          </a:xfrm>
          <a:prstGeom prst="rect">
            <a:avLst/>
          </a:prstGeom>
        </p:spPr>
      </p:pic>
      <p:pic>
        <p:nvPicPr>
          <p:cNvPr id="6" name="图片 5"/>
          <p:cNvPicPr>
            <a:picLocks noChangeAspect="1"/>
          </p:cNvPicPr>
          <p:nvPr userDrawn="1"/>
        </p:nvPicPr>
        <p:blipFill>
          <a:blip r:embed="rId3"/>
          <a:stretch>
            <a:fillRect/>
          </a:stretch>
        </p:blipFill>
        <p:spPr>
          <a:xfrm>
            <a:off x="0" y="5931408"/>
            <a:ext cx="12192000" cy="926592"/>
          </a:xfrm>
          <a:prstGeom prst="rect">
            <a:avLst/>
          </a:prstGeom>
        </p:spPr>
      </p:pic>
      <p:pic>
        <p:nvPicPr>
          <p:cNvPr id="7" name="图片 6"/>
          <p:cNvPicPr>
            <a:picLocks noChangeAspect="1"/>
          </p:cNvPicPr>
          <p:nvPr userDrawn="1"/>
        </p:nvPicPr>
        <p:blipFill rotWithShape="1">
          <a:blip r:embed="rId4" cstate="screen"/>
          <a:srcRect/>
          <a:stretch>
            <a:fillRect/>
          </a:stretch>
        </p:blipFill>
        <p:spPr>
          <a:xfrm>
            <a:off x="10464801" y="0"/>
            <a:ext cx="1727200" cy="1769288"/>
          </a:xfrm>
          <a:prstGeom prst="rect">
            <a:avLst/>
          </a:prstGeom>
        </p:spPr>
      </p:pic>
    </p:spTree>
    <p:extLst>
      <p:ext uri="{BB962C8B-B14F-4D97-AF65-F5344CB8AC3E}">
        <p14:creationId xmlns:p14="http://schemas.microsoft.com/office/powerpoint/2010/main" val="3555719109"/>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节标题">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82840099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C18BB-CD50-412C-AB9E-2A5232C50786}"/>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464E6E1-47DB-48E4-B173-8DA802BA6C9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6BE8B1-B67A-4224-B92E-4E334295123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BD4C69-FA82-4E16-BE36-6FEE5F88DB4B}"/>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6" name="Footer Placeholder 5">
            <a:extLst>
              <a:ext uri="{FF2B5EF4-FFF2-40B4-BE49-F238E27FC236}">
                <a16:creationId xmlns:a16="http://schemas.microsoft.com/office/drawing/2014/main" id="{59BEC32D-7DEB-4673-82D8-A16C8947847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335BA9A-44A3-4181-A6BA-4FA768DF9120}"/>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262911049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2818904509"/>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3220212065"/>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1032355761"/>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3742595288"/>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2702680264"/>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obj">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3830887458"/>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209422702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obj">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4060439119"/>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372832032"/>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414399227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4E592-02D1-416C-B52E-D5DD34A42FA7}"/>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8217B5AB-DF4D-4941-A5B0-900103E310B9}"/>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A26192-EF1B-49E4-BDB6-506F293F6055}"/>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0C0C78-8088-4130-9F0F-CA7D9D4426E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52BB6F-0789-4DC5-A3C1-B3569C0CF989}"/>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68E26F-843E-46FD-9EFD-5A0F2B8963D5}"/>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8" name="Footer Placeholder 7">
            <a:extLst>
              <a:ext uri="{FF2B5EF4-FFF2-40B4-BE49-F238E27FC236}">
                <a16:creationId xmlns:a16="http://schemas.microsoft.com/office/drawing/2014/main" id="{ADE005BC-E392-49FA-A276-39A6D0B5DBB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544F10A-1C27-48E9-96C4-EF85978C334D}"/>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693200543"/>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1102312855"/>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A814241-98AD-438B-B05C-328ECD8A0870}" type="datetimeFigureOut">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5/14/2024</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E9786B0-13C4-4A31-AE1E-DF7FFAD47FF2}" type="slidenum">
              <a:rPr kumimoji="0" 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2862398890"/>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6286B2-DCE3-416A-81EB-57F23438D3B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96055EF-3BCF-461E-A07D-F818C4041443}" type="datetimeFigureOut">
              <a:rPr kumimoji="0" lang="zh-CN" alt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2024/5/14</a:t>
            </a:fld>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3" name="Footer Placeholder 2">
            <a:extLst>
              <a:ext uri="{FF2B5EF4-FFF2-40B4-BE49-F238E27FC236}">
                <a16:creationId xmlns:a16="http://schemas.microsoft.com/office/drawing/2014/main" id="{818FACE8-14CD-4BD9-BC65-210E0A91974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4" name="Slide Number Placeholder 3">
            <a:extLst>
              <a:ext uri="{FF2B5EF4-FFF2-40B4-BE49-F238E27FC236}">
                <a16:creationId xmlns:a16="http://schemas.microsoft.com/office/drawing/2014/main" id="{70A78E53-7DF9-418C-9B46-F485425561C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5E570C81-8613-4F68-9EF4-80F233784E24}" type="slidenum">
              <a:rPr kumimoji="0" lang="zh-CN" alt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756351232"/>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E9C8E-F9BB-46CD-B7BE-F377FEF1969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95704C1-5B2F-42BC-A6D3-3210A35843E5}"/>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4" name="Footer Placeholder 3">
            <a:extLst>
              <a:ext uri="{FF2B5EF4-FFF2-40B4-BE49-F238E27FC236}">
                <a16:creationId xmlns:a16="http://schemas.microsoft.com/office/drawing/2014/main" id="{97472A05-0E61-46C4-9E73-ADEFAD4BCE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EC5CCAE-601D-4342-AF00-8B63D00D5C1B}"/>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61562050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C4EAFF-2917-4600-BFF9-B9A8D314D08C}"/>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3" name="Footer Placeholder 2">
            <a:extLst>
              <a:ext uri="{FF2B5EF4-FFF2-40B4-BE49-F238E27FC236}">
                <a16:creationId xmlns:a16="http://schemas.microsoft.com/office/drawing/2014/main" id="{15113B0D-C881-4089-93D2-C849FC29387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4968939B-79BB-4D03-8508-7E80DCE858AB}"/>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424887848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0704-2364-40A9-A4C2-41405B1084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B6F9D7-B58A-4330-A014-7E753E5813F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A94E1E-491A-4FF9-B38F-1547569B99F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778596-B572-4896-B42A-66D55EB43224}"/>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6" name="Footer Placeholder 5">
            <a:extLst>
              <a:ext uri="{FF2B5EF4-FFF2-40B4-BE49-F238E27FC236}">
                <a16:creationId xmlns:a16="http://schemas.microsoft.com/office/drawing/2014/main" id="{920D8EB7-BF49-455C-B13E-085FCD6C135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697D85B-C418-4960-A9D7-1405F0F4DFAD}"/>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173569597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95170-642F-450F-A5E0-2F02B992A76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440FB5-964C-4818-962B-2863185C9888}"/>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D43825-D605-431E-9E7B-DFA6021C597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19D69-4EE8-43C1-B3E9-CBA98EC12CD7}"/>
              </a:ext>
            </a:extLst>
          </p:cNvPr>
          <p:cNvSpPr>
            <a:spLocks noGrp="1"/>
          </p:cNvSpPr>
          <p:nvPr>
            <p:ph type="dt" sz="half" idx="10"/>
          </p:nvPr>
        </p:nvSpPr>
        <p:spPr>
          <a:xfrm>
            <a:off x="838200" y="6356350"/>
            <a:ext cx="2743200" cy="365125"/>
          </a:xfrm>
          <a:prstGeom prst="rect">
            <a:avLst/>
          </a:prstGeom>
        </p:spPr>
        <p:txBody>
          <a:bodyPr/>
          <a:lstStyle/>
          <a:p>
            <a:fld id="{AC17A972-90F8-4CAD-AF12-CFF3AA9A9EDE}" type="datetimeFigureOut">
              <a:rPr lang="en-US" smtClean="0"/>
              <a:t>5/14/2024</a:t>
            </a:fld>
            <a:endParaRPr lang="en-US"/>
          </a:p>
        </p:txBody>
      </p:sp>
      <p:sp>
        <p:nvSpPr>
          <p:cNvPr id="6" name="Footer Placeholder 5">
            <a:extLst>
              <a:ext uri="{FF2B5EF4-FFF2-40B4-BE49-F238E27FC236}">
                <a16:creationId xmlns:a16="http://schemas.microsoft.com/office/drawing/2014/main" id="{53AFECF0-4A14-410D-AD05-D0D82E87B45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A601CC3-A33C-47E3-8728-148B3B93E7AF}"/>
              </a:ext>
            </a:extLst>
          </p:cNvPr>
          <p:cNvSpPr>
            <a:spLocks noGrp="1"/>
          </p:cNvSpPr>
          <p:nvPr>
            <p:ph type="sldNum" sz="quarter" idx="12"/>
          </p:nvPr>
        </p:nvSpPr>
        <p:spPr>
          <a:xfrm>
            <a:off x="8610600" y="6356350"/>
            <a:ext cx="2743200" cy="365125"/>
          </a:xfrm>
          <a:prstGeom prst="rect">
            <a:avLst/>
          </a:prstGeom>
        </p:spPr>
        <p:txBody>
          <a:bodyPr/>
          <a:lstStyle/>
          <a:p>
            <a:fld id="{24215E41-F0DB-4AD6-BDA7-694E91D85E81}" type="slidenum">
              <a:rPr lang="en-US" smtClean="0"/>
              <a:t>‹#›</a:t>
            </a:fld>
            <a:endParaRPr lang="en-US"/>
          </a:p>
        </p:txBody>
      </p:sp>
    </p:spTree>
    <p:extLst>
      <p:ext uri="{BB962C8B-B14F-4D97-AF65-F5344CB8AC3E}">
        <p14:creationId xmlns:p14="http://schemas.microsoft.com/office/powerpoint/2010/main" val="32066614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9" Type="http://schemas.openxmlformats.org/officeDocument/2006/relationships/slideLayout" Target="../slideLayouts/slideLayout50.xml"/><Relationship Id="rId21" Type="http://schemas.openxmlformats.org/officeDocument/2006/relationships/slideLayout" Target="../slideLayouts/slideLayout32.xml"/><Relationship Id="rId34" Type="http://schemas.openxmlformats.org/officeDocument/2006/relationships/slideLayout" Target="../slideLayouts/slideLayout45.xml"/><Relationship Id="rId42" Type="http://schemas.openxmlformats.org/officeDocument/2006/relationships/theme" Target="../theme/theme2.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41" Type="http://schemas.openxmlformats.org/officeDocument/2006/relationships/slideLayout" Target="../slideLayouts/slideLayout5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37" Type="http://schemas.openxmlformats.org/officeDocument/2006/relationships/slideLayout" Target="../slideLayouts/slideLayout48.xml"/><Relationship Id="rId40" Type="http://schemas.openxmlformats.org/officeDocument/2006/relationships/slideLayout" Target="../slideLayouts/slideLayout51.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36" Type="http://schemas.openxmlformats.org/officeDocument/2006/relationships/slideLayout" Target="../slideLayouts/slideLayout47.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slideLayout" Target="../slideLayouts/slideLayout46.xml"/><Relationship Id="rId8" Type="http://schemas.openxmlformats.org/officeDocument/2006/relationships/slideLayout" Target="../slideLayouts/slideLayout19.xml"/><Relationship Id="rId3" Type="http://schemas.openxmlformats.org/officeDocument/2006/relationships/slideLayout" Target="../slideLayouts/slideLayout14.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38"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53542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8FCFE"/>
        </a:solidFill>
        <a:effectLst/>
      </p:bgPr>
    </p:bg>
    <p:spTree>
      <p:nvGrpSpPr>
        <p:cNvPr id="1" name=""/>
        <p:cNvGrpSpPr/>
        <p:nvPr/>
      </p:nvGrpSpPr>
      <p:grpSpPr>
        <a:xfrm>
          <a:off x="0" y="0"/>
          <a:ext cx="0" cy="0"/>
          <a:chOff x="0" y="0"/>
          <a:chExt cx="0" cy="0"/>
        </a:xfrm>
      </p:grpSpPr>
      <p:sp>
        <p:nvSpPr>
          <p:cNvPr id="17" name="9Slide.vn - 2019">
            <a:extLst>
              <a:ext uri="{FF2B5EF4-FFF2-40B4-BE49-F238E27FC236}">
                <a16:creationId xmlns:a16="http://schemas.microsoft.com/office/drawing/2014/main" id="{D83A57DF-4532-4AD7-BC6C-E76FFDEC36D1}"/>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96055EF-3BCF-461E-A07D-F818C4041443}" type="datetimeFigureOut">
              <a:rPr kumimoji="0" lang="zh-CN" alt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2024/5/14</a:t>
            </a:fld>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5E570C81-8613-4F68-9EF4-80F233784E24}" type="slidenum">
              <a:rPr kumimoji="0" lang="zh-CN" altLang="en-US" sz="1200" b="0" i="0" u="none" strike="noStrike" kern="1200" cap="none" spc="0" normalizeH="0" baseline="0" noProof="0" smtClean="0">
                <a:ln>
                  <a:noFill/>
                </a:ln>
                <a:solidFill>
                  <a:prstClr val="black">
                    <a:tint val="75000"/>
                  </a:prstClr>
                </a:solidFill>
                <a:effectLst/>
                <a:uLnTx/>
                <a:uFillTx/>
                <a:latin typeface="汉仪小麦体简"/>
                <a:ea typeface="汉仪小麦体简"/>
                <a:cs typeface="+mn-cs"/>
              </a:rPr>
              <a:t>‹#›</a:t>
            </a:fld>
            <a:endParaRPr kumimoji="0" lang="zh-CN" altLang="en-US" sz="1200" b="0" i="0" u="none" strike="noStrike" kern="1200" cap="none" spc="0" normalizeH="0" baseline="0" noProof="0">
              <a:ln>
                <a:noFill/>
              </a:ln>
              <a:solidFill>
                <a:prstClr val="black">
                  <a:tint val="75000"/>
                </a:prstClr>
              </a:solidFill>
              <a:effectLst/>
              <a:uLnTx/>
              <a:uFillTx/>
              <a:latin typeface="汉仪小麦体简"/>
              <a:ea typeface="汉仪小麦体简"/>
              <a:cs typeface="+mn-cs"/>
            </a:endParaRPr>
          </a:p>
        </p:txBody>
      </p:sp>
    </p:spTree>
    <p:extLst>
      <p:ext uri="{BB962C8B-B14F-4D97-AF65-F5344CB8AC3E}">
        <p14:creationId xmlns:p14="http://schemas.microsoft.com/office/powerpoint/2010/main" val="24836672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 id="2147483703" r:id="rId19"/>
    <p:sldLayoutId id="2147483704" r:id="rId20"/>
    <p:sldLayoutId id="2147483705" r:id="rId21"/>
    <p:sldLayoutId id="2147483706" r:id="rId22"/>
    <p:sldLayoutId id="2147483707" r:id="rId23"/>
    <p:sldLayoutId id="2147483708" r:id="rId24"/>
    <p:sldLayoutId id="2147483709" r:id="rId25"/>
    <p:sldLayoutId id="2147483710" r:id="rId26"/>
    <p:sldLayoutId id="2147483711" r:id="rId27"/>
    <p:sldLayoutId id="2147483712" r:id="rId28"/>
    <p:sldLayoutId id="2147483713" r:id="rId29"/>
    <p:sldLayoutId id="2147483714" r:id="rId30"/>
    <p:sldLayoutId id="2147483715" r:id="rId31"/>
    <p:sldLayoutId id="2147483716" r:id="rId32"/>
    <p:sldLayoutId id="2147483717" r:id="rId33"/>
    <p:sldLayoutId id="2147483718" r:id="rId34"/>
    <p:sldLayoutId id="2147483719" r:id="rId35"/>
    <p:sldLayoutId id="2147483720" r:id="rId36"/>
    <p:sldLayoutId id="2147483721" r:id="rId37"/>
    <p:sldLayoutId id="2147483722" r:id="rId38"/>
    <p:sldLayoutId id="2147483723" r:id="rId39"/>
    <p:sldLayoutId id="2147483724" r:id="rId40"/>
    <p:sldLayoutId id="2147483725" r:id="rId4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ình chữ nhật: Góc Tròn 1">
            <a:extLst>
              <a:ext uri="{FF2B5EF4-FFF2-40B4-BE49-F238E27FC236}">
                <a16:creationId xmlns:a16="http://schemas.microsoft.com/office/drawing/2014/main" id="{41312F42-EE42-4D16-8630-5962D185CFDA}"/>
              </a:ext>
            </a:extLst>
          </p:cNvPr>
          <p:cNvSpPr/>
          <p:nvPr/>
        </p:nvSpPr>
        <p:spPr>
          <a:xfrm>
            <a:off x="2038350" y="838199"/>
            <a:ext cx="8515349" cy="2971801"/>
          </a:xfrm>
          <a:custGeom>
            <a:avLst/>
            <a:gdLst>
              <a:gd name="connsiteX0" fmla="*/ 0 w 8515349"/>
              <a:gd name="connsiteY0" fmla="*/ 495310 h 2971801"/>
              <a:gd name="connsiteX1" fmla="*/ 495310 w 8515349"/>
              <a:gd name="connsiteY1" fmla="*/ 0 h 2971801"/>
              <a:gd name="connsiteX2" fmla="*/ 8020039 w 8515349"/>
              <a:gd name="connsiteY2" fmla="*/ 0 h 2971801"/>
              <a:gd name="connsiteX3" fmla="*/ 8515349 w 8515349"/>
              <a:gd name="connsiteY3" fmla="*/ 495310 h 2971801"/>
              <a:gd name="connsiteX4" fmla="*/ 8515349 w 8515349"/>
              <a:gd name="connsiteY4" fmla="*/ 2476491 h 2971801"/>
              <a:gd name="connsiteX5" fmla="*/ 8020039 w 8515349"/>
              <a:gd name="connsiteY5" fmla="*/ 2971801 h 2971801"/>
              <a:gd name="connsiteX6" fmla="*/ 495310 w 8515349"/>
              <a:gd name="connsiteY6" fmla="*/ 2971801 h 2971801"/>
              <a:gd name="connsiteX7" fmla="*/ 0 w 8515349"/>
              <a:gd name="connsiteY7" fmla="*/ 2476491 h 2971801"/>
              <a:gd name="connsiteX8" fmla="*/ 0 w 8515349"/>
              <a:gd name="connsiteY8" fmla="*/ 495310 h 2971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15349" h="2971801" fill="none" extrusionOk="0">
                <a:moveTo>
                  <a:pt x="0" y="495310"/>
                </a:moveTo>
                <a:cubicBezTo>
                  <a:pt x="570" y="237195"/>
                  <a:pt x="223980" y="3728"/>
                  <a:pt x="495310" y="0"/>
                </a:cubicBezTo>
                <a:cubicBezTo>
                  <a:pt x="2835365" y="72427"/>
                  <a:pt x="5073750" y="61419"/>
                  <a:pt x="8020039" y="0"/>
                </a:cubicBezTo>
                <a:cubicBezTo>
                  <a:pt x="8293106" y="-3337"/>
                  <a:pt x="8482755" y="211899"/>
                  <a:pt x="8515349" y="495310"/>
                </a:cubicBezTo>
                <a:cubicBezTo>
                  <a:pt x="8616225" y="929970"/>
                  <a:pt x="8408036" y="2128863"/>
                  <a:pt x="8515349" y="2476491"/>
                </a:cubicBezTo>
                <a:cubicBezTo>
                  <a:pt x="8522611" y="2713189"/>
                  <a:pt x="8271602" y="2947151"/>
                  <a:pt x="8020039" y="2971801"/>
                </a:cubicBezTo>
                <a:cubicBezTo>
                  <a:pt x="4992617" y="3001628"/>
                  <a:pt x="1489715" y="2892495"/>
                  <a:pt x="495310" y="2971801"/>
                </a:cubicBezTo>
                <a:cubicBezTo>
                  <a:pt x="270081" y="2966338"/>
                  <a:pt x="-23587" y="2754707"/>
                  <a:pt x="0" y="2476491"/>
                </a:cubicBezTo>
                <a:cubicBezTo>
                  <a:pt x="50037" y="1633648"/>
                  <a:pt x="770" y="1266301"/>
                  <a:pt x="0" y="495310"/>
                </a:cubicBezTo>
                <a:close/>
              </a:path>
              <a:path w="8515349" h="2971801" stroke="0" extrusionOk="0">
                <a:moveTo>
                  <a:pt x="0" y="495310"/>
                </a:moveTo>
                <a:cubicBezTo>
                  <a:pt x="40197" y="232715"/>
                  <a:pt x="228551" y="14153"/>
                  <a:pt x="495310" y="0"/>
                </a:cubicBezTo>
                <a:cubicBezTo>
                  <a:pt x="3870679" y="123000"/>
                  <a:pt x="5846908" y="-96860"/>
                  <a:pt x="8020039" y="0"/>
                </a:cubicBezTo>
                <a:cubicBezTo>
                  <a:pt x="8274784" y="-14333"/>
                  <a:pt x="8521721" y="208912"/>
                  <a:pt x="8515349" y="495310"/>
                </a:cubicBezTo>
                <a:cubicBezTo>
                  <a:pt x="8518522" y="1153202"/>
                  <a:pt x="8609616" y="1706737"/>
                  <a:pt x="8515349" y="2476491"/>
                </a:cubicBezTo>
                <a:cubicBezTo>
                  <a:pt x="8498678" y="2756083"/>
                  <a:pt x="8258043" y="2965983"/>
                  <a:pt x="8020039" y="2971801"/>
                </a:cubicBezTo>
                <a:cubicBezTo>
                  <a:pt x="5080241" y="2811094"/>
                  <a:pt x="4168685" y="3011468"/>
                  <a:pt x="495310" y="2971801"/>
                </a:cubicBezTo>
                <a:cubicBezTo>
                  <a:pt x="171903" y="2961732"/>
                  <a:pt x="-11886" y="2744658"/>
                  <a:pt x="0" y="2476491"/>
                </a:cubicBezTo>
                <a:cubicBezTo>
                  <a:pt x="32216" y="1844884"/>
                  <a:pt x="57206" y="777788"/>
                  <a:pt x="0" y="495310"/>
                </a:cubicBezTo>
                <a:close/>
              </a:path>
            </a:pathLst>
          </a:custGeom>
          <a:solidFill>
            <a:srgbClr val="FFFFFF">
              <a:alpha val="80000"/>
            </a:srgbClr>
          </a:solidFill>
          <a:ln w="38100">
            <a:solidFill>
              <a:srgbClr val="002060"/>
            </a:solidFill>
            <a:extLst>
              <a:ext uri="{C807C97D-BFC1-408E-A445-0C87EB9F89A2}">
                <ask:lineSketchStyleProps xmlns="" xmlns:ask="http://schemas.microsoft.com/office/drawing/2018/sketchyshapes" sd="852854689">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11A52C6D-F262-BD57-02AF-9442A1638AAA}"/>
              </a:ext>
            </a:extLst>
          </p:cNvPr>
          <p:cNvSpPr txBox="1"/>
          <p:nvPr/>
        </p:nvSpPr>
        <p:spPr>
          <a:xfrm>
            <a:off x="2600325" y="892938"/>
            <a:ext cx="6991350" cy="2862322"/>
          </a:xfrm>
          <a:prstGeom prst="rect">
            <a:avLst/>
          </a:prstGeom>
          <a:noFill/>
        </p:spPr>
        <p:txBody>
          <a:bodyPr wrap="square" rtlCol="0">
            <a:spAutoFit/>
          </a:bodyPr>
          <a:lstStyle/>
          <a:p>
            <a:pPr algn="ctr"/>
            <a:r>
              <a:rPr lang="nl-NL" sz="6000" b="1" dirty="0">
                <a:effectLst/>
                <a:ea typeface="Times New Roman" panose="02020603050405020304" pitchFamily="18" charset="0"/>
              </a:rPr>
              <a:t>ĐÁNH GIÁ CUỐI KỲ II</a:t>
            </a:r>
          </a:p>
          <a:p>
            <a:pPr algn="ctr"/>
            <a:r>
              <a:rPr lang="nl-NL" sz="6000" b="1" dirty="0">
                <a:ea typeface="Times New Roman" panose="02020603050405020304" pitchFamily="18" charset="0"/>
              </a:rPr>
              <a:t>(Đề tham khảo)</a:t>
            </a:r>
            <a:r>
              <a:rPr lang="nl-NL" sz="6000" b="1" dirty="0">
                <a:effectLst/>
                <a:ea typeface="Times New Roman" panose="02020603050405020304" pitchFamily="18" charset="0"/>
              </a:rPr>
              <a:t> </a:t>
            </a:r>
            <a:endParaRPr lang="nl-NL" sz="6000" b="1" dirty="0" smtClean="0">
              <a:effectLst/>
              <a:ea typeface="Times New Roman" panose="02020603050405020304" pitchFamily="18" charset="0"/>
            </a:endParaRPr>
          </a:p>
          <a:p>
            <a:pPr algn="ctr"/>
            <a:r>
              <a:rPr lang="nl-NL" sz="6000" b="1" dirty="0"/>
              <a:t> </a:t>
            </a:r>
            <a:r>
              <a:rPr lang="nl-NL" sz="6000" b="1" dirty="0" smtClean="0"/>
              <a:t>Tiết 6</a:t>
            </a:r>
            <a:endParaRPr lang="en-US" sz="6000" dirty="0"/>
          </a:p>
        </p:txBody>
      </p:sp>
    </p:spTree>
    <p:extLst>
      <p:ext uri="{BB962C8B-B14F-4D97-AF65-F5344CB8AC3E}">
        <p14:creationId xmlns:p14="http://schemas.microsoft.com/office/powerpoint/2010/main" val="32994926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A4EA3806-E86B-3493-FE20-5D439627FA0B}"/>
              </a:ext>
            </a:extLst>
          </p:cNvPr>
          <p:cNvSpPr/>
          <p:nvPr/>
        </p:nvSpPr>
        <p:spPr>
          <a:xfrm>
            <a:off x="1485901" y="219075"/>
            <a:ext cx="9258300" cy="11620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200" b="1" dirty="0">
                <a:solidFill>
                  <a:srgbClr val="FF0000"/>
                </a:solidFill>
                <a:latin typeface="Calibri" panose="020F0502020204030204" pitchFamily="34" charset="0"/>
                <a:cs typeface="Calibri" panose="020F0502020204030204" pitchFamily="34" charset="0"/>
              </a:rPr>
              <a:t>2. </a:t>
            </a:r>
            <a:r>
              <a:rPr lang="vi-VN" sz="3200" b="1" dirty="0">
                <a:solidFill>
                  <a:srgbClr val="FF0000"/>
                </a:solidFill>
                <a:latin typeface="Calibri" panose="020F0502020204030204" pitchFamily="34" charset="0"/>
                <a:cs typeface="Calibri" panose="020F0502020204030204" pitchFamily="34" charset="0"/>
              </a:rPr>
              <a:t>Viết đoạn văn kể về một sự việc đã để lại cho em nhiều ấn tượng trong năm học vừa qua.</a:t>
            </a:r>
          </a:p>
        </p:txBody>
      </p:sp>
      <p:sp>
        <p:nvSpPr>
          <p:cNvPr id="3" name="TextBox 2">
            <a:extLst>
              <a:ext uri="{FF2B5EF4-FFF2-40B4-BE49-F238E27FC236}">
                <a16:creationId xmlns:a16="http://schemas.microsoft.com/office/drawing/2014/main" id="{2ACE1664-2B47-864D-7593-730CF224AC46}"/>
              </a:ext>
            </a:extLst>
          </p:cNvPr>
          <p:cNvSpPr txBox="1"/>
          <p:nvPr/>
        </p:nvSpPr>
        <p:spPr>
          <a:xfrm>
            <a:off x="838201" y="1905000"/>
            <a:ext cx="11153774" cy="3416320"/>
          </a:xfrm>
          <a:prstGeom prst="rect">
            <a:avLst/>
          </a:prstGeom>
          <a:noFill/>
        </p:spPr>
        <p:txBody>
          <a:bodyPr wrap="square" rtlCol="0">
            <a:spAutoFit/>
          </a:bodyPr>
          <a:lstStyle/>
          <a:p>
            <a:pPr algn="just"/>
            <a:r>
              <a:rPr lang="vi-VN" sz="3600" b="0" i="0" dirty="0">
                <a:solidFill>
                  <a:srgbClr val="000000"/>
                </a:solidFill>
                <a:effectLst/>
                <a:latin typeface="Calibri" panose="020F0502020204030204" pitchFamily="34" charset="0"/>
                <a:cs typeface="Calibri" panose="020F0502020204030204" pitchFamily="34" charset="0"/>
              </a:rPr>
              <a:t>Gợi ý:</a:t>
            </a:r>
          </a:p>
          <a:p>
            <a:pPr algn="just"/>
            <a:r>
              <a:rPr lang="vi-VN" sz="3600" b="0" i="0" dirty="0">
                <a:solidFill>
                  <a:srgbClr val="000000"/>
                </a:solidFill>
                <a:effectLst/>
                <a:latin typeface="Calibri" panose="020F0502020204030204" pitchFamily="34" charset="0"/>
                <a:cs typeface="Calibri" panose="020F0502020204030204" pitchFamily="34" charset="0"/>
              </a:rPr>
              <a:t>- Sự việc để lại ấn tượng là gì?</a:t>
            </a:r>
          </a:p>
          <a:p>
            <a:pPr algn="just"/>
            <a:r>
              <a:rPr lang="vi-VN" sz="3600" b="0" i="0" dirty="0">
                <a:solidFill>
                  <a:srgbClr val="000000"/>
                </a:solidFill>
                <a:effectLst/>
                <a:latin typeface="Calibri" panose="020F0502020204030204" pitchFamily="34" charset="0"/>
                <a:cs typeface="Calibri" panose="020F0502020204030204" pitchFamily="34" charset="0"/>
              </a:rPr>
              <a:t>- Sự việc đó diễn ra ở đâu? Khi nào?</a:t>
            </a:r>
          </a:p>
          <a:p>
            <a:pPr algn="just"/>
            <a:r>
              <a:rPr lang="vi-VN" sz="3600" b="0" i="0" dirty="0">
                <a:solidFill>
                  <a:srgbClr val="000000"/>
                </a:solidFill>
                <a:effectLst/>
                <a:latin typeface="Calibri" panose="020F0502020204030204" pitchFamily="34" charset="0"/>
                <a:cs typeface="Calibri" panose="020F0502020204030204" pitchFamily="34" charset="0"/>
              </a:rPr>
              <a:t>- Sự việc đó diễn ra thế nào? Điều gì làm cho em ấn tượng nhất?</a:t>
            </a:r>
          </a:p>
          <a:p>
            <a:pPr algn="just"/>
            <a:r>
              <a:rPr lang="vi-VN" sz="3600" b="0" i="0" dirty="0">
                <a:solidFill>
                  <a:srgbClr val="000000"/>
                </a:solidFill>
                <a:effectLst/>
                <a:latin typeface="Calibri" panose="020F0502020204030204" pitchFamily="34" charset="0"/>
                <a:cs typeface="Calibri" panose="020F0502020204030204" pitchFamily="34" charset="0"/>
              </a:rPr>
              <a:t>- Em có cảm nghĩ gì về sự việc đó? </a:t>
            </a:r>
          </a:p>
        </p:txBody>
      </p:sp>
    </p:spTree>
    <p:extLst>
      <p:ext uri="{BB962C8B-B14F-4D97-AF65-F5344CB8AC3E}">
        <p14:creationId xmlns:p14="http://schemas.microsoft.com/office/powerpoint/2010/main" val="16728355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6">
            <a:extLst>
              <a:ext uri="{FF2B5EF4-FFF2-40B4-BE49-F238E27FC236}">
                <a16:creationId xmlns:a16="http://schemas.microsoft.com/office/drawing/2014/main" id="{8EDC8721-2CDB-4536-96BC-3F765E5A12D1}"/>
              </a:ext>
            </a:extLst>
          </p:cNvPr>
          <p:cNvSpPr/>
          <p:nvPr/>
        </p:nvSpPr>
        <p:spPr>
          <a:xfrm>
            <a:off x="468875" y="324771"/>
            <a:ext cx="11468021" cy="6384141"/>
          </a:xfrm>
          <a:prstGeom prst="roundRect">
            <a:avLst>
              <a:gd name="adj" fmla="val 13348"/>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F5FE1B7C-66CC-46E6-BD56-A93FE4FE088C}"/>
              </a:ext>
            </a:extLst>
          </p:cNvPr>
          <p:cNvGrpSpPr/>
          <p:nvPr/>
        </p:nvGrpSpPr>
        <p:grpSpPr>
          <a:xfrm>
            <a:off x="324051" y="263394"/>
            <a:ext cx="1752400" cy="679581"/>
            <a:chOff x="144256" y="311019"/>
            <a:chExt cx="10324699" cy="1299197"/>
          </a:xfrm>
        </p:grpSpPr>
        <p:grpSp>
          <p:nvGrpSpPr>
            <p:cNvPr id="12" name="组合 5">
              <a:extLst>
                <a:ext uri="{FF2B5EF4-FFF2-40B4-BE49-F238E27FC236}">
                  <a16:creationId xmlns:a16="http://schemas.microsoft.com/office/drawing/2014/main" id="{3675C5A6-4FD0-4E1F-BEC6-965332D8A3EA}"/>
                </a:ext>
              </a:extLst>
            </p:cNvPr>
            <p:cNvGrpSpPr/>
            <p:nvPr/>
          </p:nvGrpSpPr>
          <p:grpSpPr>
            <a:xfrm>
              <a:off x="144256" y="311019"/>
              <a:ext cx="10324699" cy="1299197"/>
              <a:chOff x="1457541" y="1771650"/>
              <a:chExt cx="3783061" cy="2563700"/>
            </a:xfrm>
          </p:grpSpPr>
          <p:sp>
            <p:nvSpPr>
              <p:cNvPr id="16" name="矩形: 圆角 6">
                <a:extLst>
                  <a:ext uri="{FF2B5EF4-FFF2-40B4-BE49-F238E27FC236}">
                    <a16:creationId xmlns:a16="http://schemas.microsoft.com/office/drawing/2014/main" id="{7251466C-3019-4234-9032-0D31F631A7AD}"/>
                  </a:ext>
                </a:extLst>
              </p:cNvPr>
              <p:cNvSpPr/>
              <p:nvPr/>
            </p:nvSpPr>
            <p:spPr>
              <a:xfrm>
                <a:off x="1513948" y="1862926"/>
                <a:ext cx="3658518" cy="2381148"/>
              </a:xfrm>
              <a:prstGeom prst="roundRect">
                <a:avLst>
                  <a:gd name="adj" fmla="val 37500"/>
                </a:avLst>
              </a:prstGeom>
              <a:solidFill>
                <a:srgbClr val="80AD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汉仪小麦体简"/>
                  <a:ea typeface="汉仪小麦体简"/>
                  <a:cs typeface="+mn-ea"/>
                  <a:sym typeface="+mn-lt"/>
                </a:endParaRPr>
              </a:p>
            </p:txBody>
          </p:sp>
          <p:sp>
            <p:nvSpPr>
              <p:cNvPr id="17" name="矩形: 圆角 7">
                <a:extLst>
                  <a:ext uri="{FF2B5EF4-FFF2-40B4-BE49-F238E27FC236}">
                    <a16:creationId xmlns:a16="http://schemas.microsoft.com/office/drawing/2014/main" id="{A6A1399E-F55D-4766-BB6D-B28D1D0FEC04}"/>
                  </a:ext>
                </a:extLst>
              </p:cNvPr>
              <p:cNvSpPr/>
              <p:nvPr/>
            </p:nvSpPr>
            <p:spPr>
              <a:xfrm>
                <a:off x="1592135" y="1991408"/>
                <a:ext cx="3523487" cy="2124185"/>
              </a:xfrm>
              <a:prstGeom prst="roundRect">
                <a:avLst>
                  <a:gd name="adj" fmla="val 37500"/>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汉仪小麦体简"/>
                  <a:ea typeface="汉仪小麦体简"/>
                  <a:cs typeface="+mn-ea"/>
                  <a:sym typeface="+mn-lt"/>
                </a:endParaRPr>
              </a:p>
            </p:txBody>
          </p:sp>
          <p:sp>
            <p:nvSpPr>
              <p:cNvPr id="18" name="矩形: 圆角 8">
                <a:extLst>
                  <a:ext uri="{FF2B5EF4-FFF2-40B4-BE49-F238E27FC236}">
                    <a16:creationId xmlns:a16="http://schemas.microsoft.com/office/drawing/2014/main" id="{4888038A-96BC-49A6-9725-69F7D526E016}"/>
                  </a:ext>
                </a:extLst>
              </p:cNvPr>
              <p:cNvSpPr/>
              <p:nvPr/>
            </p:nvSpPr>
            <p:spPr>
              <a:xfrm>
                <a:off x="1457541" y="1771650"/>
                <a:ext cx="3783061" cy="2563700"/>
              </a:xfrm>
              <a:prstGeom prst="roundRect">
                <a:avLst>
                  <a:gd name="adj" fmla="val 37500"/>
                </a:avLst>
              </a:prstGeom>
              <a:noFill/>
              <a:ln>
                <a:solidFill>
                  <a:srgbClr val="4386B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汉仪小麦体简"/>
                  <a:ea typeface="汉仪小麦体简"/>
                  <a:cs typeface="+mn-ea"/>
                  <a:sym typeface="+mn-lt"/>
                </a:endParaRPr>
              </a:p>
            </p:txBody>
          </p:sp>
        </p:grpSp>
        <p:sp>
          <p:nvSpPr>
            <p:cNvPr id="15" name="文本框 7">
              <a:extLst>
                <a:ext uri="{FF2B5EF4-FFF2-40B4-BE49-F238E27FC236}">
                  <a16:creationId xmlns:a16="http://schemas.microsoft.com/office/drawing/2014/main" id="{66C51745-C601-4F2A-A4C1-972BC836D423}"/>
                </a:ext>
              </a:extLst>
            </p:cNvPr>
            <p:cNvSpPr txBox="1"/>
            <p:nvPr/>
          </p:nvSpPr>
          <p:spPr>
            <a:xfrm>
              <a:off x="653607" y="478454"/>
              <a:ext cx="962939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rPr>
                <a:t>A. </a:t>
              </a:r>
              <a:r>
                <a:rPr kumimoji="0" lang="en-US" altLang="zh-CN" sz="3200" b="0" i="0" u="none" strike="noStrike" kern="1200" cap="none" spc="0" normalizeH="0" baseline="0" noProof="0" dirty="0" err="1">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rPr>
                <a:t>Đọc</a:t>
              </a:r>
              <a:endParaRPr kumimoji="0" lang="zh-CN" altLang="en-US" sz="3200" b="0" i="0" u="none" strike="noStrike" kern="1200" cap="none" spc="0" normalizeH="0" baseline="0" noProof="0" dirty="0">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endParaRPr>
            </a:p>
          </p:txBody>
        </p:sp>
      </p:grpSp>
      <p:sp>
        <p:nvSpPr>
          <p:cNvPr id="2" name="TextBox 1">
            <a:extLst>
              <a:ext uri="{FF2B5EF4-FFF2-40B4-BE49-F238E27FC236}">
                <a16:creationId xmlns:a16="http://schemas.microsoft.com/office/drawing/2014/main" id="{E1764374-6EC7-E302-D1CF-AE557E49D777}"/>
              </a:ext>
            </a:extLst>
          </p:cNvPr>
          <p:cNvSpPr txBox="1"/>
          <p:nvPr/>
        </p:nvSpPr>
        <p:spPr>
          <a:xfrm>
            <a:off x="2400300" y="243508"/>
            <a:ext cx="8324850" cy="646331"/>
          </a:xfrm>
          <a:prstGeom prst="rect">
            <a:avLst/>
          </a:prstGeom>
          <a:noFill/>
        </p:spPr>
        <p:txBody>
          <a:bodyPr wrap="square" rtlCol="0">
            <a:spAutoFit/>
          </a:bodyPr>
          <a:lstStyle/>
          <a:p>
            <a:r>
              <a:rPr lang="en-US" sz="3600" dirty="0"/>
              <a:t>1. </a:t>
            </a:r>
            <a:r>
              <a:rPr lang="en-US" sz="3600" dirty="0" err="1"/>
              <a:t>Đọc</a:t>
            </a:r>
            <a:r>
              <a:rPr lang="en-US" sz="3600" dirty="0"/>
              <a:t> </a:t>
            </a:r>
            <a:r>
              <a:rPr lang="en-US" sz="3600" dirty="0" err="1"/>
              <a:t>thành</a:t>
            </a:r>
            <a:r>
              <a:rPr lang="en-US" sz="3600" dirty="0"/>
              <a:t> </a:t>
            </a:r>
            <a:r>
              <a:rPr lang="en-US" sz="3600" dirty="0" err="1"/>
              <a:t>tiếng</a:t>
            </a:r>
            <a:r>
              <a:rPr lang="en-US" sz="3600" dirty="0"/>
              <a:t> </a:t>
            </a:r>
            <a:r>
              <a:rPr lang="en-US" sz="3600" dirty="0" err="1"/>
              <a:t>và</a:t>
            </a:r>
            <a:r>
              <a:rPr lang="en-US" sz="3600" dirty="0"/>
              <a:t> </a:t>
            </a:r>
            <a:r>
              <a:rPr lang="en-US" sz="3600" dirty="0" err="1"/>
              <a:t>trả</a:t>
            </a:r>
            <a:r>
              <a:rPr lang="en-US" sz="3600" dirty="0"/>
              <a:t> </a:t>
            </a:r>
            <a:r>
              <a:rPr lang="en-US" sz="3600" dirty="0" err="1"/>
              <a:t>lời</a:t>
            </a:r>
            <a:r>
              <a:rPr lang="en-US" sz="3600" dirty="0"/>
              <a:t> </a:t>
            </a:r>
            <a:r>
              <a:rPr lang="en-US" sz="3600" dirty="0" err="1"/>
              <a:t>câu</a:t>
            </a:r>
            <a:r>
              <a:rPr lang="en-US" sz="3600" dirty="0"/>
              <a:t> </a:t>
            </a:r>
            <a:r>
              <a:rPr lang="en-US" sz="3600" dirty="0" err="1"/>
              <a:t>hỏi</a:t>
            </a:r>
            <a:r>
              <a:rPr lang="en-US" sz="3600" dirty="0"/>
              <a:t>. </a:t>
            </a:r>
          </a:p>
        </p:txBody>
      </p:sp>
      <p:graphicFrame>
        <p:nvGraphicFramePr>
          <p:cNvPr id="5" name="Table 4">
            <a:extLst>
              <a:ext uri="{FF2B5EF4-FFF2-40B4-BE49-F238E27FC236}">
                <a16:creationId xmlns:a16="http://schemas.microsoft.com/office/drawing/2014/main" id="{230E0BD7-3E14-C979-49E0-3F41CD546967}"/>
              </a:ext>
            </a:extLst>
          </p:cNvPr>
          <p:cNvGraphicFramePr>
            <a:graphicFrameLocks noGrp="1"/>
          </p:cNvGraphicFramePr>
          <p:nvPr>
            <p:extLst>
              <p:ext uri="{D42A27DB-BD31-4B8C-83A1-F6EECF244321}">
                <p14:modId xmlns:p14="http://schemas.microsoft.com/office/powerpoint/2010/main" val="1411730299"/>
              </p:ext>
            </p:extLst>
          </p:nvPr>
        </p:nvGraphicFramePr>
        <p:xfrm>
          <a:off x="1570383" y="1099786"/>
          <a:ext cx="9750288" cy="5758214"/>
        </p:xfrm>
        <a:graphic>
          <a:graphicData uri="http://schemas.openxmlformats.org/drawingml/2006/table">
            <a:tbl>
              <a:tblPr/>
              <a:tblGrid>
                <a:gridCol w="4875144">
                  <a:extLst>
                    <a:ext uri="{9D8B030D-6E8A-4147-A177-3AD203B41FA5}">
                      <a16:colId xmlns:a16="http://schemas.microsoft.com/office/drawing/2014/main" val="1681743796"/>
                    </a:ext>
                  </a:extLst>
                </a:gridCol>
                <a:gridCol w="4875144">
                  <a:extLst>
                    <a:ext uri="{9D8B030D-6E8A-4147-A177-3AD203B41FA5}">
                      <a16:colId xmlns:a16="http://schemas.microsoft.com/office/drawing/2014/main" val="270602149"/>
                    </a:ext>
                  </a:extLst>
                </a:gridCol>
              </a:tblGrid>
              <a:tr h="4351338">
                <a:tc>
                  <a:txBody>
                    <a:bodyPr/>
                    <a:lstStyle/>
                    <a:p>
                      <a:pPr algn="just" fontAlgn="t"/>
                      <a:r>
                        <a:rPr lang="vi-VN" sz="2200" b="0" dirty="0">
                          <a:effectLst/>
                          <a:latin typeface="Calibri" panose="020F0502020204030204" pitchFamily="34" charset="0"/>
                          <a:cs typeface="Calibri" panose="020F0502020204030204" pitchFamily="34" charset="0"/>
                        </a:rPr>
                        <a:t>Trông cây cau thẳng</a:t>
                      </a:r>
                    </a:p>
                    <a:p>
                      <a:pPr algn="just" fontAlgn="t"/>
                      <a:r>
                        <a:rPr lang="vi-VN" sz="2200" b="0" dirty="0">
                          <a:effectLst/>
                          <a:latin typeface="Calibri" panose="020F0502020204030204" pitchFamily="34" charset="0"/>
                          <a:cs typeface="Calibri" panose="020F0502020204030204" pitchFamily="34" charset="0"/>
                        </a:rPr>
                        <a:t>Em mới hỏi mèo</a:t>
                      </a:r>
                    </a:p>
                    <a:p>
                      <a:pPr algn="just" fontAlgn="t"/>
                      <a:r>
                        <a:rPr lang="vi-VN" sz="2200" b="0" dirty="0">
                          <a:effectLst/>
                          <a:latin typeface="Calibri" panose="020F0502020204030204" pitchFamily="34" charset="0"/>
                          <a:cs typeface="Calibri" panose="020F0502020204030204" pitchFamily="34" charset="0"/>
                        </a:rPr>
                        <a:t>Mải đi bắt chuột</a:t>
                      </a:r>
                    </a:p>
                    <a:p>
                      <a:pPr algn="just" fontAlgn="t"/>
                      <a:r>
                        <a:rPr lang="vi-VN" sz="2200" b="0" dirty="0">
                          <a:effectLst/>
                          <a:latin typeface="Calibri" panose="020F0502020204030204" pitchFamily="34" charset="0"/>
                          <a:cs typeface="Calibri" panose="020F0502020204030204" pitchFamily="34" charset="0"/>
                        </a:rPr>
                        <a:t>Có quên tài trèo?</a:t>
                      </a:r>
                    </a:p>
                    <a:p>
                      <a:pPr algn="just" fontAlgn="t"/>
                      <a:r>
                        <a:rPr lang="vi-VN" sz="2200" b="0" dirty="0">
                          <a:effectLst/>
                          <a:latin typeface="Calibri" panose="020F0502020204030204" pitchFamily="34" charset="0"/>
                          <a:cs typeface="Calibri" panose="020F0502020204030204" pitchFamily="34" charset="0"/>
                        </a:rPr>
                        <a:t> </a:t>
                      </a:r>
                    </a:p>
                    <a:p>
                      <a:pPr algn="just" fontAlgn="t"/>
                      <a:r>
                        <a:rPr lang="vi-VN" sz="2200" b="0" dirty="0">
                          <a:effectLst/>
                          <a:latin typeface="Calibri" panose="020F0502020204030204" pitchFamily="34" charset="0"/>
                          <a:cs typeface="Calibri" panose="020F0502020204030204" pitchFamily="34" charset="0"/>
                        </a:rPr>
                        <a:t>Cau đứng làm thược</a:t>
                      </a:r>
                    </a:p>
                    <a:p>
                      <a:pPr algn="just" fontAlgn="t"/>
                      <a:r>
                        <a:rPr lang="vi-VN" sz="2200" b="0" dirty="0">
                          <a:effectLst/>
                          <a:latin typeface="Calibri" panose="020F0502020204030204" pitchFamily="34" charset="0"/>
                          <a:cs typeface="Calibri" panose="020F0502020204030204" pitchFamily="34" charset="0"/>
                        </a:rPr>
                        <a:t>Đo tháng, đo ngày</a:t>
                      </a:r>
                    </a:p>
                    <a:p>
                      <a:pPr algn="just" fontAlgn="t"/>
                      <a:r>
                        <a:rPr lang="vi-VN" sz="2200" b="0" dirty="0">
                          <a:effectLst/>
                          <a:latin typeface="Calibri" panose="020F0502020204030204" pitchFamily="34" charset="0"/>
                          <a:cs typeface="Calibri" panose="020F0502020204030204" pitchFamily="34" charset="0"/>
                        </a:rPr>
                        <a:t>Từng nấc, từng nấc</a:t>
                      </a:r>
                    </a:p>
                    <a:p>
                      <a:pPr algn="just" fontAlgn="t"/>
                      <a:r>
                        <a:rPr lang="vi-VN" sz="2200" b="0" dirty="0">
                          <a:effectLst/>
                          <a:latin typeface="Calibri" panose="020F0502020204030204" pitchFamily="34" charset="0"/>
                          <a:cs typeface="Calibri" panose="020F0502020204030204" pitchFamily="34" charset="0"/>
                        </a:rPr>
                        <a:t>Vòng đều thân cây.</a:t>
                      </a:r>
                    </a:p>
                    <a:p>
                      <a:pPr algn="just" fontAlgn="t"/>
                      <a:r>
                        <a:rPr lang="vi-VN" sz="2200" b="0" dirty="0">
                          <a:effectLst/>
                          <a:latin typeface="Calibri" panose="020F0502020204030204" pitchFamily="34" charset="0"/>
                          <a:cs typeface="Calibri" panose="020F0502020204030204" pitchFamily="34" charset="0"/>
                        </a:rPr>
                        <a:t> </a:t>
                      </a:r>
                    </a:p>
                    <a:p>
                      <a:pPr algn="just" fontAlgn="t"/>
                      <a:r>
                        <a:rPr lang="vi-VN" sz="2200" b="0" dirty="0">
                          <a:effectLst/>
                          <a:latin typeface="Calibri" panose="020F0502020204030204" pitchFamily="34" charset="0"/>
                          <a:cs typeface="Calibri" panose="020F0502020204030204" pitchFamily="34" charset="0"/>
                        </a:rPr>
                        <a:t>Cau cao, cao mãi</a:t>
                      </a:r>
                    </a:p>
                    <a:p>
                      <a:pPr algn="just" fontAlgn="t"/>
                      <a:r>
                        <a:rPr lang="vi-VN" sz="2200" b="0" dirty="0">
                          <a:effectLst/>
                          <a:latin typeface="Calibri" panose="020F0502020204030204" pitchFamily="34" charset="0"/>
                          <a:cs typeface="Calibri" panose="020F0502020204030204" pitchFamily="34" charset="0"/>
                        </a:rPr>
                        <a:t>Tàu vươn giữa trời</a:t>
                      </a:r>
                    </a:p>
                    <a:p>
                      <a:pPr algn="just" fontAlgn="t"/>
                      <a:r>
                        <a:rPr lang="vi-VN" sz="2200" b="0" dirty="0">
                          <a:effectLst/>
                          <a:latin typeface="Calibri" panose="020F0502020204030204" pitchFamily="34" charset="0"/>
                          <a:cs typeface="Calibri" panose="020F0502020204030204" pitchFamily="34" charset="0"/>
                        </a:rPr>
                        <a:t>Như tay xòe rộng</a:t>
                      </a:r>
                    </a:p>
                    <a:p>
                      <a:pPr algn="just" fontAlgn="t"/>
                      <a:r>
                        <a:rPr lang="vi-VN" sz="2200" b="0" dirty="0">
                          <a:effectLst/>
                          <a:latin typeface="Calibri" panose="020F0502020204030204" pitchFamily="34" charset="0"/>
                          <a:cs typeface="Calibri" panose="020F0502020204030204" pitchFamily="34" charset="0"/>
                        </a:rPr>
                        <a:t>Hứng làn mưa rơi.</a:t>
                      </a:r>
                    </a:p>
                  </a:txBody>
                  <a:tcPr marL="29227" marR="29227" marT="29227" marB="29227">
                    <a:lnL>
                      <a:noFill/>
                    </a:lnL>
                    <a:lnR>
                      <a:noFill/>
                    </a:lnR>
                    <a:lnT>
                      <a:noFill/>
                    </a:lnT>
                    <a:lnB>
                      <a:noFill/>
                    </a:lnB>
                  </a:tcPr>
                </a:tc>
                <a:tc>
                  <a:txBody>
                    <a:bodyPr/>
                    <a:lstStyle/>
                    <a:p>
                      <a:pPr algn="just" fontAlgn="t"/>
                      <a:r>
                        <a:rPr lang="vi-VN" sz="2200" b="0" dirty="0">
                          <a:effectLst/>
                          <a:latin typeface="Calibri" panose="020F0502020204030204" pitchFamily="34" charset="0"/>
                          <a:cs typeface="Calibri" panose="020F0502020204030204" pitchFamily="34" charset="0"/>
                        </a:rPr>
                        <a:t>Mo như thìa lớn</a:t>
                      </a:r>
                    </a:p>
                    <a:p>
                      <a:pPr algn="just" fontAlgn="t"/>
                      <a:r>
                        <a:rPr lang="vi-VN" sz="2200" b="0" dirty="0">
                          <a:effectLst/>
                          <a:latin typeface="Calibri" panose="020F0502020204030204" pitchFamily="34" charset="0"/>
                          <a:cs typeface="Calibri" panose="020F0502020204030204" pitchFamily="34" charset="0"/>
                        </a:rPr>
                        <a:t>Đón nước mưa lành</a:t>
                      </a:r>
                    </a:p>
                    <a:p>
                      <a:pPr algn="just" fontAlgn="t"/>
                      <a:r>
                        <a:rPr lang="vi-VN" sz="2200" b="0" dirty="0">
                          <a:effectLst/>
                          <a:latin typeface="Calibri" panose="020F0502020204030204" pitchFamily="34" charset="0"/>
                          <a:cs typeface="Calibri" panose="020F0502020204030204" pitchFamily="34" charset="0"/>
                        </a:rPr>
                        <a:t>Tàu cau soi bóng</a:t>
                      </a:r>
                    </a:p>
                    <a:p>
                      <a:pPr algn="just" fontAlgn="t"/>
                      <a:r>
                        <a:rPr lang="vi-VN" sz="2200" b="0" dirty="0">
                          <a:effectLst/>
                          <a:latin typeface="Calibri" panose="020F0502020204030204" pitchFamily="34" charset="0"/>
                          <a:cs typeface="Calibri" panose="020F0502020204030204" pitchFamily="34" charset="0"/>
                        </a:rPr>
                        <a:t>Bơi trong chum sành.</a:t>
                      </a:r>
                    </a:p>
                    <a:p>
                      <a:pPr algn="just" fontAlgn="t"/>
                      <a:r>
                        <a:rPr lang="vi-VN" sz="2200" b="0" dirty="0">
                          <a:effectLst/>
                          <a:latin typeface="Calibri" panose="020F0502020204030204" pitchFamily="34" charset="0"/>
                          <a:cs typeface="Calibri" panose="020F0502020204030204" pitchFamily="34" charset="0"/>
                        </a:rPr>
                        <a:t> </a:t>
                      </a:r>
                    </a:p>
                    <a:p>
                      <a:pPr algn="just" fontAlgn="t"/>
                      <a:r>
                        <a:rPr lang="vi-VN" sz="2200" b="0" dirty="0">
                          <a:effectLst/>
                          <a:latin typeface="Calibri" panose="020F0502020204030204" pitchFamily="34" charset="0"/>
                          <a:cs typeface="Calibri" panose="020F0502020204030204" pitchFamily="34" charset="0"/>
                        </a:rPr>
                        <a:t>Chiều xuân mưa tạnh</a:t>
                      </a:r>
                    </a:p>
                    <a:p>
                      <a:pPr algn="just" fontAlgn="t"/>
                      <a:r>
                        <a:rPr lang="vi-VN" sz="2200" b="0" dirty="0">
                          <a:effectLst/>
                          <a:latin typeface="Calibri" panose="020F0502020204030204" pitchFamily="34" charset="0"/>
                          <a:cs typeface="Calibri" panose="020F0502020204030204" pitchFamily="34" charset="0"/>
                        </a:rPr>
                        <a:t>Mây trời xanh êm</a:t>
                      </a:r>
                    </a:p>
                    <a:p>
                      <a:pPr algn="just" fontAlgn="t"/>
                      <a:r>
                        <a:rPr lang="vi-VN" sz="2200" b="0" dirty="0">
                          <a:effectLst/>
                          <a:latin typeface="Calibri" panose="020F0502020204030204" pitchFamily="34" charset="0"/>
                          <a:cs typeface="Calibri" panose="020F0502020204030204" pitchFamily="34" charset="0"/>
                        </a:rPr>
                        <a:t>Tàu cau phe phẩy</a:t>
                      </a:r>
                    </a:p>
                    <a:p>
                      <a:pPr algn="just" fontAlgn="t"/>
                      <a:r>
                        <a:rPr lang="vi-VN" sz="2200" b="0" dirty="0">
                          <a:effectLst/>
                          <a:latin typeface="Calibri" panose="020F0502020204030204" pitchFamily="34" charset="0"/>
                          <a:cs typeface="Calibri" panose="020F0502020204030204" pitchFamily="34" charset="0"/>
                        </a:rPr>
                        <a:t>Vẫy gọi trăng lên.</a:t>
                      </a:r>
                    </a:p>
                    <a:p>
                      <a:pPr algn="just" fontAlgn="t"/>
                      <a:r>
                        <a:rPr lang="vi-VN" sz="2200" b="0" dirty="0">
                          <a:effectLst/>
                          <a:latin typeface="Calibri" panose="020F0502020204030204" pitchFamily="34" charset="0"/>
                          <a:cs typeface="Calibri" panose="020F0502020204030204" pitchFamily="34" charset="0"/>
                        </a:rPr>
                        <a:t> </a:t>
                      </a:r>
                    </a:p>
                    <a:p>
                      <a:pPr algn="just" fontAlgn="t"/>
                      <a:r>
                        <a:rPr lang="vi-VN" sz="2200" b="0" dirty="0">
                          <a:effectLst/>
                          <a:latin typeface="Calibri" panose="020F0502020204030204" pitchFamily="34" charset="0"/>
                          <a:cs typeface="Calibri" panose="020F0502020204030204" pitchFamily="34" charset="0"/>
                        </a:rPr>
                        <a:t>Bộp! Mo cau rụng</a:t>
                      </a:r>
                    </a:p>
                    <a:p>
                      <a:pPr algn="just" fontAlgn="t"/>
                      <a:r>
                        <a:rPr lang="vi-VN" sz="2200" b="0" dirty="0">
                          <a:effectLst/>
                          <a:latin typeface="Calibri" panose="020F0502020204030204" pitchFamily="34" charset="0"/>
                          <a:cs typeface="Calibri" panose="020F0502020204030204" pitchFamily="34" charset="0"/>
                        </a:rPr>
                        <a:t>Xòe hoa trắng ngà</a:t>
                      </a:r>
                    </a:p>
                    <a:p>
                      <a:pPr algn="just" fontAlgn="t"/>
                      <a:r>
                        <a:rPr lang="vi-VN" sz="2200" b="0" dirty="0">
                          <a:effectLst/>
                          <a:latin typeface="Calibri" panose="020F0502020204030204" pitchFamily="34" charset="0"/>
                          <a:cs typeface="Calibri" panose="020F0502020204030204" pitchFamily="34" charset="0"/>
                        </a:rPr>
                        <a:t>Bên cửa em học</a:t>
                      </a:r>
                    </a:p>
                    <a:p>
                      <a:pPr algn="just" fontAlgn="t"/>
                      <a:r>
                        <a:rPr lang="vi-VN" sz="2200" b="0" dirty="0">
                          <a:effectLst/>
                          <a:latin typeface="Calibri" panose="020F0502020204030204" pitchFamily="34" charset="0"/>
                          <a:cs typeface="Calibri" panose="020F0502020204030204" pitchFamily="34" charset="0"/>
                        </a:rPr>
                        <a:t>Hương bay vào nhà</a:t>
                      </a:r>
                    </a:p>
                    <a:p>
                      <a:pPr algn="just" fontAlgn="t"/>
                      <a:r>
                        <a:rPr lang="vi-VN" sz="2200" b="0" dirty="0">
                          <a:effectLst/>
                          <a:latin typeface="Calibri" panose="020F0502020204030204" pitchFamily="34" charset="0"/>
                          <a:cs typeface="Calibri" panose="020F0502020204030204" pitchFamily="34" charset="0"/>
                        </a:rPr>
                        <a:t>Thoảng thơm trong gió</a:t>
                      </a:r>
                    </a:p>
                    <a:p>
                      <a:pPr algn="just" fontAlgn="t"/>
                      <a:r>
                        <a:rPr lang="vi-VN" sz="2200" b="0" dirty="0">
                          <a:effectLst/>
                          <a:latin typeface="Calibri" panose="020F0502020204030204" pitchFamily="34" charset="0"/>
                          <a:cs typeface="Calibri" panose="020F0502020204030204" pitchFamily="34" charset="0"/>
                        </a:rPr>
                        <a:t>Hương cau bay xa. </a:t>
                      </a:r>
                    </a:p>
                    <a:p>
                      <a:pPr algn="r" fontAlgn="t"/>
                      <a:r>
                        <a:rPr lang="vi-VN" sz="2200" b="0" dirty="0">
                          <a:effectLst/>
                          <a:latin typeface="Calibri" panose="020F0502020204030204" pitchFamily="34" charset="0"/>
                          <a:cs typeface="Calibri" panose="020F0502020204030204" pitchFamily="34" charset="0"/>
                        </a:rPr>
                        <a:t>(Ngô Viết Dinh)</a:t>
                      </a:r>
                    </a:p>
                  </a:txBody>
                  <a:tcPr marL="29227" marR="29227" marT="29227" marB="29227">
                    <a:lnL>
                      <a:noFill/>
                    </a:lnL>
                    <a:lnR>
                      <a:noFill/>
                    </a:lnR>
                    <a:lnT>
                      <a:noFill/>
                    </a:lnT>
                    <a:lnB>
                      <a:noFill/>
                    </a:lnB>
                  </a:tcPr>
                </a:tc>
                <a:extLst>
                  <a:ext uri="{0D108BD9-81ED-4DB2-BD59-A6C34878D82A}">
                    <a16:rowId xmlns:a16="http://schemas.microsoft.com/office/drawing/2014/main" val="758877023"/>
                  </a:ext>
                </a:extLst>
              </a:tr>
            </a:tbl>
          </a:graphicData>
        </a:graphic>
      </p:graphicFrame>
      <p:sp>
        <p:nvSpPr>
          <p:cNvPr id="8" name="TextBox 7">
            <a:extLst>
              <a:ext uri="{FF2B5EF4-FFF2-40B4-BE49-F238E27FC236}">
                <a16:creationId xmlns:a16="http://schemas.microsoft.com/office/drawing/2014/main" id="{8A4D0B45-FEF5-EDEF-DF89-EFCEB5B8B7A4}"/>
              </a:ext>
            </a:extLst>
          </p:cNvPr>
          <p:cNvSpPr txBox="1"/>
          <p:nvPr/>
        </p:nvSpPr>
        <p:spPr>
          <a:xfrm>
            <a:off x="4522304" y="834887"/>
            <a:ext cx="2852530" cy="646331"/>
          </a:xfrm>
          <a:prstGeom prst="rect">
            <a:avLst/>
          </a:prstGeom>
          <a:noFill/>
        </p:spPr>
        <p:txBody>
          <a:bodyPr wrap="square" rtlCol="0">
            <a:spAutoFit/>
          </a:bodyPr>
          <a:lstStyle/>
          <a:p>
            <a:r>
              <a:rPr lang="en-US" sz="3600" dirty="0" err="1"/>
              <a:t>Cây</a:t>
            </a:r>
            <a:r>
              <a:rPr lang="en-US" sz="3600" dirty="0"/>
              <a:t> </a:t>
            </a:r>
            <a:r>
              <a:rPr lang="en-US" sz="3600" dirty="0" err="1"/>
              <a:t>cau</a:t>
            </a:r>
            <a:endParaRPr lang="en-US" sz="3600" dirty="0"/>
          </a:p>
        </p:txBody>
      </p:sp>
    </p:spTree>
    <p:extLst>
      <p:ext uri="{BB962C8B-B14F-4D97-AF65-F5344CB8AC3E}">
        <p14:creationId xmlns:p14="http://schemas.microsoft.com/office/powerpoint/2010/main" val="13645356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6">
            <a:extLst>
              <a:ext uri="{FF2B5EF4-FFF2-40B4-BE49-F238E27FC236}">
                <a16:creationId xmlns:a16="http://schemas.microsoft.com/office/drawing/2014/main" id="{8EDC8721-2CDB-4536-96BC-3F765E5A12D1}"/>
              </a:ext>
            </a:extLst>
          </p:cNvPr>
          <p:cNvSpPr/>
          <p:nvPr/>
        </p:nvSpPr>
        <p:spPr>
          <a:xfrm>
            <a:off x="468875" y="324772"/>
            <a:ext cx="11361175" cy="6421892"/>
          </a:xfrm>
          <a:prstGeom prst="roundRect">
            <a:avLst>
              <a:gd name="adj" fmla="val 13348"/>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ounded Rectangle 19">
            <a:extLst>
              <a:ext uri="{FF2B5EF4-FFF2-40B4-BE49-F238E27FC236}">
                <a16:creationId xmlns:a16="http://schemas.microsoft.com/office/drawing/2014/main" id="{7CF402EE-689B-4B6B-9370-535254D75FBC}"/>
              </a:ext>
            </a:extLst>
          </p:cNvPr>
          <p:cNvSpPr/>
          <p:nvPr/>
        </p:nvSpPr>
        <p:spPr>
          <a:xfrm>
            <a:off x="1600239" y="655859"/>
            <a:ext cx="9271513" cy="1123246"/>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vi-VN" sz="4000" dirty="0">
                <a:solidFill>
                  <a:srgbClr val="C00000"/>
                </a:solidFill>
                <a:latin typeface="Calibri" panose="020F0502020204030204" pitchFamily="34" charset="0"/>
                <a:cs typeface="Calibri" panose="020F0502020204030204" pitchFamily="34" charset="0"/>
                <a:sym typeface="+mn-ea"/>
              </a:rPr>
              <a:t>a. Đọc bài thơ, em biết điều gì về cây cau?</a:t>
            </a:r>
          </a:p>
        </p:txBody>
      </p:sp>
      <p:sp>
        <p:nvSpPr>
          <p:cNvPr id="2" name="TextBox 1">
            <a:extLst>
              <a:ext uri="{FF2B5EF4-FFF2-40B4-BE49-F238E27FC236}">
                <a16:creationId xmlns:a16="http://schemas.microsoft.com/office/drawing/2014/main" id="{73FCF2C6-C805-7A10-6C5C-DF45C38977CF}"/>
              </a:ext>
            </a:extLst>
          </p:cNvPr>
          <p:cNvSpPr txBox="1"/>
          <p:nvPr/>
        </p:nvSpPr>
        <p:spPr>
          <a:xfrm>
            <a:off x="1192696" y="2156791"/>
            <a:ext cx="10217426" cy="1938992"/>
          </a:xfrm>
          <a:prstGeom prst="rect">
            <a:avLst/>
          </a:prstGeom>
          <a:noFill/>
        </p:spPr>
        <p:txBody>
          <a:bodyPr wrap="square" rtlCol="0">
            <a:spAutoFit/>
          </a:bodyPr>
          <a:lstStyle/>
          <a:p>
            <a:pPr algn="just"/>
            <a:r>
              <a:rPr lang="en-US" sz="4000" b="0" i="0" dirty="0">
                <a:solidFill>
                  <a:srgbClr val="FF0000"/>
                </a:solidFill>
                <a:effectLst/>
                <a:latin typeface="Calibri" panose="020F0502020204030204" pitchFamily="34" charset="0"/>
                <a:cs typeface="Calibri" panose="020F0502020204030204" pitchFamily="34" charset="0"/>
              </a:rPr>
              <a:t>C</a:t>
            </a:r>
            <a:r>
              <a:rPr lang="vi-VN" sz="4000" b="0" i="0" dirty="0">
                <a:solidFill>
                  <a:srgbClr val="FF0000"/>
                </a:solidFill>
                <a:effectLst/>
                <a:latin typeface="Calibri" panose="020F0502020204030204" pitchFamily="34" charset="0"/>
                <a:cs typeface="Calibri" panose="020F0502020204030204" pitchFamily="34" charset="0"/>
              </a:rPr>
              <a:t>ây cau thẳng, thân cây từng nấc vòng đều, tàu vươn giữa trời, mo như thìa lớn, hoa cau màu trắng ngà.</a:t>
            </a:r>
            <a:endParaRPr lang="en-US" sz="4000"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87714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6">
            <a:extLst>
              <a:ext uri="{FF2B5EF4-FFF2-40B4-BE49-F238E27FC236}">
                <a16:creationId xmlns:a16="http://schemas.microsoft.com/office/drawing/2014/main" id="{8EDC8721-2CDB-4536-96BC-3F765E5A12D1}"/>
              </a:ext>
            </a:extLst>
          </p:cNvPr>
          <p:cNvSpPr/>
          <p:nvPr/>
        </p:nvSpPr>
        <p:spPr>
          <a:xfrm>
            <a:off x="468875" y="324772"/>
            <a:ext cx="11361175" cy="6421892"/>
          </a:xfrm>
          <a:prstGeom prst="roundRect">
            <a:avLst>
              <a:gd name="adj" fmla="val 13348"/>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ounded Rectangle 19">
            <a:extLst>
              <a:ext uri="{FF2B5EF4-FFF2-40B4-BE49-F238E27FC236}">
                <a16:creationId xmlns:a16="http://schemas.microsoft.com/office/drawing/2014/main" id="{7CF402EE-689B-4B6B-9370-535254D75FBC}"/>
              </a:ext>
            </a:extLst>
          </p:cNvPr>
          <p:cNvSpPr/>
          <p:nvPr/>
        </p:nvSpPr>
        <p:spPr>
          <a:xfrm>
            <a:off x="1232452" y="655859"/>
            <a:ext cx="10227365" cy="1123246"/>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vi-VN" sz="4000" dirty="0">
                <a:solidFill>
                  <a:srgbClr val="C00000"/>
                </a:solidFill>
                <a:latin typeface="Calibri" panose="020F0502020204030204" pitchFamily="34" charset="0"/>
                <a:cs typeface="Calibri" panose="020F0502020204030204" pitchFamily="34" charset="0"/>
                <a:sym typeface="+mn-ea"/>
              </a:rPr>
              <a:t>b. Em thích hình ảnh nào nhất trong bài thơ? </a:t>
            </a:r>
          </a:p>
        </p:txBody>
      </p:sp>
      <p:sp>
        <p:nvSpPr>
          <p:cNvPr id="2" name="TextBox 1">
            <a:extLst>
              <a:ext uri="{FF2B5EF4-FFF2-40B4-BE49-F238E27FC236}">
                <a16:creationId xmlns:a16="http://schemas.microsoft.com/office/drawing/2014/main" id="{73FCF2C6-C805-7A10-6C5C-DF45C38977CF}"/>
              </a:ext>
            </a:extLst>
          </p:cNvPr>
          <p:cNvSpPr txBox="1"/>
          <p:nvPr/>
        </p:nvSpPr>
        <p:spPr>
          <a:xfrm>
            <a:off x="1192696" y="2156791"/>
            <a:ext cx="10217426" cy="1938992"/>
          </a:xfrm>
          <a:prstGeom prst="rect">
            <a:avLst/>
          </a:prstGeom>
          <a:noFill/>
        </p:spPr>
        <p:txBody>
          <a:bodyPr wrap="square" rtlCol="0">
            <a:spAutoFit/>
          </a:bodyPr>
          <a:lstStyle/>
          <a:p>
            <a:pPr lvl="0" algn="just"/>
            <a:r>
              <a:rPr lang="vi-VN" sz="4000" dirty="0">
                <a:solidFill>
                  <a:srgbClr val="FF0000"/>
                </a:solidFill>
                <a:latin typeface="Calibri" panose="020F0502020204030204" pitchFamily="34" charset="0"/>
                <a:cs typeface="Calibri" panose="020F0502020204030204" pitchFamily="34" charset="0"/>
              </a:rPr>
              <a:t>Hình ảnh tả hoa cau và hương thơm của hoa cau vô cùng sinh động, khiến em cũng cảm giác có mùi thơm dịu nhe thoang thoảng đâu đây.</a:t>
            </a:r>
          </a:p>
        </p:txBody>
      </p:sp>
    </p:spTree>
    <p:extLst>
      <p:ext uri="{BB962C8B-B14F-4D97-AF65-F5344CB8AC3E}">
        <p14:creationId xmlns:p14="http://schemas.microsoft.com/office/powerpoint/2010/main" val="339039928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6">
            <a:extLst>
              <a:ext uri="{FF2B5EF4-FFF2-40B4-BE49-F238E27FC236}">
                <a16:creationId xmlns:a16="http://schemas.microsoft.com/office/drawing/2014/main" id="{8EDC8721-2CDB-4536-96BC-3F765E5A12D1}"/>
              </a:ext>
            </a:extLst>
          </p:cNvPr>
          <p:cNvSpPr/>
          <p:nvPr/>
        </p:nvSpPr>
        <p:spPr>
          <a:xfrm>
            <a:off x="468875" y="324772"/>
            <a:ext cx="11361175" cy="6421892"/>
          </a:xfrm>
          <a:prstGeom prst="roundRect">
            <a:avLst>
              <a:gd name="adj" fmla="val 13348"/>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ounded Rectangle 19">
            <a:extLst>
              <a:ext uri="{FF2B5EF4-FFF2-40B4-BE49-F238E27FC236}">
                <a16:creationId xmlns:a16="http://schemas.microsoft.com/office/drawing/2014/main" id="{7CF402EE-689B-4B6B-9370-535254D75FBC}"/>
              </a:ext>
            </a:extLst>
          </p:cNvPr>
          <p:cNvSpPr/>
          <p:nvPr/>
        </p:nvSpPr>
        <p:spPr>
          <a:xfrm>
            <a:off x="279953" y="255810"/>
            <a:ext cx="2701372" cy="496666"/>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sym typeface="+mn-ea"/>
              </a:rPr>
              <a:t>2. </a:t>
            </a:r>
            <a:r>
              <a:rPr kumimoji="0" lang="en-US" sz="4000" b="0" i="0" u="none" strike="noStrike" kern="1200" cap="none" spc="0" normalizeH="0" baseline="0" noProof="0" dirty="0" err="1">
                <a:ln>
                  <a:noFill/>
                </a:ln>
                <a:solidFill>
                  <a:srgbClr val="C00000"/>
                </a:solidFill>
                <a:effectLst/>
                <a:uLnTx/>
                <a:uFillTx/>
                <a:latin typeface="Calibri" panose="020F0502020204030204" pitchFamily="34" charset="0"/>
                <a:ea typeface="+mn-ea"/>
                <a:cs typeface="Calibri" panose="020F0502020204030204" pitchFamily="34" charset="0"/>
                <a:sym typeface="+mn-ea"/>
              </a:rPr>
              <a:t>Đọc</a:t>
            </a:r>
            <a:r>
              <a:rPr kumimoji="0" lang="en-US" sz="4000" b="0" i="0" u="none" strike="noStrike" kern="1200" cap="none" spc="0" normalizeH="0" noProof="0" dirty="0">
                <a:ln>
                  <a:noFill/>
                </a:ln>
                <a:solidFill>
                  <a:srgbClr val="C00000"/>
                </a:solidFill>
                <a:effectLst/>
                <a:uLnTx/>
                <a:uFillTx/>
                <a:latin typeface="Calibri" panose="020F0502020204030204" pitchFamily="34" charset="0"/>
                <a:ea typeface="+mn-ea"/>
                <a:cs typeface="Calibri" panose="020F0502020204030204" pitchFamily="34" charset="0"/>
                <a:sym typeface="+mn-ea"/>
              </a:rPr>
              <a:t> </a:t>
            </a:r>
            <a:r>
              <a:rPr kumimoji="0" lang="en-US" sz="4000" b="0" i="0" u="none" strike="noStrike" kern="1200" cap="none" spc="0" normalizeH="0" noProof="0" dirty="0" err="1">
                <a:ln>
                  <a:noFill/>
                </a:ln>
                <a:solidFill>
                  <a:srgbClr val="C00000"/>
                </a:solidFill>
                <a:effectLst/>
                <a:uLnTx/>
                <a:uFillTx/>
                <a:latin typeface="Calibri" panose="020F0502020204030204" pitchFamily="34" charset="0"/>
                <a:ea typeface="+mn-ea"/>
                <a:cs typeface="Calibri" panose="020F0502020204030204" pitchFamily="34" charset="0"/>
                <a:sym typeface="+mn-ea"/>
              </a:rPr>
              <a:t>hiểu</a:t>
            </a:r>
            <a:endParaRPr kumimoji="0" lang="vi-VN" sz="4000" b="0" i="0" u="none" strike="noStrike" kern="120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sym typeface="+mn-ea"/>
            </a:endParaRPr>
          </a:p>
        </p:txBody>
      </p:sp>
      <p:sp>
        <p:nvSpPr>
          <p:cNvPr id="3" name="TextBox 2">
            <a:extLst>
              <a:ext uri="{FF2B5EF4-FFF2-40B4-BE49-F238E27FC236}">
                <a16:creationId xmlns:a16="http://schemas.microsoft.com/office/drawing/2014/main" id="{08CF57FF-2CA5-D609-E9E0-22007F4F9599}"/>
              </a:ext>
            </a:extLst>
          </p:cNvPr>
          <p:cNvSpPr txBox="1"/>
          <p:nvPr/>
        </p:nvSpPr>
        <p:spPr>
          <a:xfrm>
            <a:off x="4076700" y="352425"/>
            <a:ext cx="6524625" cy="646331"/>
          </a:xfrm>
          <a:prstGeom prst="rect">
            <a:avLst/>
          </a:prstGeom>
          <a:noFill/>
        </p:spPr>
        <p:txBody>
          <a:bodyPr wrap="square" rtlCol="0">
            <a:spAutoFit/>
          </a:bodyPr>
          <a:lstStyle/>
          <a:p>
            <a:r>
              <a:rPr lang="en-US" sz="3600" dirty="0" err="1">
                <a:solidFill>
                  <a:srgbClr val="FF0000"/>
                </a:solidFill>
              </a:rPr>
              <a:t>Cuộc</a:t>
            </a:r>
            <a:r>
              <a:rPr lang="en-US" sz="3600" dirty="0">
                <a:solidFill>
                  <a:srgbClr val="FF0000"/>
                </a:solidFill>
              </a:rPr>
              <a:t> </a:t>
            </a:r>
            <a:r>
              <a:rPr lang="en-US" sz="3600" dirty="0" err="1">
                <a:solidFill>
                  <a:srgbClr val="FF0000"/>
                </a:solidFill>
              </a:rPr>
              <a:t>chạy</a:t>
            </a:r>
            <a:r>
              <a:rPr lang="en-US" sz="3600" dirty="0">
                <a:solidFill>
                  <a:srgbClr val="FF0000"/>
                </a:solidFill>
              </a:rPr>
              <a:t> </a:t>
            </a:r>
            <a:r>
              <a:rPr lang="en-US" sz="3600" dirty="0" err="1">
                <a:solidFill>
                  <a:srgbClr val="FF0000"/>
                </a:solidFill>
              </a:rPr>
              <a:t>đua</a:t>
            </a:r>
            <a:r>
              <a:rPr lang="en-US" sz="3600" dirty="0">
                <a:solidFill>
                  <a:srgbClr val="FF0000"/>
                </a:solidFill>
              </a:rPr>
              <a:t> </a:t>
            </a:r>
            <a:r>
              <a:rPr lang="en-US" sz="3600" dirty="0" err="1">
                <a:solidFill>
                  <a:srgbClr val="FF0000"/>
                </a:solidFill>
              </a:rPr>
              <a:t>trong</a:t>
            </a:r>
            <a:r>
              <a:rPr lang="en-US" sz="3600" dirty="0">
                <a:solidFill>
                  <a:srgbClr val="FF0000"/>
                </a:solidFill>
              </a:rPr>
              <a:t> </a:t>
            </a:r>
            <a:r>
              <a:rPr lang="en-US" sz="3600" dirty="0" err="1">
                <a:solidFill>
                  <a:srgbClr val="FF0000"/>
                </a:solidFill>
              </a:rPr>
              <a:t>rừng</a:t>
            </a:r>
            <a:endParaRPr lang="en-US" sz="3600" dirty="0">
              <a:solidFill>
                <a:srgbClr val="FF0000"/>
              </a:solidFill>
            </a:endParaRPr>
          </a:p>
        </p:txBody>
      </p:sp>
      <p:sp>
        <p:nvSpPr>
          <p:cNvPr id="7" name="TextBox 6">
            <a:extLst>
              <a:ext uri="{FF2B5EF4-FFF2-40B4-BE49-F238E27FC236}">
                <a16:creationId xmlns:a16="http://schemas.microsoft.com/office/drawing/2014/main" id="{08382898-3037-653F-3AA7-7E734D6DC597}"/>
              </a:ext>
            </a:extLst>
          </p:cNvPr>
          <p:cNvSpPr txBox="1"/>
          <p:nvPr/>
        </p:nvSpPr>
        <p:spPr>
          <a:xfrm>
            <a:off x="800100" y="1143000"/>
            <a:ext cx="10744200" cy="4801314"/>
          </a:xfrm>
          <a:prstGeom prst="rect">
            <a:avLst/>
          </a:prstGeom>
          <a:noFill/>
        </p:spPr>
        <p:txBody>
          <a:bodyPr wrap="square" rtlCol="0">
            <a:spAutoFit/>
          </a:bodyPr>
          <a:lstStyle/>
          <a:p>
            <a:pPr algn="just"/>
            <a:r>
              <a:rPr lang="en-US" b="0" i="0" dirty="0">
                <a:solidFill>
                  <a:srgbClr val="000000"/>
                </a:solidFill>
                <a:effectLst/>
                <a:latin typeface="OpenSans"/>
              </a:rPr>
              <a:t>   </a:t>
            </a:r>
            <a:r>
              <a:rPr lang="vi-VN" b="0" i="0" dirty="0">
                <a:solidFill>
                  <a:srgbClr val="000000"/>
                </a:solidFill>
                <a:effectLst/>
                <a:latin typeface="OpenSans"/>
              </a:rPr>
              <a:t>Ngày mai, muông thú trong rừng mở hội thi chạy để chọn con vật nhanh nhất.</a:t>
            </a:r>
          </a:p>
          <a:p>
            <a:pPr algn="just"/>
            <a:r>
              <a:rPr lang="en-US" b="0" i="0" dirty="0">
                <a:solidFill>
                  <a:srgbClr val="000000"/>
                </a:solidFill>
                <a:effectLst/>
                <a:latin typeface="OpenSans"/>
              </a:rPr>
              <a:t>   </a:t>
            </a:r>
            <a:r>
              <a:rPr lang="vi-VN" b="0" i="0" dirty="0">
                <a:solidFill>
                  <a:srgbClr val="000000"/>
                </a:solidFill>
                <a:effectLst/>
                <a:latin typeface="OpenSans"/>
              </a:rPr>
              <a:t>Ngựa con thích lắm. Chú tin chắc sẽ giành được vòng nguyệt quế. Chú sửa soạn không biết chán và mải mê soi bóng mình dưới dòng suối trong veo. Hình ảnh chú hiện lên với bộ đồ nâu tuyệt đẹp, với cái bờm dài được chải chuốt ra dáng một nhà vô địch...</a:t>
            </a:r>
          </a:p>
          <a:p>
            <a:pPr algn="just"/>
            <a:r>
              <a:rPr lang="en-US" b="0" i="0" dirty="0">
                <a:solidFill>
                  <a:srgbClr val="000000"/>
                </a:solidFill>
                <a:effectLst/>
                <a:latin typeface="OpenSans"/>
              </a:rPr>
              <a:t>   </a:t>
            </a:r>
            <a:r>
              <a:rPr lang="vi-VN" b="0" i="0" dirty="0">
                <a:solidFill>
                  <a:srgbClr val="000000"/>
                </a:solidFill>
                <a:effectLst/>
                <a:latin typeface="OpenSans"/>
              </a:rPr>
              <a:t>Ngựa cha thấy thế, bảo:</a:t>
            </a:r>
          </a:p>
          <a:p>
            <a:pPr algn="just"/>
            <a:r>
              <a:rPr lang="en-US" b="0" i="0" dirty="0">
                <a:solidFill>
                  <a:srgbClr val="000000"/>
                </a:solidFill>
                <a:effectLst/>
                <a:latin typeface="OpenSans"/>
              </a:rPr>
              <a:t>   </a:t>
            </a:r>
            <a:r>
              <a:rPr lang="vi-VN" b="0" i="0" dirty="0">
                <a:solidFill>
                  <a:srgbClr val="000000"/>
                </a:solidFill>
                <a:effectLst/>
                <a:latin typeface="OpenSans"/>
              </a:rPr>
              <a:t>- Con trai à, con phải đến bác thợ rèn để xem lại bộ móng. Nó cần thiết cho cuộc đua hơn là bộ đồ đẹp.</a:t>
            </a:r>
          </a:p>
          <a:p>
            <a:pPr algn="just"/>
            <a:r>
              <a:rPr lang="vi-VN" b="0" i="0" dirty="0">
                <a:solidFill>
                  <a:srgbClr val="000000"/>
                </a:solidFill>
                <a:effectLst/>
                <a:latin typeface="OpenSans"/>
              </a:rPr>
              <a:t>Ngựa con mắt không rời bóng mình dưới nước, ngúng nguẩy đáp:</a:t>
            </a:r>
          </a:p>
          <a:p>
            <a:pPr algn="just"/>
            <a:r>
              <a:rPr lang="en-US" b="0" i="0" dirty="0">
                <a:solidFill>
                  <a:srgbClr val="000000"/>
                </a:solidFill>
                <a:effectLst/>
                <a:latin typeface="OpenSans"/>
              </a:rPr>
              <a:t>   </a:t>
            </a:r>
            <a:r>
              <a:rPr lang="vi-VN" b="0" i="0" dirty="0">
                <a:solidFill>
                  <a:srgbClr val="000000"/>
                </a:solidFill>
                <a:effectLst/>
                <a:latin typeface="OpenSans"/>
              </a:rPr>
              <a:t>- Cha yên tâm đi. Móng của con chắc chắn lắm. Con nhất định sẽ thắng mà!</a:t>
            </a:r>
          </a:p>
          <a:p>
            <a:pPr algn="just"/>
            <a:r>
              <a:rPr lang="en-US" b="0" i="0" dirty="0">
                <a:solidFill>
                  <a:srgbClr val="000000"/>
                </a:solidFill>
                <a:effectLst/>
                <a:latin typeface="OpenSans"/>
              </a:rPr>
              <a:t>   </a:t>
            </a:r>
            <a:r>
              <a:rPr lang="vi-VN" b="0" i="0" dirty="0">
                <a:solidFill>
                  <a:srgbClr val="000000"/>
                </a:solidFill>
                <a:effectLst/>
                <a:latin typeface="OpenSans"/>
              </a:rPr>
              <a:t>Cuộc thi đã đến. Sáng sớm, bãi cỏ đông nghẹt. Chị em nhà hươu sốt ruột gặm lá. Thỏ trắng, thỏ xám thận trọng ngắm nghĩa các đối thủ. Bác quạ bay đi bay lại giữ trật tự. Ngựa con ung dung bước vào vạch xuất phát.</a:t>
            </a:r>
          </a:p>
          <a:p>
            <a:pPr algn="just"/>
            <a:r>
              <a:rPr lang="en-US" b="0" i="0" dirty="0">
                <a:solidFill>
                  <a:srgbClr val="000000"/>
                </a:solidFill>
                <a:effectLst/>
                <a:latin typeface="OpenSans"/>
              </a:rPr>
              <a:t>   </a:t>
            </a:r>
            <a:r>
              <a:rPr lang="vi-VN" b="0" i="0" dirty="0">
                <a:solidFill>
                  <a:srgbClr val="000000"/>
                </a:solidFill>
                <a:effectLst/>
                <a:latin typeface="OpenSans"/>
              </a:rPr>
              <a:t>Tiếng hô “Bắt đầu!” vang lên. Các vận động viên rần rần chuyển động. Vòng thứ nhất... Vòng thứ hai... Ngựa con dẫn đầu bằng những bước sải dài khỏe khoắn. Bỗng chú có cảm giác vướng vướng ở chân và giật mình tháng thốt: một cái móng lung lay rồi rời hẳn ra. Gai nhọn đâm vào chân làm ngựa con đau điếng. Chú chạy tập tễnh và cuối cùng dừng hẳn lại. Nhìn bạn bè lướt qua mặt, ngựa con đỏ hoe con mắt, ân hận vì không làm theo lời cha dặn.</a:t>
            </a:r>
          </a:p>
          <a:p>
            <a:pPr algn="just"/>
            <a:r>
              <a:rPr lang="en-US" b="0" i="0" dirty="0">
                <a:solidFill>
                  <a:srgbClr val="000000"/>
                </a:solidFill>
                <a:effectLst/>
                <a:latin typeface="OpenSans"/>
              </a:rPr>
              <a:t>   </a:t>
            </a:r>
            <a:r>
              <a:rPr lang="vi-VN" b="0" i="0" dirty="0">
                <a:solidFill>
                  <a:srgbClr val="000000"/>
                </a:solidFill>
                <a:effectLst/>
                <a:latin typeface="OpenSans"/>
              </a:rPr>
              <a:t>Ngựa con đã rút ra được bài học quý giá: đừng bao giờ chủ quan, cho dù đó là việc nhỏ nhất.</a:t>
            </a:r>
          </a:p>
          <a:p>
            <a:pPr algn="r"/>
            <a:r>
              <a:rPr lang="vi-VN" b="0" i="0" dirty="0">
                <a:solidFill>
                  <a:srgbClr val="000000"/>
                </a:solidFill>
                <a:effectLst/>
                <a:latin typeface="OpenSans"/>
              </a:rPr>
              <a:t>(</a:t>
            </a:r>
            <a:r>
              <a:rPr lang="vi-VN" b="0" i="1" dirty="0">
                <a:solidFill>
                  <a:srgbClr val="000000"/>
                </a:solidFill>
                <a:effectLst/>
                <a:latin typeface="OpenSans"/>
              </a:rPr>
              <a:t>Theo</a:t>
            </a:r>
            <a:r>
              <a:rPr lang="vi-VN" b="0" i="0" dirty="0">
                <a:solidFill>
                  <a:srgbClr val="000000"/>
                </a:solidFill>
                <a:effectLst/>
                <a:latin typeface="OpenSans"/>
              </a:rPr>
              <a:t> Xuân Hoàng)</a:t>
            </a:r>
          </a:p>
        </p:txBody>
      </p:sp>
    </p:spTree>
    <p:extLst>
      <p:ext uri="{BB962C8B-B14F-4D97-AF65-F5344CB8AC3E}">
        <p14:creationId xmlns:p14="http://schemas.microsoft.com/office/powerpoint/2010/main" val="29192114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1" grpId="0" animBg="1"/>
      <p:bldP spid="3"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A23B5B-4FF9-D454-107C-655D24613BD4}"/>
              </a:ext>
            </a:extLst>
          </p:cNvPr>
          <p:cNvSpPr txBox="1"/>
          <p:nvPr/>
        </p:nvSpPr>
        <p:spPr>
          <a:xfrm>
            <a:off x="1924050" y="304800"/>
            <a:ext cx="8382000" cy="584775"/>
          </a:xfrm>
          <a:prstGeom prst="rect">
            <a:avLst/>
          </a:prstGeom>
          <a:noFill/>
        </p:spPr>
        <p:txBody>
          <a:bodyPr wrap="square" rtlCol="0">
            <a:spAutoFit/>
          </a:bodyPr>
          <a:lstStyle/>
          <a:p>
            <a:pPr algn="ctr"/>
            <a:r>
              <a:rPr lang="en-US" sz="3200" b="1" dirty="0" err="1">
                <a:latin typeface="Calibri" panose="020F0502020204030204" pitchFamily="34" charset="0"/>
                <a:cs typeface="Calibri" panose="020F0502020204030204" pitchFamily="34" charset="0"/>
              </a:rPr>
              <a:t>Trả</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lời</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câu</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hỏi</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và</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thực</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hiện</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yêu</a:t>
            </a:r>
            <a:r>
              <a:rPr lang="en-US" sz="3200" b="1" dirty="0">
                <a:latin typeface="Calibri" panose="020F0502020204030204" pitchFamily="34" charset="0"/>
                <a:cs typeface="Calibri" panose="020F0502020204030204" pitchFamily="34" charset="0"/>
              </a:rPr>
              <a:t> </a:t>
            </a:r>
            <a:r>
              <a:rPr lang="en-US" sz="3200" b="1" dirty="0" err="1">
                <a:latin typeface="Calibri" panose="020F0502020204030204" pitchFamily="34" charset="0"/>
                <a:cs typeface="Calibri" panose="020F0502020204030204" pitchFamily="34" charset="0"/>
              </a:rPr>
              <a:t>cầu</a:t>
            </a:r>
            <a:r>
              <a:rPr lang="en-US" sz="3200" b="1" dirty="0">
                <a:latin typeface="Calibri" panose="020F0502020204030204" pitchFamily="34" charset="0"/>
                <a:cs typeface="Calibri" panose="020F0502020204030204" pitchFamily="34" charset="0"/>
              </a:rPr>
              <a:t>:</a:t>
            </a:r>
          </a:p>
        </p:txBody>
      </p:sp>
      <p:sp>
        <p:nvSpPr>
          <p:cNvPr id="3" name="TextBox 2">
            <a:extLst>
              <a:ext uri="{FF2B5EF4-FFF2-40B4-BE49-F238E27FC236}">
                <a16:creationId xmlns:a16="http://schemas.microsoft.com/office/drawing/2014/main" id="{115618DA-540E-3BDC-8596-D325EB66D984}"/>
              </a:ext>
            </a:extLst>
          </p:cNvPr>
          <p:cNvSpPr txBox="1"/>
          <p:nvPr/>
        </p:nvSpPr>
        <p:spPr>
          <a:xfrm>
            <a:off x="1181100" y="1099721"/>
            <a:ext cx="10620375" cy="5262979"/>
          </a:xfrm>
          <a:prstGeom prst="rect">
            <a:avLst/>
          </a:prstGeom>
          <a:noFill/>
        </p:spPr>
        <p:txBody>
          <a:bodyPr wrap="square" rtlCol="0">
            <a:spAutoFit/>
          </a:bodyPr>
          <a:lstStyle/>
          <a:p>
            <a:pPr algn="just"/>
            <a:r>
              <a:rPr lang="vi-VN" sz="2800" b="0" i="0" dirty="0">
                <a:solidFill>
                  <a:srgbClr val="000000"/>
                </a:solidFill>
                <a:effectLst/>
                <a:latin typeface="Calibri" panose="020F0502020204030204" pitchFamily="34" charset="0"/>
                <a:cs typeface="Calibri" panose="020F0502020204030204" pitchFamily="34" charset="0"/>
              </a:rPr>
              <a:t>a. Muông thú trong rừng mở hội thi để làm gì?</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Chọn con vật khỏe nhất</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Chọn con vật nhanh nhất</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 Chọn con vật đẹp nhất</a:t>
            </a:r>
          </a:p>
          <a:p>
            <a:pPr algn="just"/>
            <a:r>
              <a:rPr lang="vi-VN" sz="2800" b="0" i="0" dirty="0">
                <a:solidFill>
                  <a:srgbClr val="000000"/>
                </a:solidFill>
                <a:effectLst/>
                <a:latin typeface="Calibri" panose="020F0502020204030204" pitchFamily="34" charset="0"/>
                <a:cs typeface="Calibri" panose="020F0502020204030204" pitchFamily="34" charset="0"/>
              </a:rPr>
              <a:t>b. Ngựa con đã chuẩn bị như thế nào cho hội thi?</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Đến gặp bác thợ rèn để xem lại bộ móng</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Chăm chỉ tập chạy với những sải bước dài</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Chải chuốt, mải mê soi bóng mình dưới suối</a:t>
            </a:r>
          </a:p>
          <a:p>
            <a:pPr algn="just"/>
            <a:r>
              <a:rPr lang="vi-VN" sz="2800" b="0" i="0" dirty="0">
                <a:solidFill>
                  <a:srgbClr val="000000"/>
                </a:solidFill>
                <a:effectLst/>
                <a:latin typeface="Calibri" panose="020F0502020204030204" pitchFamily="34" charset="0"/>
                <a:cs typeface="Calibri" panose="020F0502020204030204" pitchFamily="34" charset="0"/>
              </a:rPr>
              <a:t>c. Ngựa con được cha khuyên thế nào?</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Cần chuẩn bị cho mình một bộ đồ nâu tuyệt đẹp</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Cần chải chuốt bộ bờm dài cho ra dáng nhà vô địch</a:t>
            </a:r>
          </a:p>
          <a:p>
            <a:pPr marL="457200" indent="-457200" algn="just">
              <a:buFont typeface="Wingdings" panose="05000000000000000000" pitchFamily="2" charset="2"/>
              <a:buChar char="q"/>
            </a:pPr>
            <a:r>
              <a:rPr lang="vi-VN" sz="2800" b="0" i="0" dirty="0">
                <a:solidFill>
                  <a:srgbClr val="000000"/>
                </a:solidFill>
                <a:effectLst/>
                <a:latin typeface="Calibri" panose="020F0502020204030204" pitchFamily="34" charset="0"/>
                <a:cs typeface="Calibri" panose="020F0502020204030204" pitchFamily="34" charset="0"/>
              </a:rPr>
              <a:t>Cần phải đến bác thợ rèn để xem lại bộ móng</a:t>
            </a:r>
          </a:p>
        </p:txBody>
      </p:sp>
      <p:sp>
        <p:nvSpPr>
          <p:cNvPr id="4" name="Oval 3">
            <a:extLst>
              <a:ext uri="{FF2B5EF4-FFF2-40B4-BE49-F238E27FC236}">
                <a16:creationId xmlns:a16="http://schemas.microsoft.com/office/drawing/2014/main" id="{7E70E183-C5B9-77C9-81E9-4B2995B74463}"/>
              </a:ext>
            </a:extLst>
          </p:cNvPr>
          <p:cNvSpPr/>
          <p:nvPr/>
        </p:nvSpPr>
        <p:spPr>
          <a:xfrm>
            <a:off x="1181100" y="1962150"/>
            <a:ext cx="495300" cy="50482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C9244B3-653B-749D-ED18-0D7881C704F1}"/>
              </a:ext>
            </a:extLst>
          </p:cNvPr>
          <p:cNvSpPr/>
          <p:nvPr/>
        </p:nvSpPr>
        <p:spPr>
          <a:xfrm>
            <a:off x="1209675" y="4143375"/>
            <a:ext cx="495300" cy="50482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D8D1D20-C0D4-3F81-418F-90D418DC7B0F}"/>
              </a:ext>
            </a:extLst>
          </p:cNvPr>
          <p:cNvSpPr/>
          <p:nvPr/>
        </p:nvSpPr>
        <p:spPr>
          <a:xfrm>
            <a:off x="1238250" y="5857875"/>
            <a:ext cx="495300" cy="50482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559529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6"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A23B5B-4FF9-D454-107C-655D24613BD4}"/>
              </a:ext>
            </a:extLst>
          </p:cNvPr>
          <p:cNvSpPr txBox="1"/>
          <p:nvPr/>
        </p:nvSpPr>
        <p:spPr>
          <a:xfrm>
            <a:off x="1924050" y="304800"/>
            <a:ext cx="838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Trả</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lời</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câu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hỏi</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và</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thực</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hiện</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yêu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cầu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p>
        </p:txBody>
      </p:sp>
      <p:sp>
        <p:nvSpPr>
          <p:cNvPr id="3" name="TextBox 2">
            <a:extLst>
              <a:ext uri="{FF2B5EF4-FFF2-40B4-BE49-F238E27FC236}">
                <a16:creationId xmlns:a16="http://schemas.microsoft.com/office/drawing/2014/main" id="{115618DA-540E-3BDC-8596-D325EB66D984}"/>
              </a:ext>
            </a:extLst>
          </p:cNvPr>
          <p:cNvSpPr txBox="1"/>
          <p:nvPr/>
        </p:nvSpPr>
        <p:spPr>
          <a:xfrm>
            <a:off x="348121" y="1333500"/>
            <a:ext cx="11520029" cy="584775"/>
          </a:xfrm>
          <a:prstGeom prst="rect">
            <a:avLst/>
          </a:prstGeom>
          <a:noFill/>
        </p:spPr>
        <p:txBody>
          <a:bodyPr wrap="square" rtlCol="0">
            <a:spAutoFit/>
          </a:bodyPr>
          <a:lstStyle/>
          <a:p>
            <a:pPr algn="just"/>
            <a:r>
              <a:rPr lang="vi-VN" sz="3200" b="1" dirty="0">
                <a:solidFill>
                  <a:srgbClr val="000000"/>
                </a:solidFill>
                <a:latin typeface="Calibri" panose="020F0502020204030204" pitchFamily="34" charset="0"/>
                <a:cs typeface="Calibri" panose="020F0502020204030204" pitchFamily="34" charset="0"/>
              </a:rPr>
              <a:t>d. Vì sao ngựa con không nghe lời khuyên của cha?</a:t>
            </a:r>
          </a:p>
        </p:txBody>
      </p:sp>
      <p:sp>
        <p:nvSpPr>
          <p:cNvPr id="4" name="Rectangle 3"/>
          <p:cNvSpPr/>
          <p:nvPr/>
        </p:nvSpPr>
        <p:spPr>
          <a:xfrm>
            <a:off x="348122" y="2039034"/>
            <a:ext cx="11096626" cy="1077218"/>
          </a:xfrm>
          <a:prstGeom prst="rect">
            <a:avLst/>
          </a:prstGeom>
        </p:spPr>
        <p:txBody>
          <a:bodyPr wrap="square">
            <a:spAutoFit/>
          </a:bodyPr>
          <a:lstStyle/>
          <a:p>
            <a:pPr lvl="0" algn="just">
              <a:defRPr/>
            </a:pPr>
            <a:r>
              <a:rPr lang="vi-VN" sz="3200" b="1" dirty="0">
                <a:solidFill>
                  <a:srgbClr val="000000"/>
                </a:solidFill>
                <a:latin typeface="Calibri" panose="020F0502020204030204" pitchFamily="34" charset="0"/>
                <a:cs typeface="Calibri" panose="020F0502020204030204" pitchFamily="34" charset="0"/>
              </a:rPr>
              <a:t>e. Chuyện gì xảy ra với ngựa con trong cuộc thi? (Viết tiếp vào chỗ trống để hoàn thành câu trả lời.)</a:t>
            </a:r>
            <a:endParaRPr lang="vi-VN" sz="3200" b="1" dirty="0">
              <a:solidFill>
                <a:srgbClr val="000000"/>
              </a:solidFill>
              <a:latin typeface="Calibri" panose="020F0502020204030204" pitchFamily="34" charset="0"/>
              <a:cs typeface="Calibri" panose="020F0502020204030204" pitchFamily="34" charset="0"/>
            </a:endParaRPr>
          </a:p>
        </p:txBody>
      </p:sp>
      <p:sp>
        <p:nvSpPr>
          <p:cNvPr id="6" name="Rectangle 5"/>
          <p:cNvSpPr/>
          <p:nvPr/>
        </p:nvSpPr>
        <p:spPr>
          <a:xfrm>
            <a:off x="348121" y="3116252"/>
            <a:ext cx="9957929" cy="584775"/>
          </a:xfrm>
          <a:prstGeom prst="rect">
            <a:avLst/>
          </a:prstGeom>
        </p:spPr>
        <p:txBody>
          <a:bodyPr wrap="square">
            <a:spAutoFit/>
          </a:bodyPr>
          <a:lstStyle/>
          <a:p>
            <a:pPr lvl="0" algn="just"/>
            <a:r>
              <a:rPr lang="vi-VN" sz="3200" b="1" dirty="0">
                <a:solidFill>
                  <a:srgbClr val="000000"/>
                </a:solidFill>
                <a:latin typeface="Calibri" panose="020F0502020204030204" pitchFamily="34" charset="0"/>
                <a:cs typeface="Calibri" panose="020F0502020204030204" pitchFamily="34" charset="0"/>
              </a:rPr>
              <a:t>g. Qua câu chuyện, em rút ra bài học gì?</a:t>
            </a:r>
            <a:endParaRPr lang="vi-VN" sz="3200" b="1" dirty="0">
              <a:solidFill>
                <a:srgbClr val="000000"/>
              </a:solidFill>
              <a:latin typeface="Calibri" panose="020F0502020204030204" pitchFamily="34" charset="0"/>
              <a:cs typeface="Calibri" panose="020F0502020204030204" pitchFamily="34" charset="0"/>
            </a:endParaRPr>
          </a:p>
        </p:txBody>
      </p:sp>
      <p:sp>
        <p:nvSpPr>
          <p:cNvPr id="7" name="Rectangle 6"/>
          <p:cNvSpPr/>
          <p:nvPr/>
        </p:nvSpPr>
        <p:spPr>
          <a:xfrm>
            <a:off x="348121" y="3701027"/>
            <a:ext cx="10695283" cy="584775"/>
          </a:xfrm>
          <a:prstGeom prst="rect">
            <a:avLst/>
          </a:prstGeom>
        </p:spPr>
        <p:txBody>
          <a:bodyPr wrap="square">
            <a:spAutoFit/>
          </a:bodyPr>
          <a:lstStyle/>
          <a:p>
            <a:pPr lvl="0" algn="just"/>
            <a:r>
              <a:rPr lang="vi-VN" sz="3200" b="1" dirty="0">
                <a:solidFill>
                  <a:srgbClr val="000000"/>
                </a:solidFill>
                <a:latin typeface="Calibri" panose="020F0502020204030204" pitchFamily="34" charset="0"/>
                <a:cs typeface="Calibri" panose="020F0502020204030204" pitchFamily="34" charset="0"/>
              </a:rPr>
              <a:t>h. Tìm trong câu chuyện 4 từ chỉ đặc điểm của ngựa con.</a:t>
            </a:r>
            <a:endParaRPr lang="vi-VN" sz="3200" b="1" dirty="0">
              <a:solidFill>
                <a:srgbClr val="000000"/>
              </a:solidFill>
              <a:latin typeface="Calibri" panose="020F0502020204030204" pitchFamily="34" charset="0"/>
              <a:cs typeface="Calibri" panose="020F0502020204030204" pitchFamily="34" charset="0"/>
            </a:endParaRPr>
          </a:p>
        </p:txBody>
      </p:sp>
      <p:sp>
        <p:nvSpPr>
          <p:cNvPr id="8" name="Rectangle 7"/>
          <p:cNvSpPr/>
          <p:nvPr/>
        </p:nvSpPr>
        <p:spPr>
          <a:xfrm>
            <a:off x="348121" y="4331968"/>
            <a:ext cx="11843879" cy="584775"/>
          </a:xfrm>
          <a:prstGeom prst="rect">
            <a:avLst/>
          </a:prstGeom>
        </p:spPr>
        <p:txBody>
          <a:bodyPr wrap="square">
            <a:spAutoFit/>
          </a:bodyPr>
          <a:lstStyle/>
          <a:p>
            <a:pPr lvl="0" algn="just"/>
            <a:r>
              <a:rPr lang="vi-VN" sz="3200" b="1" dirty="0">
                <a:solidFill>
                  <a:srgbClr val="000000"/>
                </a:solidFill>
                <a:latin typeface="Calibri" panose="020F0502020204030204" pitchFamily="34" charset="0"/>
                <a:cs typeface="Calibri" panose="020F0502020204030204" pitchFamily="34" charset="0"/>
              </a:rPr>
              <a:t>i. Tìm từ có nghĩa giống và từ có nghĩa trái ngược với từ khỏe khoắn.</a:t>
            </a:r>
            <a:endParaRPr lang="vi-VN" sz="3200" b="1"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16921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A23B5B-4FF9-D454-107C-655D24613BD4}"/>
              </a:ext>
            </a:extLst>
          </p:cNvPr>
          <p:cNvSpPr txBox="1"/>
          <p:nvPr/>
        </p:nvSpPr>
        <p:spPr>
          <a:xfrm>
            <a:off x="1924050" y="304800"/>
            <a:ext cx="838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Trả</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lời</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câu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hỏi</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và</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thực</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hiện</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yêu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en-US" sz="32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cầu</a:t>
            </a:r>
            <a:r>
              <a:rPr kumimoji="0" lang="en-US" sz="3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p>
        </p:txBody>
      </p:sp>
      <p:sp>
        <p:nvSpPr>
          <p:cNvPr id="3" name="TextBox 2">
            <a:extLst>
              <a:ext uri="{FF2B5EF4-FFF2-40B4-BE49-F238E27FC236}">
                <a16:creationId xmlns:a16="http://schemas.microsoft.com/office/drawing/2014/main" id="{115618DA-540E-3BDC-8596-D325EB66D984}"/>
              </a:ext>
            </a:extLst>
          </p:cNvPr>
          <p:cNvSpPr txBox="1"/>
          <p:nvPr/>
        </p:nvSpPr>
        <p:spPr>
          <a:xfrm>
            <a:off x="619125" y="1333500"/>
            <a:ext cx="11249025" cy="3483261"/>
          </a:xfrm>
          <a:prstGeom prst="rect">
            <a:avLst/>
          </a:prstGeom>
          <a:noFill/>
        </p:spPr>
        <p:txBody>
          <a:bodyPr wrap="square" rtlCol="0">
            <a:spAutoFit/>
          </a:bodyPr>
          <a:lstStyle/>
          <a:p>
            <a:pPr lvl="0" algn="just">
              <a:lnSpc>
                <a:spcPct val="150000"/>
              </a:lnSpc>
            </a:pPr>
            <a:r>
              <a:rPr lang="vi-VN" sz="3000" b="1" dirty="0">
                <a:solidFill>
                  <a:srgbClr val="000000"/>
                </a:solidFill>
                <a:latin typeface="Calibri" panose="020F0502020204030204" pitchFamily="34" charset="0"/>
                <a:cs typeface="Calibri" panose="020F0502020204030204" pitchFamily="34" charset="0"/>
              </a:rPr>
              <a:t>k. Chọn dấu câu thích hợp thay cho ô vuông. </a:t>
            </a:r>
          </a:p>
          <a:p>
            <a:pPr lvl="0" algn="just">
              <a:lnSpc>
                <a:spcPct val="150000"/>
              </a:lnSpc>
            </a:pPr>
            <a:r>
              <a:rPr lang="vi-VN" sz="3000" b="1" dirty="0">
                <a:solidFill>
                  <a:srgbClr val="000000"/>
                </a:solidFill>
                <a:latin typeface="Calibri" panose="020F0502020204030204" pitchFamily="34" charset="0"/>
                <a:cs typeface="Calibri" panose="020F0502020204030204" pitchFamily="34" charset="0"/>
              </a:rPr>
              <a:t>Năm ấy, muông thú mở cuộc chạy đua trong rừng. </a:t>
            </a:r>
            <a:r>
              <a:rPr lang="en-US" sz="3000" b="1" dirty="0">
                <a:solidFill>
                  <a:srgbClr val="000000"/>
                </a:solidFill>
                <a:latin typeface="Calibri" panose="020F0502020204030204" pitchFamily="34" charset="0"/>
                <a:cs typeface="Calibri" panose="020F0502020204030204" pitchFamily="34" charset="0"/>
              </a:rPr>
              <a:t> </a:t>
            </a:r>
            <a:r>
              <a:rPr lang="vi-VN" sz="3000" b="1" dirty="0">
                <a:solidFill>
                  <a:srgbClr val="000000"/>
                </a:solidFill>
                <a:latin typeface="Calibri" panose="020F0502020204030204" pitchFamily="34" charset="0"/>
                <a:cs typeface="Calibri" panose="020F0502020204030204" pitchFamily="34" charset="0"/>
              </a:rPr>
              <a:t>Tham gia cuộc đua có ngựa con, hươu chị, hươu em, thỏ trắng, thỏ xám,... Ai sẽ trở thành nhà vô địch đây? Tất cả đều mong muốn mình giành được vòng nguyệt quế của cuộc đua. </a:t>
            </a:r>
          </a:p>
        </p:txBody>
      </p:sp>
      <p:sp>
        <p:nvSpPr>
          <p:cNvPr id="6" name="Rectangle 5">
            <a:extLst>
              <a:ext uri="{FF2B5EF4-FFF2-40B4-BE49-F238E27FC236}">
                <a16:creationId xmlns:a16="http://schemas.microsoft.com/office/drawing/2014/main" id="{3A639493-A297-076F-6786-7D68A52F7FF8}"/>
              </a:ext>
            </a:extLst>
          </p:cNvPr>
          <p:cNvSpPr/>
          <p:nvPr/>
        </p:nvSpPr>
        <p:spPr>
          <a:xfrm>
            <a:off x="8534400" y="2295525"/>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06EA445-47C0-FF3B-8D71-48C30DC4601E}"/>
              </a:ext>
            </a:extLst>
          </p:cNvPr>
          <p:cNvSpPr/>
          <p:nvPr/>
        </p:nvSpPr>
        <p:spPr>
          <a:xfrm>
            <a:off x="2762250" y="2990850"/>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DCF3948-C919-56BF-65F6-1E331D090419}"/>
              </a:ext>
            </a:extLst>
          </p:cNvPr>
          <p:cNvSpPr/>
          <p:nvPr/>
        </p:nvSpPr>
        <p:spPr>
          <a:xfrm>
            <a:off x="4524375" y="2990850"/>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70E6E74-FAC5-5021-80EF-D0F7D026E16A}"/>
              </a:ext>
            </a:extLst>
          </p:cNvPr>
          <p:cNvSpPr/>
          <p:nvPr/>
        </p:nvSpPr>
        <p:spPr>
          <a:xfrm>
            <a:off x="6315075" y="2981325"/>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F83D53A-23B3-38A3-77A8-FF85D3D8B84F}"/>
              </a:ext>
            </a:extLst>
          </p:cNvPr>
          <p:cNvSpPr/>
          <p:nvPr/>
        </p:nvSpPr>
        <p:spPr>
          <a:xfrm>
            <a:off x="8096250" y="2981325"/>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E14E28-28DA-503C-00E1-AB58BB848AAB}"/>
              </a:ext>
            </a:extLst>
          </p:cNvPr>
          <p:cNvSpPr/>
          <p:nvPr/>
        </p:nvSpPr>
        <p:spPr>
          <a:xfrm>
            <a:off x="4238625" y="3629025"/>
            <a:ext cx="219075" cy="371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57161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2"/>
                                        </p:tgtEl>
                                      </p:cBhvr>
                                    </p:animEffect>
                                    <p:set>
                                      <p:cBhvr>
                                        <p:cTn id="27" dur="1" fill="hold">
                                          <p:stCondLst>
                                            <p:cond delay="499"/>
                                          </p:stCondLst>
                                        </p:cTn>
                                        <p:tgtEl>
                                          <p:spTgt spid="1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3"/>
                                        </p:tgtEl>
                                      </p:cBhvr>
                                    </p:animEffect>
                                    <p:set>
                                      <p:cBhvr>
                                        <p:cTn id="3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309DA917-BC65-4598-9DCA-7218F6E4EF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Rectangle: Rounded Corners 6">
            <a:extLst>
              <a:ext uri="{FF2B5EF4-FFF2-40B4-BE49-F238E27FC236}">
                <a16:creationId xmlns:a16="http://schemas.microsoft.com/office/drawing/2014/main" id="{8EDC8721-2CDB-4536-96BC-3F765E5A12D1}"/>
              </a:ext>
            </a:extLst>
          </p:cNvPr>
          <p:cNvSpPr/>
          <p:nvPr/>
        </p:nvSpPr>
        <p:spPr>
          <a:xfrm>
            <a:off x="468875" y="324771"/>
            <a:ext cx="11468021" cy="6384141"/>
          </a:xfrm>
          <a:prstGeom prst="roundRect">
            <a:avLst>
              <a:gd name="adj" fmla="val 13348"/>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F5FE1B7C-66CC-46E6-BD56-A93FE4FE088C}"/>
              </a:ext>
            </a:extLst>
          </p:cNvPr>
          <p:cNvGrpSpPr/>
          <p:nvPr/>
        </p:nvGrpSpPr>
        <p:grpSpPr>
          <a:xfrm>
            <a:off x="324051" y="263394"/>
            <a:ext cx="1752400" cy="679581"/>
            <a:chOff x="144256" y="311019"/>
            <a:chExt cx="10324699" cy="1299197"/>
          </a:xfrm>
        </p:grpSpPr>
        <p:grpSp>
          <p:nvGrpSpPr>
            <p:cNvPr id="12" name="组合 5">
              <a:extLst>
                <a:ext uri="{FF2B5EF4-FFF2-40B4-BE49-F238E27FC236}">
                  <a16:creationId xmlns:a16="http://schemas.microsoft.com/office/drawing/2014/main" id="{3675C5A6-4FD0-4E1F-BEC6-965332D8A3EA}"/>
                </a:ext>
              </a:extLst>
            </p:cNvPr>
            <p:cNvGrpSpPr/>
            <p:nvPr/>
          </p:nvGrpSpPr>
          <p:grpSpPr>
            <a:xfrm>
              <a:off x="144256" y="311019"/>
              <a:ext cx="10324699" cy="1299197"/>
              <a:chOff x="1457541" y="1771650"/>
              <a:chExt cx="3783061" cy="2563700"/>
            </a:xfrm>
          </p:grpSpPr>
          <p:sp>
            <p:nvSpPr>
              <p:cNvPr id="16" name="矩形: 圆角 6">
                <a:extLst>
                  <a:ext uri="{FF2B5EF4-FFF2-40B4-BE49-F238E27FC236}">
                    <a16:creationId xmlns:a16="http://schemas.microsoft.com/office/drawing/2014/main" id="{7251466C-3019-4234-9032-0D31F631A7AD}"/>
                  </a:ext>
                </a:extLst>
              </p:cNvPr>
              <p:cNvSpPr/>
              <p:nvPr/>
            </p:nvSpPr>
            <p:spPr>
              <a:xfrm>
                <a:off x="1513948" y="1862926"/>
                <a:ext cx="3658518" cy="2381148"/>
              </a:xfrm>
              <a:prstGeom prst="roundRect">
                <a:avLst>
                  <a:gd name="adj" fmla="val 37500"/>
                </a:avLst>
              </a:prstGeom>
              <a:solidFill>
                <a:srgbClr val="80AD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汉仪小麦体简"/>
                  <a:ea typeface="汉仪小麦体简"/>
                  <a:cs typeface="+mn-ea"/>
                  <a:sym typeface="+mn-lt"/>
                </a:endParaRPr>
              </a:p>
            </p:txBody>
          </p:sp>
          <p:sp>
            <p:nvSpPr>
              <p:cNvPr id="17" name="矩形: 圆角 7">
                <a:extLst>
                  <a:ext uri="{FF2B5EF4-FFF2-40B4-BE49-F238E27FC236}">
                    <a16:creationId xmlns:a16="http://schemas.microsoft.com/office/drawing/2014/main" id="{A6A1399E-F55D-4766-BB6D-B28D1D0FEC04}"/>
                  </a:ext>
                </a:extLst>
              </p:cNvPr>
              <p:cNvSpPr/>
              <p:nvPr/>
            </p:nvSpPr>
            <p:spPr>
              <a:xfrm>
                <a:off x="1592135" y="1991408"/>
                <a:ext cx="3523487" cy="2124185"/>
              </a:xfrm>
              <a:prstGeom prst="roundRect">
                <a:avLst>
                  <a:gd name="adj" fmla="val 37500"/>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汉仪小麦体简"/>
                  <a:ea typeface="汉仪小麦体简"/>
                  <a:cs typeface="+mn-ea"/>
                  <a:sym typeface="+mn-lt"/>
                </a:endParaRPr>
              </a:p>
            </p:txBody>
          </p:sp>
          <p:sp>
            <p:nvSpPr>
              <p:cNvPr id="18" name="矩形: 圆角 8">
                <a:extLst>
                  <a:ext uri="{FF2B5EF4-FFF2-40B4-BE49-F238E27FC236}">
                    <a16:creationId xmlns:a16="http://schemas.microsoft.com/office/drawing/2014/main" id="{4888038A-96BC-49A6-9725-69F7D526E016}"/>
                  </a:ext>
                </a:extLst>
              </p:cNvPr>
              <p:cNvSpPr/>
              <p:nvPr/>
            </p:nvSpPr>
            <p:spPr>
              <a:xfrm>
                <a:off x="1457541" y="1771650"/>
                <a:ext cx="3783061" cy="2563700"/>
              </a:xfrm>
              <a:prstGeom prst="roundRect">
                <a:avLst>
                  <a:gd name="adj" fmla="val 37500"/>
                </a:avLst>
              </a:prstGeom>
              <a:noFill/>
              <a:ln>
                <a:solidFill>
                  <a:srgbClr val="4386B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汉仪小麦体简"/>
                  <a:ea typeface="汉仪小麦体简"/>
                  <a:cs typeface="+mn-ea"/>
                  <a:sym typeface="+mn-lt"/>
                </a:endParaRPr>
              </a:p>
            </p:txBody>
          </p:sp>
        </p:grpSp>
        <p:sp>
          <p:nvSpPr>
            <p:cNvPr id="15" name="文本框 7">
              <a:extLst>
                <a:ext uri="{FF2B5EF4-FFF2-40B4-BE49-F238E27FC236}">
                  <a16:creationId xmlns:a16="http://schemas.microsoft.com/office/drawing/2014/main" id="{66C51745-C601-4F2A-A4C1-972BC836D423}"/>
                </a:ext>
              </a:extLst>
            </p:cNvPr>
            <p:cNvSpPr txBox="1"/>
            <p:nvPr/>
          </p:nvSpPr>
          <p:spPr>
            <a:xfrm>
              <a:off x="653609" y="478455"/>
              <a:ext cx="9629390" cy="11179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rPr>
                <a:t>B. </a:t>
              </a:r>
              <a:r>
                <a:rPr kumimoji="0" lang="en-US" altLang="zh-CN" sz="3200" b="0" i="0" u="none" strike="noStrike" kern="1200" cap="none" spc="0" normalizeH="0" baseline="0" noProof="0" dirty="0" err="1">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rPr>
                <a:t>Viết</a:t>
              </a:r>
              <a:endParaRPr kumimoji="0" lang="zh-CN" altLang="en-US" sz="3200" b="0" i="0" u="none" strike="noStrike" kern="1200" cap="none" spc="0" normalizeH="0" baseline="0" noProof="0" dirty="0">
                <a:ln>
                  <a:noFill/>
                </a:ln>
                <a:solidFill>
                  <a:prstClr val="black"/>
                </a:solidFill>
                <a:effectLst/>
                <a:uLnTx/>
                <a:uFillTx/>
                <a:latin typeface="Calibri" panose="020F0502020204030204" pitchFamily="34" charset="0"/>
                <a:ea typeface="字魂27号-布丁体" panose="00000500000000000000" pitchFamily="2" charset="-122"/>
                <a:cs typeface="Calibri" panose="020F0502020204030204" pitchFamily="34" charset="0"/>
              </a:endParaRPr>
            </a:p>
          </p:txBody>
        </p:sp>
      </p:grpSp>
      <p:sp>
        <p:nvSpPr>
          <p:cNvPr id="3" name="TextBox 2">
            <a:extLst>
              <a:ext uri="{FF2B5EF4-FFF2-40B4-BE49-F238E27FC236}">
                <a16:creationId xmlns:a16="http://schemas.microsoft.com/office/drawing/2014/main" id="{1A0EF9EB-1032-6B5A-04BF-D1B32039AE8F}"/>
              </a:ext>
            </a:extLst>
          </p:cNvPr>
          <p:cNvSpPr txBox="1"/>
          <p:nvPr/>
        </p:nvSpPr>
        <p:spPr>
          <a:xfrm>
            <a:off x="2124075" y="342900"/>
            <a:ext cx="3314700" cy="707886"/>
          </a:xfrm>
          <a:prstGeom prst="rect">
            <a:avLst/>
          </a:prstGeom>
          <a:noFill/>
        </p:spPr>
        <p:txBody>
          <a:bodyPr wrap="square" rtlCol="0">
            <a:spAutoFit/>
          </a:bodyPr>
          <a:lstStyle/>
          <a:p>
            <a:r>
              <a:rPr lang="en-US" sz="4000" b="1" i="0" dirty="0">
                <a:solidFill>
                  <a:srgbClr val="000000"/>
                </a:solidFill>
                <a:effectLst/>
              </a:rPr>
              <a:t>Nghe </a:t>
            </a:r>
            <a:r>
              <a:rPr lang="en-US" sz="4000" b="1" i="0" dirty="0" err="1">
                <a:solidFill>
                  <a:srgbClr val="000000"/>
                </a:solidFill>
                <a:effectLst/>
              </a:rPr>
              <a:t>viết</a:t>
            </a:r>
            <a:r>
              <a:rPr lang="en-US" sz="4000" b="1" i="0" dirty="0">
                <a:solidFill>
                  <a:srgbClr val="000000"/>
                </a:solidFill>
                <a:effectLst/>
              </a:rPr>
              <a:t>:</a:t>
            </a:r>
            <a:endParaRPr lang="en-US" sz="4000" dirty="0"/>
          </a:p>
        </p:txBody>
      </p:sp>
      <p:graphicFrame>
        <p:nvGraphicFramePr>
          <p:cNvPr id="6" name="Table 5">
            <a:extLst>
              <a:ext uri="{FF2B5EF4-FFF2-40B4-BE49-F238E27FC236}">
                <a16:creationId xmlns:a16="http://schemas.microsoft.com/office/drawing/2014/main" id="{5A3A929E-AA3C-65D9-B1F4-B177C75844AC}"/>
              </a:ext>
            </a:extLst>
          </p:cNvPr>
          <p:cNvGraphicFramePr>
            <a:graphicFrameLocks noGrp="1"/>
          </p:cNvGraphicFramePr>
          <p:nvPr>
            <p:extLst>
              <p:ext uri="{D42A27DB-BD31-4B8C-83A1-F6EECF244321}">
                <p14:modId xmlns:p14="http://schemas.microsoft.com/office/powerpoint/2010/main" val="4009377701"/>
              </p:ext>
            </p:extLst>
          </p:nvPr>
        </p:nvGraphicFramePr>
        <p:xfrm>
          <a:off x="1057275" y="1660525"/>
          <a:ext cx="10429876" cy="4940300"/>
        </p:xfrm>
        <a:graphic>
          <a:graphicData uri="http://schemas.openxmlformats.org/drawingml/2006/table">
            <a:tbl>
              <a:tblPr/>
              <a:tblGrid>
                <a:gridCol w="5214938">
                  <a:extLst>
                    <a:ext uri="{9D8B030D-6E8A-4147-A177-3AD203B41FA5}">
                      <a16:colId xmlns:a16="http://schemas.microsoft.com/office/drawing/2014/main" val="2415152985"/>
                    </a:ext>
                  </a:extLst>
                </a:gridCol>
                <a:gridCol w="5214938">
                  <a:extLst>
                    <a:ext uri="{9D8B030D-6E8A-4147-A177-3AD203B41FA5}">
                      <a16:colId xmlns:a16="http://schemas.microsoft.com/office/drawing/2014/main" val="4019150996"/>
                    </a:ext>
                  </a:extLst>
                </a:gridCol>
              </a:tblGrid>
              <a:tr h="0">
                <a:tc>
                  <a:txBody>
                    <a:bodyPr/>
                    <a:lstStyle/>
                    <a:p>
                      <a:pPr algn="just" fontAlgn="t"/>
                      <a:r>
                        <a:rPr lang="vi-VN" sz="3200" b="0" dirty="0">
                          <a:effectLst/>
                          <a:latin typeface="Calibri" panose="020F0502020204030204" pitchFamily="34" charset="0"/>
                          <a:cs typeface="Calibri" panose="020F0502020204030204" pitchFamily="34" charset="0"/>
                        </a:rPr>
                        <a:t>Ba gửi cho bé</a:t>
                      </a:r>
                    </a:p>
                    <a:p>
                      <a:pPr algn="just" fontAlgn="t"/>
                      <a:r>
                        <a:rPr lang="vi-VN" sz="3200" b="0" dirty="0">
                          <a:effectLst/>
                          <a:latin typeface="Calibri" panose="020F0502020204030204" pitchFamily="34" charset="0"/>
                          <a:cs typeface="Calibri" panose="020F0502020204030204" pitchFamily="34" charset="0"/>
                        </a:rPr>
                        <a:t>Hẳn một ngôi nhà:</a:t>
                      </a:r>
                    </a:p>
                    <a:p>
                      <a:pPr algn="just" fontAlgn="t"/>
                      <a:r>
                        <a:rPr lang="vi-VN" sz="3200" b="0" dirty="0">
                          <a:effectLst/>
                          <a:latin typeface="Calibri" panose="020F0502020204030204" pitchFamily="34" charset="0"/>
                          <a:cs typeface="Calibri" panose="020F0502020204030204" pitchFamily="34" charset="0"/>
                        </a:rPr>
                        <a:t>Một vỏ ốc biển</a:t>
                      </a:r>
                    </a:p>
                    <a:p>
                      <a:pPr algn="just" fontAlgn="t"/>
                      <a:r>
                        <a:rPr lang="vi-VN" sz="3200" b="0" dirty="0">
                          <a:effectLst/>
                          <a:latin typeface="Calibri" panose="020F0502020204030204" pitchFamily="34" charset="0"/>
                          <a:cs typeface="Calibri" panose="020F0502020204030204" pitchFamily="34" charset="0"/>
                        </a:rPr>
                        <a:t>Từ ngoài đảo xa!</a:t>
                      </a:r>
                    </a:p>
                    <a:p>
                      <a:pPr algn="just" fontAlgn="t"/>
                      <a:r>
                        <a:rPr lang="vi-VN" sz="3200" b="0" dirty="0">
                          <a:effectLst/>
                          <a:latin typeface="Calibri" panose="020F0502020204030204" pitchFamily="34" charset="0"/>
                          <a:cs typeface="Calibri" panose="020F0502020204030204" pitchFamily="34" charset="0"/>
                        </a:rPr>
                        <a:t> </a:t>
                      </a:r>
                    </a:p>
                    <a:p>
                      <a:pPr algn="just" fontAlgn="t"/>
                      <a:r>
                        <a:rPr lang="vi-VN" sz="3200" b="0" dirty="0">
                          <a:effectLst/>
                          <a:latin typeface="Calibri" panose="020F0502020204030204" pitchFamily="34" charset="0"/>
                          <a:cs typeface="Calibri" panose="020F0502020204030204" pitchFamily="34" charset="0"/>
                        </a:rPr>
                        <a:t>Bao nhiêu ngọn gió</a:t>
                      </a:r>
                    </a:p>
                    <a:p>
                      <a:pPr algn="just" fontAlgn="t"/>
                      <a:r>
                        <a:rPr lang="vi-VN" sz="3200" b="0" dirty="0">
                          <a:effectLst/>
                          <a:latin typeface="Calibri" panose="020F0502020204030204" pitchFamily="34" charset="0"/>
                          <a:cs typeface="Calibri" panose="020F0502020204030204" pitchFamily="34" charset="0"/>
                        </a:rPr>
                        <a:t>Chơi trốn chơi tìm</a:t>
                      </a:r>
                    </a:p>
                    <a:p>
                      <a:pPr algn="just" fontAlgn="t"/>
                      <a:r>
                        <a:rPr lang="vi-VN" sz="3200" b="0" dirty="0">
                          <a:effectLst/>
                          <a:latin typeface="Calibri" panose="020F0502020204030204" pitchFamily="34" charset="0"/>
                          <a:cs typeface="Calibri" panose="020F0502020204030204" pitchFamily="34" charset="0"/>
                        </a:rPr>
                        <a:t>Gió vào nhà ốc</a:t>
                      </a:r>
                    </a:p>
                    <a:p>
                      <a:pPr algn="just" fontAlgn="t"/>
                      <a:r>
                        <a:rPr lang="vi-VN" sz="3200" b="0" dirty="0">
                          <a:effectLst/>
                          <a:latin typeface="Calibri" panose="020F0502020204030204" pitchFamily="34" charset="0"/>
                          <a:cs typeface="Calibri" panose="020F0502020204030204" pitchFamily="34" charset="0"/>
                        </a:rPr>
                        <a:t>Nói cười huyên thuyên...</a:t>
                      </a:r>
                    </a:p>
                  </a:txBody>
                  <a:tcPr marL="31750" marR="31750" marT="31750" marB="31750">
                    <a:lnL>
                      <a:noFill/>
                    </a:lnL>
                    <a:lnR>
                      <a:noFill/>
                    </a:lnR>
                    <a:lnT>
                      <a:noFill/>
                    </a:lnT>
                    <a:lnB>
                      <a:noFill/>
                    </a:lnB>
                  </a:tcPr>
                </a:tc>
                <a:tc>
                  <a:txBody>
                    <a:bodyPr/>
                    <a:lstStyle/>
                    <a:p>
                      <a:pPr algn="just" fontAlgn="t"/>
                      <a:r>
                        <a:rPr lang="vi-VN" sz="3200" b="0" dirty="0">
                          <a:effectLst/>
                          <a:latin typeface="Calibri" panose="020F0502020204030204" pitchFamily="34" charset="0"/>
                          <a:cs typeface="Calibri" panose="020F0502020204030204" pitchFamily="34" charset="0"/>
                        </a:rPr>
                        <a:t>Bé nghe gió kể</a:t>
                      </a:r>
                    </a:p>
                    <a:p>
                      <a:pPr algn="just" fontAlgn="t"/>
                      <a:r>
                        <a:rPr lang="vi-VN" sz="3200" b="0" dirty="0">
                          <a:effectLst/>
                          <a:latin typeface="Calibri" panose="020F0502020204030204" pitchFamily="34" charset="0"/>
                          <a:cs typeface="Calibri" panose="020F0502020204030204" pitchFamily="34" charset="0"/>
                        </a:rPr>
                        <a:t>Miền xa nắng tràn</a:t>
                      </a:r>
                    </a:p>
                    <a:p>
                      <a:pPr algn="just" fontAlgn="t"/>
                      <a:r>
                        <a:rPr lang="vi-VN" sz="3200" b="0" dirty="0">
                          <a:effectLst/>
                          <a:latin typeface="Calibri" panose="020F0502020204030204" pitchFamily="34" charset="0"/>
                          <a:cs typeface="Calibri" panose="020F0502020204030204" pitchFamily="34" charset="0"/>
                        </a:rPr>
                        <a:t>Bé nghe gió hát</a:t>
                      </a:r>
                    </a:p>
                    <a:p>
                      <a:pPr algn="just" fontAlgn="t"/>
                      <a:r>
                        <a:rPr lang="vi-VN" sz="3200" b="0" dirty="0">
                          <a:effectLst/>
                          <a:latin typeface="Calibri" panose="020F0502020204030204" pitchFamily="34" charset="0"/>
                          <a:cs typeface="Calibri" panose="020F0502020204030204" pitchFamily="34" charset="0"/>
                        </a:rPr>
                        <a:t>Những lời mênh mang.</a:t>
                      </a:r>
                    </a:p>
                    <a:p>
                      <a:pPr algn="just" fontAlgn="t"/>
                      <a:r>
                        <a:rPr lang="vi-VN" sz="3200" b="0" dirty="0">
                          <a:effectLst/>
                          <a:latin typeface="Calibri" panose="020F0502020204030204" pitchFamily="34" charset="0"/>
                          <a:cs typeface="Calibri" panose="020F0502020204030204" pitchFamily="34" charset="0"/>
                        </a:rPr>
                        <a:t> </a:t>
                      </a:r>
                    </a:p>
                    <a:p>
                      <a:pPr algn="just" fontAlgn="t"/>
                      <a:r>
                        <a:rPr lang="vi-VN" sz="3200" b="0" dirty="0">
                          <a:effectLst/>
                          <a:latin typeface="Calibri" panose="020F0502020204030204" pitchFamily="34" charset="0"/>
                          <a:cs typeface="Calibri" panose="020F0502020204030204" pitchFamily="34" charset="0"/>
                        </a:rPr>
                        <a:t>Mơ mình nhỏ lại</a:t>
                      </a:r>
                    </a:p>
                    <a:p>
                      <a:pPr algn="just" fontAlgn="t"/>
                      <a:r>
                        <a:rPr lang="vi-VN" sz="3200" b="0" dirty="0">
                          <a:effectLst/>
                          <a:latin typeface="Calibri" panose="020F0502020204030204" pitchFamily="34" charset="0"/>
                          <a:cs typeface="Calibri" panose="020F0502020204030204" pitchFamily="34" charset="0"/>
                        </a:rPr>
                        <a:t>Lấy ốc làm nhà</a:t>
                      </a:r>
                    </a:p>
                    <a:p>
                      <a:pPr algn="just" fontAlgn="t"/>
                      <a:r>
                        <a:rPr lang="vi-VN" sz="3200" b="0" dirty="0">
                          <a:effectLst/>
                          <a:latin typeface="Calibri" panose="020F0502020204030204" pitchFamily="34" charset="0"/>
                          <a:cs typeface="Calibri" panose="020F0502020204030204" pitchFamily="34" charset="0"/>
                        </a:rPr>
                        <a:t>Cuộc trong vỏ ốc</a:t>
                      </a:r>
                    </a:p>
                    <a:p>
                      <a:pPr algn="just" fontAlgn="t"/>
                      <a:r>
                        <a:rPr lang="vi-VN" sz="3200" b="0" dirty="0">
                          <a:effectLst/>
                          <a:latin typeface="Calibri" panose="020F0502020204030204" pitchFamily="34" charset="0"/>
                          <a:cs typeface="Calibri" panose="020F0502020204030204" pitchFamily="34" charset="0"/>
                        </a:rPr>
                        <a:t>Như ngồi lòng ba!  </a:t>
                      </a:r>
                    </a:p>
                    <a:p>
                      <a:pPr algn="r" fontAlgn="t"/>
                      <a:r>
                        <a:rPr lang="vi-VN" sz="3200" b="0" dirty="0">
                          <a:effectLst/>
                          <a:latin typeface="Calibri" panose="020F0502020204030204" pitchFamily="34" charset="0"/>
                          <a:cs typeface="Calibri" panose="020F0502020204030204" pitchFamily="34" charset="0"/>
                        </a:rPr>
                        <a:t>(Thụy Anh)</a:t>
                      </a:r>
                    </a:p>
                  </a:txBody>
                  <a:tcPr marL="31750" marR="31750" marT="31750" marB="31750">
                    <a:lnL>
                      <a:noFill/>
                    </a:lnL>
                    <a:lnR>
                      <a:noFill/>
                    </a:lnR>
                    <a:lnT>
                      <a:noFill/>
                    </a:lnT>
                    <a:lnB>
                      <a:noFill/>
                    </a:lnB>
                  </a:tcPr>
                </a:tc>
                <a:extLst>
                  <a:ext uri="{0D108BD9-81ED-4DB2-BD59-A6C34878D82A}">
                    <a16:rowId xmlns:a16="http://schemas.microsoft.com/office/drawing/2014/main" val="199101761"/>
                  </a:ext>
                </a:extLst>
              </a:tr>
            </a:tbl>
          </a:graphicData>
        </a:graphic>
      </p:graphicFrame>
      <p:sp>
        <p:nvSpPr>
          <p:cNvPr id="9" name="TextBox 8">
            <a:extLst>
              <a:ext uri="{FF2B5EF4-FFF2-40B4-BE49-F238E27FC236}">
                <a16:creationId xmlns:a16="http://schemas.microsoft.com/office/drawing/2014/main" id="{71B1F4A0-4A01-FAFB-FC99-C4D6C9922EA4}"/>
              </a:ext>
            </a:extLst>
          </p:cNvPr>
          <p:cNvSpPr txBox="1"/>
          <p:nvPr/>
        </p:nvSpPr>
        <p:spPr>
          <a:xfrm>
            <a:off x="5076825" y="885825"/>
            <a:ext cx="3314700" cy="707886"/>
          </a:xfrm>
          <a:prstGeom prst="rect">
            <a:avLst/>
          </a:prstGeom>
          <a:noFill/>
        </p:spPr>
        <p:txBody>
          <a:bodyPr wrap="square" rtlCol="0">
            <a:spAutoFit/>
          </a:bodyPr>
          <a:lstStyle/>
          <a:p>
            <a:r>
              <a:rPr lang="en-US" sz="4000" b="1" i="0" dirty="0" err="1">
                <a:solidFill>
                  <a:srgbClr val="000000"/>
                </a:solidFill>
                <a:effectLst/>
              </a:rPr>
              <a:t>Nhà</a:t>
            </a:r>
            <a:r>
              <a:rPr lang="en-US" sz="4000" b="1" i="0" dirty="0">
                <a:solidFill>
                  <a:srgbClr val="000000"/>
                </a:solidFill>
                <a:effectLst/>
              </a:rPr>
              <a:t> </a:t>
            </a:r>
            <a:r>
              <a:rPr lang="en-US" sz="4000" b="1" i="0" dirty="0" err="1">
                <a:solidFill>
                  <a:srgbClr val="000000"/>
                </a:solidFill>
                <a:effectLst/>
              </a:rPr>
              <a:t>ốc</a:t>
            </a:r>
            <a:endParaRPr lang="en-US" sz="4000" dirty="0"/>
          </a:p>
        </p:txBody>
      </p:sp>
    </p:spTree>
    <p:extLst>
      <p:ext uri="{BB962C8B-B14F-4D97-AF65-F5344CB8AC3E}">
        <p14:creationId xmlns:p14="http://schemas.microsoft.com/office/powerpoint/2010/main" val="6681110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 grpId="0"/>
      <p:bldP spid="9" grpId="0"/>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0004">
      <a:dk1>
        <a:sysClr val="windowText" lastClr="000000"/>
      </a:dk1>
      <a:lt1>
        <a:sysClr val="window" lastClr="FFFFFF"/>
      </a:lt1>
      <a:dk2>
        <a:srgbClr val="44546A"/>
      </a:dk2>
      <a:lt2>
        <a:srgbClr val="E7E6E6"/>
      </a:lt2>
      <a:accent1>
        <a:srgbClr val="728D29"/>
      </a:accent1>
      <a:accent2>
        <a:srgbClr val="7ABED2"/>
      </a:accent2>
      <a:accent3>
        <a:srgbClr val="728D29"/>
      </a:accent3>
      <a:accent4>
        <a:srgbClr val="7ABED2"/>
      </a:accent4>
      <a:accent5>
        <a:srgbClr val="728D29"/>
      </a:accent5>
      <a:accent6>
        <a:srgbClr val="7ABED2"/>
      </a:accent6>
      <a:hlink>
        <a:srgbClr val="728D29"/>
      </a:hlink>
      <a:folHlink>
        <a:srgbClr val="7ABED2"/>
      </a:folHlink>
    </a:clrScheme>
    <a:fontScheme name="2017儿童卡通汉仪小麦体简">
      <a:majorFont>
        <a:latin typeface="汉仪小麦体简"/>
        <a:ea typeface="汉仪小麦体简"/>
        <a:cs typeface=""/>
      </a:majorFont>
      <a:minorFont>
        <a:latin typeface="汉仪小麦体简"/>
        <a:ea typeface="汉仪小麦体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923</Words>
  <Application>Microsoft Office PowerPoint</Application>
  <PresentationFormat>Widescreen</PresentationFormat>
  <Paragraphs>103</Paragraphs>
  <Slides>10</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Arial</vt:lpstr>
      <vt:lpstr>Calibri</vt:lpstr>
      <vt:lpstr>Calibri Light</vt:lpstr>
      <vt:lpstr>等线</vt:lpstr>
      <vt:lpstr>OpenSans</vt:lpstr>
      <vt:lpstr>Times New Roman</vt:lpstr>
      <vt:lpstr>Wingdings</vt:lpstr>
      <vt:lpstr>字魂27号-布丁体</vt:lpstr>
      <vt:lpstr>汉仪小麦体简</vt:lpstr>
      <vt:lpstr>Custom Design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Administrator</cp:lastModifiedBy>
  <cp:revision>20</cp:revision>
  <dcterms:created xsi:type="dcterms:W3CDTF">2023-02-04T12:36:08Z</dcterms:created>
  <dcterms:modified xsi:type="dcterms:W3CDTF">2024-05-14T05:26:13Z</dcterms:modified>
</cp:coreProperties>
</file>