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51" r:id="rId2"/>
    <p:sldMasterId id="2147483763" r:id="rId3"/>
  </p:sldMasterIdLst>
  <p:notesMasterIdLst>
    <p:notesMasterId r:id="rId33"/>
  </p:notesMasterIdLst>
  <p:sldIdLst>
    <p:sldId id="2662" r:id="rId4"/>
    <p:sldId id="261" r:id="rId5"/>
    <p:sldId id="2649" r:id="rId6"/>
    <p:sldId id="264" r:id="rId7"/>
    <p:sldId id="265" r:id="rId8"/>
    <p:sldId id="1548" r:id="rId9"/>
    <p:sldId id="2650" r:id="rId10"/>
    <p:sldId id="2654" r:id="rId11"/>
    <p:sldId id="274" r:id="rId12"/>
    <p:sldId id="2653" r:id="rId13"/>
    <p:sldId id="311" r:id="rId14"/>
    <p:sldId id="2652" r:id="rId15"/>
    <p:sldId id="2651" r:id="rId16"/>
    <p:sldId id="2655" r:id="rId17"/>
    <p:sldId id="334" r:id="rId18"/>
    <p:sldId id="272" r:id="rId19"/>
    <p:sldId id="1549" r:id="rId20"/>
    <p:sldId id="1540" r:id="rId21"/>
    <p:sldId id="1523" r:id="rId22"/>
    <p:sldId id="1541" r:id="rId23"/>
    <p:sldId id="1542" r:id="rId24"/>
    <p:sldId id="368" r:id="rId25"/>
    <p:sldId id="2656" r:id="rId26"/>
    <p:sldId id="1550" r:id="rId27"/>
    <p:sldId id="380" r:id="rId28"/>
    <p:sldId id="387" r:id="rId29"/>
    <p:sldId id="388" r:id="rId30"/>
    <p:sldId id="381" r:id="rId31"/>
    <p:sldId id="26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0" d="100"/>
          <a:sy n="80" d="100"/>
        </p:scale>
        <p:origin x="3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37209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1745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17645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93304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204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6305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106487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99893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640483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00469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038062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985408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406144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9242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410725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0427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498725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58744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663169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66507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243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02471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144522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93316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614361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23570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982090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78616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991284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2024/12/24</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560893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214438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82409119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pPr/>
              <a:t>‹#›</a:t>
            </a:fld>
            <a:endParaRPr lang="vi-VN"/>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4287322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2113252" y="1508313"/>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1028740" y="2495926"/>
            <a:ext cx="9303980" cy="1015663"/>
          </a:xfrm>
          <a:prstGeom prst="rect">
            <a:avLst/>
          </a:prstGeom>
          <a:noFill/>
        </p:spPr>
        <p:txBody>
          <a:bodyPr wrap="square" rtlCol="0">
            <a:spAutoFit/>
          </a:bodyPr>
          <a:lstStyle/>
          <a:p>
            <a:r>
              <a:rPr lang="vi-VN" sz="6000" b="1" dirty="0">
                <a:solidFill>
                  <a:srgbClr val="C00000"/>
                </a:solidFill>
                <a:latin typeface="UTM Cookies" panose="02040603050506020204" pitchFamily="18" charset="0"/>
              </a:rPr>
              <a:t>Bài 24: Bạn nhỏ trong nhà</a:t>
            </a:r>
            <a:endParaRPr lang="en-US" sz="6000" b="1" dirty="0">
              <a:solidFill>
                <a:srgbClr val="C00000"/>
              </a:solidFill>
              <a:latin typeface="UTM Cookies" panose="02040603050506020204" pitchFamily="18" charset="0"/>
            </a:endParaRPr>
          </a:p>
        </p:txBody>
      </p:sp>
      <p:sp>
        <p:nvSpPr>
          <p:cNvPr id="12" name="TextBox 11">
            <a:extLst>
              <a:ext uri="{FF2B5EF4-FFF2-40B4-BE49-F238E27FC236}">
                <a16:creationId xmlns:a16="http://schemas.microsoft.com/office/drawing/2014/main" id="{99527800-4B2D-F5C4-A19F-B3BFF789E361}"/>
              </a:ext>
            </a:extLst>
          </p:cNvPr>
          <p:cNvSpPr txBox="1"/>
          <p:nvPr/>
        </p:nvSpPr>
        <p:spPr>
          <a:xfrm>
            <a:off x="5213147" y="1328479"/>
            <a:ext cx="3312684" cy="1015663"/>
          </a:xfrm>
          <a:prstGeom prst="rect">
            <a:avLst/>
          </a:prstGeom>
          <a:noFill/>
        </p:spPr>
        <p:txBody>
          <a:bodyPr wrap="square" rtlCol="0">
            <a:spAutoFit/>
          </a:bodyPr>
          <a:lstStyle/>
          <a:p>
            <a:r>
              <a:rPr lang="en-US" sz="6000" b="1" dirty="0">
                <a:solidFill>
                  <a:srgbClr val="C00000"/>
                </a:solidFill>
                <a:latin typeface="UTM Cookies" panose="02040603050506020204" pitchFamily="18" charset="0"/>
              </a:rPr>
              <a:t> </a:t>
            </a:r>
            <a:r>
              <a:rPr lang="en-US" sz="6000" b="1" dirty="0" err="1">
                <a:solidFill>
                  <a:srgbClr val="FF0000"/>
                </a:solidFill>
                <a:latin typeface="UTM Cookies" panose="02040603050506020204" pitchFamily="18" charset="0"/>
              </a:rPr>
              <a:t>Tuần</a:t>
            </a:r>
            <a:r>
              <a:rPr lang="en-US" sz="6000" b="1" dirty="0">
                <a:solidFill>
                  <a:srgbClr val="FF0000"/>
                </a:solidFill>
                <a:latin typeface="UTM Cookies" panose="02040603050506020204" pitchFamily="18" charset="0"/>
              </a:rPr>
              <a:t> 13</a:t>
            </a:r>
          </a:p>
        </p:txBody>
      </p:sp>
    </p:spTree>
    <p:extLst>
      <p:ext uri="{BB962C8B-B14F-4D97-AF65-F5344CB8AC3E}">
        <p14:creationId xmlns:p14="http://schemas.microsoft.com/office/powerpoint/2010/main" val="24522865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12057" y="263067"/>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786380" y="1745398"/>
            <a:ext cx="1049092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nức lên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tiếng khe khẽ trong cổ, cái đuôi bé xíu ngoáy tít, hệt như một đứa trẻ làm nũng mẹ.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2D9B187-C3F2-CE07-81DB-C6165AE50270}"/>
              </a:ext>
            </a:extLst>
          </p:cNvPr>
          <p:cNvSpPr/>
          <p:nvPr/>
        </p:nvSpPr>
        <p:spPr>
          <a:xfrm>
            <a:off x="1541598" y="1759890"/>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2025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lvl="0" algn="ct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nức lên: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bật mạnh hơi từ trong cổ ra thành tiếng cách quãng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77378994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12057" y="263067"/>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941219" y="1225921"/>
            <a:ext cx="9920972"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a:t>
            </a:r>
            <a:r>
              <a:rPr kumimoji="0" lang="vi-VN"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on</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5FA0CAD2-6081-D8B7-DD4C-62FEE6200074}"/>
              </a:ext>
            </a:extLst>
          </p:cNvPr>
          <p:cNvSpPr/>
          <p:nvPr/>
        </p:nvSpPr>
        <p:spPr>
          <a:xfrm>
            <a:off x="1525836" y="1345842"/>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5758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12057" y="263067"/>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786380" y="2676759"/>
            <a:ext cx="10741056"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E8D4BB1A-AE6D-1242-53F4-B4B4DC5A3C7F}"/>
              </a:ext>
            </a:extLst>
          </p:cNvPr>
          <p:cNvSpPr/>
          <p:nvPr/>
        </p:nvSpPr>
        <p:spPr>
          <a:xfrm>
            <a:off x="1324712" y="2781770"/>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 panose="020B0604020202020204" pitchFamily="34" charset="0"/>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73441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 name="Picture 2">
            <a:extLst>
              <a:ext uri="{FF2B5EF4-FFF2-40B4-BE49-F238E27FC236}">
                <a16:creationId xmlns:a16="http://schemas.microsoft.com/office/drawing/2014/main" id="{01EF7ECB-FE67-2F50-3823-623E7BDC3333}"/>
              </a:ext>
            </a:extLst>
          </p:cNvPr>
          <p:cNvPicPr>
            <a:picLocks noChangeAspect="1"/>
          </p:cNvPicPr>
          <p:nvPr/>
        </p:nvPicPr>
        <p:blipFill>
          <a:blip r:embed="rId9"/>
          <a:stretch>
            <a:fillRect/>
          </a:stretch>
        </p:blipFill>
        <p:spPr>
          <a:xfrm>
            <a:off x="2235632" y="1308443"/>
            <a:ext cx="7560054" cy="3364102"/>
          </a:xfrm>
          <a:prstGeom prst="rect">
            <a:avLst/>
          </a:prstGeom>
        </p:spPr>
      </p:pic>
    </p:spTree>
    <p:extLst>
      <p:ext uri="{BB962C8B-B14F-4D97-AF65-F5344CB8AC3E}">
        <p14:creationId xmlns:p14="http://schemas.microsoft.com/office/powerpoint/2010/main" val="158225624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335128" y="1036466"/>
            <a:ext cx="11647322"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a:t>
            </a:r>
            <a:r>
              <a:rPr kumimoji="0" lang="vi-VN"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927002" y="1036466"/>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id="{5FA0CAD2-6081-D8B7-DD4C-62FEE6200074}"/>
              </a:ext>
            </a:extLst>
          </p:cNvPr>
          <p:cNvSpPr/>
          <p:nvPr/>
        </p:nvSpPr>
        <p:spPr>
          <a:xfrm>
            <a:off x="929444" y="2881223"/>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id="{0BA2CEFD-AFD8-FB1F-29C1-A0D2EF35AA93}"/>
              </a:ext>
            </a:extLst>
          </p:cNvPr>
          <p:cNvSpPr/>
          <p:nvPr/>
        </p:nvSpPr>
        <p:spPr>
          <a:xfrm>
            <a:off x="941219" y="5104891"/>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4" y="1421739"/>
            <a:ext cx="3946593" cy="662810"/>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nhận</a:t>
            </a:r>
            <a:r>
              <a:rPr kumimoji="0" lang="en-US" altLang="zh-CN" sz="3600" b="1" i="0" u="none" strike="noStrike" kern="1200" cap="none" spc="0" normalizeH="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a:t>
            </a:r>
            <a:r>
              <a:rPr kumimoji="0" lang="vi-VN"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giữa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đầu tiên về nhà bạn nhỏ, chú chó trông tuyệt xinh, lông trắng, khoang đen, đôi mắt tròn xoe và loáng ướt.</a:t>
            </a: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14" name="Rounded Rectangle 13">
            <a:extLst>
              <a:ext uri="{FF2B5EF4-FFF2-40B4-BE49-F238E27FC236}">
                <a16:creationId xmlns:a16="http://schemas.microsoft.com/office/drawing/2014/main" id="{5CC25376-DE95-417F-B440-9AF16C1EECD0}"/>
              </a:ext>
            </a:extLst>
          </p:cNvPr>
          <p:cNvSpPr/>
          <p:nvPr/>
        </p:nvSpPr>
        <p:spPr>
          <a:xfrm>
            <a:off x="1253024" y="1814286"/>
            <a:ext cx="10648243" cy="381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 Cúp biết làm xiếc. Biết chui vào gầm giường lấy trái banh, đi lấy khăn lau nhà, đưa hai tay lên trước mỗi khi thấy người chia tay. Mỗi khi nghe đọc truyện, Cúp nằm khoanh tròn lại. Thấy bạn nhỏ đi học về, Cúp chồm lên mừng rỡ.</a:t>
            </a:r>
            <a:endPar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1028740" y="2495926"/>
            <a:ext cx="9303980" cy="1015663"/>
          </a:xfrm>
          <a:prstGeom prst="rect">
            <a:avLst/>
          </a:prstGeom>
          <a:noFill/>
        </p:spPr>
        <p:txBody>
          <a:bodyPr wrap="square" rtlCol="0">
            <a:spAutoFit/>
          </a:bodyPr>
          <a:lstStyle/>
          <a:p>
            <a:r>
              <a:rPr lang="vi-VN" sz="6000" b="1" dirty="0">
                <a:solidFill>
                  <a:srgbClr val="C00000"/>
                </a:solidFill>
                <a:latin typeface="UTM Cookies" panose="02040603050506020204" pitchFamily="18" charset="0"/>
              </a:rPr>
              <a:t>Bài 24: Bạn nhỏ trong nhà</a:t>
            </a:r>
            <a:endParaRPr lang="en-US" sz="6000" b="1"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sở</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chó:</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1417259" y="2066835"/>
            <a:ext cx="9742958" cy="21816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Sở thích của chó chó là: được làm xiếc, được làm việc, chơi đùa cùng bạn nhỏ. Chú chó thích ở gần bạn nhỏ và luôn chờ mong mỗi khi bạn ấy vắng nhà.</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và tình cảm đó?</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07273" y="2500746"/>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thể hiện tình cảm giữa bạn nhỏ và chú chó là: Mỗi khi đi học về, Cúp chạy vọt ra, chồm hai chân trước lên mừng rỡ. Bạn nhỏ cúi xuống vỗ về Cúp. Nó âu yếm dụi cái mõm ươn ướt, mềm mềm vào chân tôi.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2060"/>
                </a:solidFill>
                <a:effectLst/>
                <a:uLnTx/>
                <a:uFillTx/>
                <a:latin typeface="Nunito Black" pitchFamily="2" charset="0"/>
                <a:ea typeface="+mn-ea"/>
                <a:cs typeface="+mn-cs"/>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351508"/>
            <a:ext cx="116473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a:t>
            </a:r>
            <a:r>
              <a:rPr kumimoji="0" lang="vi-VN" sz="24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1813428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351508"/>
            <a:ext cx="116473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a:t>
            </a:r>
            <a:r>
              <a:rPr kumimoji="0" lang="vi-VN"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thua kém</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gì. Cúp biết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gầm giường lấy trái banh,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cho tôi chiếc khăn lau nhà,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đưa hai chân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quấn quýt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 nhau. Mỗi khi tôi đi học về, Cúp chạy vọt ra, chồm hai chân trước lên mừng rỡ. Tôi cúi xuống vỗ về Cúp. Nó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âu yếm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Câu 1</a:t>
            </a:r>
            <a:endParaRPr kumimoji="0" lang="vi-VN" sz="24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Tìm đọc câu chuyện, bài văn, bài thơ,… về những người bạn trong nhà (vật nuôi, đồ đạc,…) và viết phiếu đọc sách theo mẫu.</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Em tìm đọc ở sách báo, trên mạng hoặc hỏi người thân trong gia đình và điền thông tin vào phiếu đọc sách.</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Nguyễn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Lãm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Câu 1</a:t>
            </a:r>
            <a:endParaRPr kumimoji="0" lang="vi-VN" sz="24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Tìm đọc câu chuyện, bài văn, bài thơ,… về những người bạn trong nhà (vật nuôi, đồ đạc,…) và viết phiếu đọc sách theo mẫu.</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2888E1"/>
                </a:solidFill>
                <a:effectLst/>
                <a:uLnTx/>
                <a:uFillTx/>
                <a:latin typeface="Nunito Black" pitchFamily="2" charset="0"/>
                <a:ea typeface="+mn-ea"/>
                <a:cs typeface="+mn-cs"/>
              </a:rPr>
              <a:t> 2: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tiết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cảm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thấy</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thú</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vị</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cảm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Nunito Black" pitchFamily="2" charset="0"/>
                <a:ea typeface="+mn-ea"/>
                <a:cs typeface="+mn-cs"/>
              </a:rPr>
              <a:t>Em dựa vào bài đọc mà mình đã tìm đọc ở bài tập trước để chia sẻ.</a:t>
            </a:r>
            <a:endParaRPr kumimoji="0" lang="en-US" sz="24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rPr>
              <a:t>dụ</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rPr>
              <a:t>Trong bài thơ Chú gà trống nhỏ mà tớ tìm đọc được, chú gà trống được miêu tả rất đáng yêu, nghộ nghĩnh.</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10343" y="472164"/>
            <a:ext cx="11081657" cy="3779758"/>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a:solidFill>
                  <a:srgbClr val="2888E1"/>
                </a:solidFill>
                <a:latin typeface="Nunito Black" pitchFamily="2" charset="0"/>
              </a:rPr>
              <a:t>1/  </a:t>
            </a:r>
            <a:r>
              <a:rPr lang="en-US" sz="3600" b="1" dirty="0" err="1">
                <a:solidFill>
                  <a:srgbClr val="2888E1"/>
                </a:solidFill>
                <a:latin typeface="Times New Roman" panose="02020603050405020304" pitchFamily="18" charset="0"/>
                <a:cs typeface="Times New Roman" panose="02020603050405020304" pitchFamily="18" charset="0"/>
              </a:rPr>
              <a:t>Giáo</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viên</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gọi</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một</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học</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sinh</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nêu</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nội</a:t>
            </a:r>
            <a:r>
              <a:rPr lang="en-US" sz="3600" b="1" dirty="0">
                <a:solidFill>
                  <a:srgbClr val="2888E1"/>
                </a:solidFill>
                <a:latin typeface="Times New Roman" panose="02020603050405020304" pitchFamily="18" charset="0"/>
                <a:cs typeface="Times New Roman" panose="02020603050405020304" pitchFamily="18" charset="0"/>
              </a:rPr>
              <a:t> dung </a:t>
            </a:r>
            <a:r>
              <a:rPr lang="en-US" sz="3600" b="1" dirty="0" err="1">
                <a:solidFill>
                  <a:srgbClr val="2888E1"/>
                </a:solidFill>
                <a:latin typeface="Times New Roman" panose="02020603050405020304" pitchFamily="18" charset="0"/>
                <a:cs typeface="Times New Roman" panose="02020603050405020304" pitchFamily="18" charset="0"/>
              </a:rPr>
              <a:t>bài</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học</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ngày</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hôm</a:t>
            </a:r>
            <a:r>
              <a:rPr lang="en-US" sz="3600" b="1" dirty="0">
                <a:solidFill>
                  <a:srgbClr val="2888E1"/>
                </a:solidFill>
                <a:latin typeface="Times New Roman" panose="02020603050405020304" pitchFamily="18" charset="0"/>
                <a:cs typeface="Times New Roman" panose="02020603050405020304" pitchFamily="18" charset="0"/>
              </a:rPr>
              <a:t> nay.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888E1"/>
                </a:solidFill>
                <a:effectLst/>
                <a:uLnTx/>
                <a:uFillTx/>
                <a:latin typeface="Times New Roman" panose="02020603050405020304" pitchFamily="18" charset="0"/>
                <a:cs typeface="Times New Roman" panose="02020603050405020304" pitchFamily="18" charset="0"/>
              </a:rPr>
              <a:t>2/</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Qua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này</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rút</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ra</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điều</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2888E1"/>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noProof="0" dirty="0">
                <a:ln>
                  <a:noFill/>
                </a:ln>
                <a:solidFill>
                  <a:srgbClr val="2888E1"/>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baseline="0" dirty="0">
                <a:solidFill>
                  <a:srgbClr val="2888E1"/>
                </a:solidFill>
                <a:latin typeface="Times New Roman" panose="02020603050405020304" pitchFamily="18" charset="0"/>
                <a:cs typeface="Times New Roman" panose="02020603050405020304" pitchFamily="18" charset="0"/>
              </a:rPr>
              <a:t>3/</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Giáo</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viên</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dặn</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học</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sinh</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chuẩn</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bị</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bài</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ngày</a:t>
            </a:r>
            <a:r>
              <a:rPr lang="en-US" sz="3600" b="1" dirty="0">
                <a:solidFill>
                  <a:srgbClr val="2888E1"/>
                </a:solidFill>
                <a:latin typeface="Times New Roman" panose="02020603050405020304" pitchFamily="18" charset="0"/>
                <a:cs typeface="Times New Roman" panose="02020603050405020304" pitchFamily="18" charset="0"/>
              </a:rPr>
              <a:t> </a:t>
            </a:r>
            <a:r>
              <a:rPr lang="en-US" sz="3600" b="1" dirty="0" err="1">
                <a:solidFill>
                  <a:srgbClr val="2888E1"/>
                </a:solidFill>
                <a:latin typeface="Times New Roman" panose="02020603050405020304" pitchFamily="18" charset="0"/>
                <a:cs typeface="Times New Roman" panose="02020603050405020304" pitchFamily="18" charset="0"/>
              </a:rPr>
              <a:t>mai</a:t>
            </a:r>
            <a:r>
              <a:rPr lang="en-US" sz="3600" b="1" dirty="0">
                <a:solidFill>
                  <a:srgbClr val="2888E1"/>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799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89" y="4661198"/>
            <a:ext cx="1099698" cy="11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2499455" y="4817500"/>
            <a:ext cx="8735647" cy="1292956"/>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2106180" y="2311771"/>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2248107" y="3602577"/>
            <a:ext cx="8869777" cy="118684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6" y="2460793"/>
            <a:ext cx="7451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ràng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nhà</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biết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nghỉ</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hơi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chỗ</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dấu</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endPar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269151" y="3699432"/>
            <a:ext cx="7426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lời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các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câu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hỏi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Hiểu</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và</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ý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nghĩa</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câu</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chuyện</a:t>
            </a:r>
            <a:endParaRPr kumimoji="0" lang="zh-CN" altLang="en-US"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3269151" y="5092503"/>
            <a:ext cx="77793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Có hứng thú và đam mê đọc sách</a:t>
            </a:r>
            <a:endPar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329844" y="3756306"/>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2342131" y="4967262"/>
            <a:ext cx="806939" cy="7737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13" name="Rectangle 12">
            <a:extLst>
              <a:ext uri="{FF2B5EF4-FFF2-40B4-BE49-F238E27FC236}">
                <a16:creationId xmlns:a16="http://schemas.microsoft.com/office/drawing/2014/main" id="{896E33B3-5A19-7EEB-DC19-35BA5E249BAB}"/>
              </a:ext>
            </a:extLst>
          </p:cNvPr>
          <p:cNvSpPr/>
          <p:nvPr/>
        </p:nvSpPr>
        <p:spPr>
          <a:xfrm>
            <a:off x="-1888761" y="224852"/>
            <a:ext cx="1753850" cy="187377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99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335128" y="380221"/>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1036466"/>
            <a:ext cx="11647322" cy="6001643"/>
          </a:xfrm>
          <a:prstGeom prst="rect">
            <a:avLst/>
          </a:prstGeom>
        </p:spPr>
        <p:txBody>
          <a:bodyPr wrap="square">
            <a:spAutoFit/>
          </a:bodyPr>
          <a:lstStyle/>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(Theo Trần Đức Tiến)</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đặt tên nó là Cúp. Tôi chưa dạy Cúp những chuyện tài giỏi như làm xiếc. Nhưng so với </a:t>
            </a:r>
            <a:r>
              <a:rPr kumimoji="0" lang="vi-VN"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F5347E80-EF31-7026-EE2E-B219FDF42623}"/>
              </a:ext>
            </a:extLst>
          </p:cNvPr>
          <p:cNvGrpSpPr/>
          <p:nvPr/>
        </p:nvGrpSpPr>
        <p:grpSpPr>
          <a:xfrm>
            <a:off x="209550" y="275550"/>
            <a:ext cx="3575680" cy="583943"/>
            <a:chOff x="2834085" y="693065"/>
            <a:chExt cx="6930511" cy="679171"/>
          </a:xfrm>
        </p:grpSpPr>
        <p:sp>
          <p:nvSpPr>
            <p:cNvPr id="4" name="Rounded Rectangle 15">
              <a:extLst>
                <a:ext uri="{FF2B5EF4-FFF2-40B4-BE49-F238E27FC236}">
                  <a16:creationId xmlns:a16="http://schemas.microsoft.com/office/drawing/2014/main"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id="{DD54A9A5-82B5-B4C1-AD49-4804AD475BBC}"/>
              </a:ext>
            </a:extLst>
          </p:cNvPr>
          <p:cNvGrpSpPr/>
          <p:nvPr/>
        </p:nvGrpSpPr>
        <p:grpSpPr>
          <a:xfrm>
            <a:off x="209550" y="866423"/>
            <a:ext cx="11772901" cy="2047601"/>
            <a:chOff x="961241" y="2446706"/>
            <a:chExt cx="2203200" cy="1459978"/>
          </a:xfrm>
        </p:grpSpPr>
        <p:sp>
          <p:nvSpPr>
            <p:cNvPr id="8" name="Rectangle 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id="{0542DB41-8009-612C-F8DA-674DD9608A8F}"/>
              </a:ext>
            </a:extLst>
          </p:cNvPr>
          <p:cNvGrpSpPr/>
          <p:nvPr/>
        </p:nvGrpSpPr>
        <p:grpSpPr>
          <a:xfrm>
            <a:off x="151418" y="2956305"/>
            <a:ext cx="11831032" cy="2191269"/>
            <a:chOff x="961241" y="2607489"/>
            <a:chExt cx="2203200" cy="852153"/>
          </a:xfrm>
        </p:grpSpPr>
        <p:sp>
          <p:nvSpPr>
            <p:cNvPr id="11" name="Rectangle 10">
              <a:extLst>
                <a:ext uri="{FF2B5EF4-FFF2-40B4-BE49-F238E27FC236}">
                  <a16:creationId xmlns:a16="http://schemas.microsoft.com/office/drawing/2014/main"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id="{A6A3407D-719B-11BF-9BBA-0A74AA0A0BFA}"/>
              </a:ext>
            </a:extLst>
          </p:cNvPr>
          <p:cNvGrpSpPr/>
          <p:nvPr/>
        </p:nvGrpSpPr>
        <p:grpSpPr>
          <a:xfrm>
            <a:off x="151418" y="5147576"/>
            <a:ext cx="11849100" cy="1168818"/>
            <a:chOff x="961241" y="2607488"/>
            <a:chExt cx="2203200" cy="1496410"/>
          </a:xfrm>
        </p:grpSpPr>
        <p:sp>
          <p:nvSpPr>
            <p:cNvPr id="14" name="Rectangle 13">
              <a:extLst>
                <a:ext uri="{FF2B5EF4-FFF2-40B4-BE49-F238E27FC236}">
                  <a16:creationId xmlns:a16="http://schemas.microsoft.com/office/drawing/2014/main"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12057" y="263067"/>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786380" y="1745398"/>
            <a:ext cx="1049092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2D9B187-C3F2-CE07-81DB-C6165AE50270}"/>
              </a:ext>
            </a:extLst>
          </p:cNvPr>
          <p:cNvSpPr/>
          <p:nvPr/>
        </p:nvSpPr>
        <p:spPr>
          <a:xfrm>
            <a:off x="1541598" y="1759890"/>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943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12057" y="263067"/>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786380" y="1745398"/>
            <a:ext cx="1049092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vẫn nhớ ngày đầu tiên nhà tôi có một chú chó nhỏ. Buổi sáng hôm đó, tôi nghe tiếng cào khẽ vào cửa phòng. Mở cửa ra, tôi nhìn thấy một chú chó con. Nó tuyệt xinh: lông trắng, khoang đen, đôi mắt tròn xoe và </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loáng ướt</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Nó rúc vào chân tôi, nức lên những tiếng khe khẽ trong cổ, cái đuôi bé xíu ngoáy tít, hệt như một đứa trẻ làm nũng mẹ.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2D9B187-C3F2-CE07-81DB-C6165AE50270}"/>
              </a:ext>
            </a:extLst>
          </p:cNvPr>
          <p:cNvSpPr/>
          <p:nvPr/>
        </p:nvSpPr>
        <p:spPr>
          <a:xfrm>
            <a:off x="1541598" y="1759890"/>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77907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323439"/>
          </a:xfrm>
          <a:prstGeom prst="rect">
            <a:avLst/>
          </a:prstGeom>
        </p:spPr>
        <p:txBody>
          <a:bodyPr wrap="square">
            <a:spAutoFit/>
          </a:bodyPr>
          <a:lstStyle/>
          <a:p>
            <a:pPr lvl="0" algn="just">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 ướt: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ướt và có ánh sáng chiếu vào</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326773371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2609</Words>
  <Application>Microsoft Office PowerPoint</Application>
  <PresentationFormat>Màn hình rộng</PresentationFormat>
  <Paragraphs>134</Paragraphs>
  <Slides>29</Slides>
  <Notes>22</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29</vt:i4>
      </vt:variant>
    </vt:vector>
  </HeadingPairs>
  <TitlesOfParts>
    <vt:vector size="41" baseType="lpstr">
      <vt:lpstr>等线</vt:lpstr>
      <vt:lpstr>Arial</vt:lpstr>
      <vt:lpstr>Arial-Rounded</vt:lpstr>
      <vt:lpstr>Calibri</vt:lpstr>
      <vt:lpstr>Calibri Light</vt:lpstr>
      <vt:lpstr>Nunito Black</vt:lpstr>
      <vt:lpstr>Times New Roman</vt:lpstr>
      <vt:lpstr>UTM Cookies</vt:lpstr>
      <vt:lpstr>字魂52号-阿开漫画体</vt:lpstr>
      <vt:lpstr>Office 主题​​</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51</cp:revision>
  <dcterms:created xsi:type="dcterms:W3CDTF">2022-06-26T01:07:02Z</dcterms:created>
  <dcterms:modified xsi:type="dcterms:W3CDTF">2024-12-24T02:07:55Z</dcterms:modified>
</cp:coreProperties>
</file>