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7762" r:id="rId2"/>
    <p:sldId id="7764" r:id="rId3"/>
    <p:sldId id="835" r:id="rId4"/>
    <p:sldId id="7791" r:id="rId5"/>
    <p:sldId id="7770" r:id="rId6"/>
    <p:sldId id="7748" r:id="rId7"/>
    <p:sldId id="7776" r:id="rId8"/>
    <p:sldId id="7777" r:id="rId9"/>
    <p:sldId id="7778" r:id="rId10"/>
    <p:sldId id="7779" r:id="rId11"/>
    <p:sldId id="7780" r:id="rId12"/>
    <p:sldId id="7781" r:id="rId13"/>
    <p:sldId id="7782" r:id="rId14"/>
    <p:sldId id="7783" r:id="rId15"/>
    <p:sldId id="7784" r:id="rId16"/>
    <p:sldId id="7790" r:id="rId17"/>
    <p:sldId id="7734" r:id="rId18"/>
    <p:sldId id="7785" r:id="rId19"/>
    <p:sldId id="7766" r:id="rId20"/>
    <p:sldId id="7786" r:id="rId21"/>
    <p:sldId id="7788" r:id="rId22"/>
    <p:sldId id="7749" r:id="rId23"/>
    <p:sldId id="7789" r:id="rId24"/>
    <p:sldId id="7792" r:id="rId25"/>
    <p:sldId id="7793" r:id="rId26"/>
    <p:sldId id="77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75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258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958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3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629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2024/1/30</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2024/1/30</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4.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2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25.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6.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smtClean="0">
                <a:solidFill>
                  <a:schemeClr val="accent1"/>
                </a:solidFill>
                <a:latin typeface="Circle" panose="020B0703020102020204" pitchFamily="34" charset="0"/>
                <a:ea typeface="Cambria" panose="02040503050406030204" pitchFamily="18" charset="0"/>
              </a:rPr>
              <a:t>Luyện tập biện pháp so sánh;</a:t>
            </a:r>
          </a:p>
          <a:p>
            <a:r>
              <a:rPr lang="en-US" sz="3600" smtClean="0">
                <a:solidFill>
                  <a:schemeClr val="accent1"/>
                </a:solidFill>
                <a:latin typeface="Circle" panose="020B0703020102020204" pitchFamily="34" charset="0"/>
                <a:ea typeface="Cambria" panose="02040503050406030204" pitchFamily="18" charset="0"/>
              </a:rPr>
              <a:t> Đặt và trả lời câu hỏi Ở đâu?</a:t>
            </a:r>
            <a:endParaRPr lang="en-US" sz="3600">
              <a:solidFill>
                <a:schemeClr val="accent1"/>
              </a:solidFill>
              <a:latin typeface="Circle" panose="020B0703020102020204" pitchFamily="34" charset="0"/>
              <a:ea typeface="Cambria" panose="02040503050406030204" pitchFamily="18" charset="0"/>
            </a:endParaRPr>
          </a:p>
        </p:txBody>
      </p:sp>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được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sánh với </a:t>
            </a:r>
            <a:r>
              <a:rPr kumimoji="0" lang="vi-VN"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a16="http://schemas.microsoft.com/office/drawing/2014/main" id="{71D3CBF4-4470-4A0B-9F1F-5D5B7160F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a:t>
            </a:r>
            <a:r>
              <a:rPr lang="nl-NL" sz="28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hình </a:t>
            </a: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ông hoa- ngọn lửa hồng tươi:  </a:t>
            </a: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so sánh </a:t>
            </a:r>
            <a:r>
              <a:rPr lang="nl-NL" sz="2400" b="1" i="1" smtClean="0">
                <a:solidFill>
                  <a:srgbClr val="FF0000"/>
                </a:solidFill>
                <a:latin typeface="Arial" panose="020B0604020202020204" pitchFamily="34" charset="0"/>
                <a:ea typeface="Calibri" panose="020F0502020204030204" pitchFamily="34" charset="0"/>
                <a:cs typeface="Arial" panose="020B0604020202020204" pitchFamily="34" charset="0"/>
              </a:rPr>
              <a:t>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a:t>
            </a:r>
            <a:r>
              <a:rPr lang="en-US" sz="2400" b="1" i="1" smtClean="0">
                <a:solidFill>
                  <a:srgbClr val="FF0000"/>
                </a:solidFill>
              </a:rPr>
              <a:t>nõn- ánh </a:t>
            </a:r>
            <a:r>
              <a:rPr lang="en-US" sz="2400" b="1" i="1">
                <a:solidFill>
                  <a:srgbClr val="FF0000"/>
                </a:solidFill>
              </a:rPr>
              <a:t>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 Ghi kết</a:t>
            </a:r>
            <a:r>
              <a:rPr kumimoji="0" lang="en-US" sz="32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3311439"/>
              </p:ext>
            </p:extLst>
          </p:nvPr>
        </p:nvGraphicFramePr>
        <p:xfrm>
          <a:off x="1180453" y="2774500"/>
          <a:ext cx="9831093" cy="1308997"/>
        </p:xfrm>
        <a:graphic>
          <a:graphicData uri="http://schemas.openxmlformats.org/drawingml/2006/table">
            <a:tbl>
              <a:tblPr firstRow="1" bandRow="1">
                <a:tableStyleId>{00A15C55-8517-42AA-B614-E9B94910E393}</a:tableStyleId>
              </a:tblPr>
              <a:tblGrid>
                <a:gridCol w="3277031">
                  <a:extLst>
                    <a:ext uri="{9D8B030D-6E8A-4147-A177-3AD203B41FA5}">
                      <a16:colId xmlns:a16="http://schemas.microsoft.com/office/drawing/2014/main" val="2081349138"/>
                    </a:ext>
                  </a:extLst>
                </a:gridCol>
                <a:gridCol w="3277031">
                  <a:extLst>
                    <a:ext uri="{9D8B030D-6E8A-4147-A177-3AD203B41FA5}">
                      <a16:colId xmlns:a16="http://schemas.microsoft.com/office/drawing/2014/main" val="2617668736"/>
                    </a:ext>
                  </a:extLst>
                </a:gridCol>
                <a:gridCol w="3277031">
                  <a:extLst>
                    <a:ext uri="{9D8B030D-6E8A-4147-A177-3AD203B41FA5}">
                      <a16:colId xmlns:a16="http://schemas.microsoft.com/office/drawing/2014/main" val="1020001298"/>
                    </a:ext>
                  </a:extLst>
                </a:gridCol>
              </a:tblGrid>
              <a:tr h="503951">
                <a:tc>
                  <a:txBody>
                    <a:bodyPr/>
                    <a:lstStyle/>
                    <a:p>
                      <a:pPr algn="ctr"/>
                      <a:r>
                        <a:rPr lang="en-US" sz="3200" smtClean="0">
                          <a:solidFill>
                            <a:schemeClr val="tx1"/>
                          </a:solidFill>
                        </a:rPr>
                        <a:t>Sự</a:t>
                      </a:r>
                      <a:r>
                        <a:rPr lang="en-US" sz="3200" baseline="0" smtClean="0">
                          <a:solidFill>
                            <a:schemeClr val="tx1"/>
                          </a:solidFill>
                        </a:rPr>
                        <a:t> vật 1</a:t>
                      </a:r>
                      <a:endParaRPr lang="en-US" sz="320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3200" smtClean="0">
                          <a:solidFill>
                            <a:schemeClr val="tx1"/>
                          </a:solidFill>
                        </a:rPr>
                        <a:t>cây</a:t>
                      </a:r>
                      <a:r>
                        <a:rPr lang="en-US" sz="3200" baseline="0" smtClean="0">
                          <a:solidFill>
                            <a:schemeClr val="tx1"/>
                          </a:solidFill>
                        </a:rPr>
                        <a:t> gạo</a:t>
                      </a:r>
                      <a:endParaRPr lang="en-US" sz="3200">
                        <a:solidFill>
                          <a:schemeClr val="tx1"/>
                        </a:solidFill>
                      </a:endParaRPr>
                    </a:p>
                  </a:txBody>
                  <a:tcPr/>
                </a:tc>
                <a:tc>
                  <a:txBody>
                    <a:bodyPr/>
                    <a:lstStyle/>
                    <a:p>
                      <a:pPr algn="ctr"/>
                      <a:r>
                        <a:rPr lang="en-US" sz="3200" smtClean="0">
                          <a:solidFill>
                            <a:schemeClr val="tx1"/>
                          </a:solidFill>
                        </a:rPr>
                        <a:t>như</a:t>
                      </a:r>
                      <a:endParaRPr lang="en-US" sz="3200">
                        <a:solidFill>
                          <a:schemeClr val="tx1"/>
                        </a:solidFill>
                      </a:endParaRPr>
                    </a:p>
                  </a:txBody>
                  <a:tcPr/>
                </a:tc>
                <a:tc>
                  <a:txBody>
                    <a:bodyPr/>
                    <a:lstStyle/>
                    <a:p>
                      <a:pPr algn="ctr"/>
                      <a:r>
                        <a:rPr lang="en-US" sz="3200" smtClean="0">
                          <a:solidFill>
                            <a:schemeClr val="tx1"/>
                          </a:solidFill>
                        </a:rPr>
                        <a:t>tháp</a:t>
                      </a:r>
                      <a:r>
                        <a:rPr lang="en-US" sz="3200" baseline="0" smtClean="0">
                          <a:solidFill>
                            <a:schemeClr val="tx1"/>
                          </a:solidFill>
                        </a:rPr>
                        <a:t> đèn khổng lồ</a:t>
                      </a:r>
                      <a:endParaRPr lang="en-US" sz="3200">
                        <a:solidFill>
                          <a:schemeClr val="tx1"/>
                        </a:solidFill>
                      </a:endParaRPr>
                    </a:p>
                  </a:txBody>
                  <a:tcPr/>
                </a:tc>
                <a:extLst>
                  <a:ext uri="{0D108BD9-81ED-4DB2-BD59-A6C34878D82A}">
                    <a16:rowId xmlns:a16="http://schemas.microsoft.com/office/drawing/2014/main" val="1543210486"/>
                  </a:ext>
                </a:extLst>
              </a:tr>
            </a:tbl>
          </a:graphicData>
        </a:graphic>
      </p:graphicFrame>
      <p:sp>
        <p:nvSpPr>
          <p:cNvPr id="6" name="Rectangle 5"/>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913158315"/>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a:t>
            </a:r>
            <a:r>
              <a:rPr kumimoji="0" lang="en-US" sz="1800" b="0" i="0" u="none" strike="noStrike" kern="1200" cap="none" spc="0" normalizeH="0" baseline="0" noProof="0" smtClean="0">
                <a:ln>
                  <a:noFill/>
                </a:ln>
                <a:solidFill>
                  <a:prstClr val="white"/>
                </a:solidFill>
                <a:effectLst/>
                <a:uLnTx/>
                <a:uFillTx/>
                <a:ea typeface="+mn-ea"/>
                <a:cs typeface="+mn-cs"/>
              </a:rPr>
              <a:t>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ea typeface="+mn-ea"/>
                <a:cs typeface="+mn-cs"/>
              </a:rPr>
              <a:t> </a:t>
            </a:r>
            <a:r>
              <a:rPr kumimoji="0" lang="en-US" sz="1800" b="0" i="0" u="none" strike="noStrike" kern="1200" cap="none" spc="0" normalizeH="0" baseline="0" noProof="0">
                <a:ln>
                  <a:noFill/>
                </a:ln>
                <a:solidFill>
                  <a:prstClr val="white"/>
                </a:solidFill>
                <a:effectLst/>
                <a:uLnTx/>
                <a:uFillTx/>
                <a:ea typeface="+mn-ea"/>
                <a:cs typeface="+mn-cs"/>
              </a:rPr>
              <a:t>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2768751"/>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smtClean="0">
                          <a:solidFill>
                            <a:schemeClr val="tx1"/>
                          </a:solidFill>
                        </a:rPr>
                        <a:t>Sự</a:t>
                      </a:r>
                      <a:r>
                        <a:rPr lang="en-US" sz="3200" baseline="0" smtClean="0">
                          <a:solidFill>
                            <a:schemeClr val="tx1"/>
                          </a:solidFill>
                        </a:rPr>
                        <a:t> vật 1</a:t>
                      </a:r>
                      <a:endParaRPr lang="en-US" sz="3200">
                        <a:solidFill>
                          <a:schemeClr val="tx1"/>
                        </a:solidFill>
                      </a:endParaRPr>
                    </a:p>
                  </a:txBody>
                  <a:tcPr/>
                </a:tc>
                <a:tc>
                  <a:txBody>
                    <a:bodyPr/>
                    <a:lstStyle/>
                    <a:p>
                      <a:pPr algn="ctr"/>
                      <a:r>
                        <a:rPr lang="en-US" sz="3200" smtClean="0">
                          <a:solidFill>
                            <a:schemeClr val="tx1"/>
                          </a:solidFill>
                        </a:rPr>
                        <a:t>Từ</a:t>
                      </a:r>
                      <a:r>
                        <a:rPr lang="en-US" sz="3200" baseline="0" smtClean="0">
                          <a:solidFill>
                            <a:schemeClr val="tx1"/>
                          </a:solidFill>
                        </a:rPr>
                        <a:t> so sánh</a:t>
                      </a:r>
                      <a:endParaRPr lang="en-US" sz="3200">
                        <a:solidFill>
                          <a:schemeClr val="tx1"/>
                        </a:solidFill>
                      </a:endParaRPr>
                    </a:p>
                  </a:txBody>
                  <a:tcPr/>
                </a:tc>
                <a:tc>
                  <a:txBody>
                    <a:bodyPr/>
                    <a:lstStyle/>
                    <a:p>
                      <a:pPr algn="ctr"/>
                      <a:r>
                        <a:rPr lang="en-US" sz="3200" smtClean="0">
                          <a:solidFill>
                            <a:schemeClr val="tx1"/>
                          </a:solidFill>
                        </a:rPr>
                        <a:t>Sự</a:t>
                      </a:r>
                      <a:r>
                        <a:rPr lang="en-US" sz="3200" baseline="0" smtClean="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smtClean="0">
                          <a:solidFill>
                            <a:schemeClr val="tx1"/>
                          </a:solidFill>
                        </a:rPr>
                        <a:t>cây</a:t>
                      </a:r>
                      <a:r>
                        <a:rPr lang="en-US" sz="2800" baseline="0" smtClean="0">
                          <a:solidFill>
                            <a:schemeClr val="tx1"/>
                          </a:solidFill>
                        </a:rPr>
                        <a:t> gạo</a:t>
                      </a:r>
                      <a:endParaRPr lang="en-US" sz="2800">
                        <a:solidFill>
                          <a:schemeClr val="tx1"/>
                        </a:solidFill>
                      </a:endParaRPr>
                    </a:p>
                  </a:txBody>
                  <a:tcPr/>
                </a:tc>
                <a:tc>
                  <a:txBody>
                    <a:bodyPr/>
                    <a:lstStyle/>
                    <a:p>
                      <a:pPr algn="ctr"/>
                      <a:r>
                        <a:rPr lang="en-US" sz="2800" smtClean="0">
                          <a:solidFill>
                            <a:schemeClr val="tx1"/>
                          </a:solidFill>
                        </a:rPr>
                        <a:t>như</a:t>
                      </a:r>
                      <a:endParaRPr lang="en-US" sz="2800">
                        <a:solidFill>
                          <a:schemeClr val="tx1"/>
                        </a:solidFill>
                      </a:endParaRPr>
                    </a:p>
                  </a:txBody>
                  <a:tcPr/>
                </a:tc>
                <a:tc>
                  <a:txBody>
                    <a:bodyPr/>
                    <a:lstStyle/>
                    <a:p>
                      <a:pPr algn="ctr"/>
                      <a:r>
                        <a:rPr lang="en-US" sz="2800" smtClean="0">
                          <a:solidFill>
                            <a:schemeClr val="tx1"/>
                          </a:solidFill>
                        </a:rPr>
                        <a:t>tháp</a:t>
                      </a:r>
                      <a:r>
                        <a:rPr lang="en-US" sz="2800" baseline="0" smtClean="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smtClean="0">
                          <a:solidFill>
                            <a:schemeClr val="tx1"/>
                          </a:solidFill>
                        </a:rPr>
                        <a:t>hàng</a:t>
                      </a:r>
                      <a:r>
                        <a:rPr lang="en-US" sz="2800" baseline="0" smtClean="0">
                          <a:solidFill>
                            <a:schemeClr val="tx1"/>
                          </a:solidFill>
                        </a:rPr>
                        <a:t> ngàn bông hoa</a:t>
                      </a:r>
                      <a:endParaRPr lang="en-US" sz="2800">
                        <a:solidFill>
                          <a:schemeClr val="tx1"/>
                        </a:solidFill>
                      </a:endParaRPr>
                    </a:p>
                  </a:txBody>
                  <a:tcPr/>
                </a:tc>
                <a:tc>
                  <a:txBody>
                    <a:bodyPr/>
                    <a:lstStyle/>
                    <a:p>
                      <a:pPr algn="ctr"/>
                      <a:r>
                        <a:rPr lang="en-US" sz="2800" smtClean="0">
                          <a:solidFill>
                            <a:schemeClr val="tx1"/>
                          </a:solidFill>
                        </a:rPr>
                        <a:t>là</a:t>
                      </a:r>
                      <a:r>
                        <a:rPr lang="en-US" sz="2800" baseline="0" smtClean="0">
                          <a:solidFill>
                            <a:schemeClr val="tx1"/>
                          </a:solidFill>
                        </a:rPr>
                        <a:t> </a:t>
                      </a:r>
                      <a:endParaRPr lang="en-US" sz="2800">
                        <a:solidFill>
                          <a:schemeClr val="tx1"/>
                        </a:solidFill>
                      </a:endParaRPr>
                    </a:p>
                  </a:txBody>
                  <a:tcPr/>
                </a:tc>
                <a:tc>
                  <a:txBody>
                    <a:bodyPr/>
                    <a:lstStyle/>
                    <a:p>
                      <a:pPr algn="ctr"/>
                      <a:r>
                        <a:rPr lang="en-US" sz="2800" smtClean="0">
                          <a:solidFill>
                            <a:schemeClr val="tx1"/>
                          </a:solidFill>
                        </a:rPr>
                        <a:t>hàng</a:t>
                      </a:r>
                      <a:r>
                        <a:rPr lang="en-US" sz="2800" baseline="0" smtClean="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smtClean="0">
                          <a:solidFill>
                            <a:schemeClr val="tx1"/>
                          </a:solidFill>
                        </a:rPr>
                        <a:t>hàng</a:t>
                      </a:r>
                      <a:r>
                        <a:rPr lang="en-US" sz="2800" baseline="0" smtClean="0">
                          <a:solidFill>
                            <a:schemeClr val="tx1"/>
                          </a:solidFill>
                        </a:rPr>
                        <a:t> ngàn búp nõn</a:t>
                      </a:r>
                      <a:endParaRPr lang="en-US" sz="2800">
                        <a:solidFill>
                          <a:schemeClr val="tx1"/>
                        </a:solidFill>
                      </a:endParaRPr>
                    </a:p>
                  </a:txBody>
                  <a:tcPr/>
                </a:tc>
                <a:tc>
                  <a:txBody>
                    <a:bodyPr/>
                    <a:lstStyle/>
                    <a:p>
                      <a:pPr algn="ctr"/>
                      <a:r>
                        <a:rPr lang="en-US" sz="2800" smtClean="0">
                          <a:solidFill>
                            <a:schemeClr val="tx1"/>
                          </a:solidFill>
                        </a:rPr>
                        <a:t>là</a:t>
                      </a:r>
                      <a:endParaRPr lang="en-US" sz="2800">
                        <a:solidFill>
                          <a:schemeClr val="tx1"/>
                        </a:solidFill>
                      </a:endParaRPr>
                    </a:p>
                  </a:txBody>
                  <a:tcPr/>
                </a:tc>
                <a:tc>
                  <a:txBody>
                    <a:bodyPr/>
                    <a:lstStyle/>
                    <a:p>
                      <a:pPr algn="ctr"/>
                      <a:r>
                        <a:rPr lang="en-US" sz="2800" smtClean="0">
                          <a:solidFill>
                            <a:schemeClr val="tx1"/>
                          </a:solidFill>
                        </a:rPr>
                        <a:t>hàng</a:t>
                      </a:r>
                      <a:r>
                        <a:rPr lang="en-US" sz="2800" baseline="0" smtClean="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
        <p:nvSpPr>
          <p:cNvPr id="6" name="Rectangle 5"/>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60075343"/>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24FE8E21-A61E-4E20-B651-F109E3DAA674}"/>
              </a:ext>
            </a:extLst>
          </p:cNvPr>
          <p:cNvPicPr>
            <a:picLocks noChangeAspect="1"/>
          </p:cNvPicPr>
          <p:nvPr/>
        </p:nvPicPr>
        <p:blipFill>
          <a:blip r:embed="rId11"/>
          <a:stretch>
            <a:fillRect/>
          </a:stretch>
        </p:blipFill>
        <p:spPr>
          <a:xfrm>
            <a:off x="391609" y="2160985"/>
            <a:ext cx="6895174" cy="2566638"/>
          </a:xfrm>
          <a:prstGeom prst="rect">
            <a:avLst/>
          </a:prstGeom>
        </p:spPr>
      </p:pic>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42239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a:t>
            </a:r>
            <a:r>
              <a:rPr lang="nl-NL" sz="2400" b="1" smtClean="0">
                <a:latin typeface="Arial" panose="020B0604020202020204" pitchFamily="34" charset="0"/>
                <a:cs typeface="Arial" panose="020B0604020202020204" pitchFamily="34" charset="0"/>
              </a:rPr>
              <a:t>nhau (hình dạng, màu sắc, ...) . </a:t>
            </a:r>
            <a:r>
              <a:rPr lang="nl-NL" sz="2400" b="1">
                <a:latin typeface="Arial" panose="020B0604020202020204" pitchFamily="34" charset="0"/>
                <a:cs typeface="Arial" panose="020B0604020202020204" pitchFamily="34" charset="0"/>
              </a:rPr>
              <a:t>Đặt câu so sánh các sự vật đó với nhau</a:t>
            </a:r>
            <a:r>
              <a:rPr lang="nl-NL" sz="2400" b="1" smtClean="0">
                <a:latin typeface="Arial" panose="020B0604020202020204" pitchFamily="34" charset="0"/>
                <a:cs typeface="Arial" panose="020B0604020202020204" pitchFamily="34" charset="0"/>
              </a:rPr>
              <a:t>.</a:t>
            </a:r>
          </a:p>
          <a:p>
            <a:pPr algn="just">
              <a:lnSpc>
                <a:spcPct val="107000"/>
              </a:lnSpc>
              <a:spcAft>
                <a:spcPts val="800"/>
              </a:spcAft>
            </a:pPr>
            <a:r>
              <a:rPr lang="nl-NL" sz="2400" b="1" smtClean="0">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Trăng</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tròn</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như</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quả</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bưởi</a:t>
            </a:r>
            <a:r>
              <a:rPr lang="en-US" sz="3200" dirty="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smtClean="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a:t>
            </a:r>
            <a:r>
              <a:rPr lang="nl-NL" sz="2800" b="1" smtClean="0">
                <a:latin typeface="Arial" panose="020B0604020202020204" pitchFamily="34" charset="0"/>
                <a:cs typeface="Arial" panose="020B0604020202020204" pitchFamily="34" charset="0"/>
              </a:rPr>
              <a:t>văn sau:</a:t>
            </a:r>
          </a:p>
          <a:p>
            <a:endParaRPr lang="nl-NL" sz="2800" b="1" smtClean="0">
              <a:latin typeface="Arial" panose="020B0604020202020204" pitchFamily="34" charset="0"/>
              <a:cs typeface="Arial" panose="020B0604020202020204" pitchFamily="34" charset="0"/>
            </a:endParaRPr>
          </a:p>
          <a:p>
            <a:r>
              <a:rPr lang="en-US" smtClean="0"/>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r>
              <a:rPr lang="vi-VN" sz="2400" smtClean="0">
                <a:solidFill>
                  <a:schemeClr val="tx1"/>
                </a:solidFill>
              </a:rPr>
              <a:t>.</a:t>
            </a:r>
            <a:endParaRPr lang="en-US" sz="2400" smtClean="0">
              <a:solidFill>
                <a:schemeClr val="tx1"/>
              </a:solidFill>
            </a:endParaRPr>
          </a:p>
          <a:p>
            <a:pPr algn="just"/>
            <a:r>
              <a:rPr lang="en-US" sz="2400" smtClean="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smtClean="0">
                <a:solidFill>
                  <a:srgbClr val="00B050"/>
                </a:solidFill>
                <a:latin typeface="Arial" panose="020B0604020202020204" pitchFamily="34" charset="0"/>
                <a:cs typeface="Arial" panose="020B0604020202020204" pitchFamily="34" charset="0"/>
              </a:rPr>
              <a:t>M:  </a:t>
            </a:r>
            <a:r>
              <a:rPr lang="en-US" sz="2400" smtClean="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smtClean="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smtClean="0">
                <a:solidFill>
                  <a:srgbClr val="FF0000"/>
                </a:solidFill>
                <a:latin typeface="Circle" panose="020B0703020102020204" pitchFamily="34" charset="0"/>
              </a:rPr>
              <a:t>Thảo luận nhóm đôi</a:t>
            </a:r>
            <a:endParaRPr lang="en-US" sz="4000">
              <a:solidFill>
                <a:srgbClr val="FF0000"/>
              </a:solidFill>
              <a:latin typeface="Circle" panose="020B0703020102020204" pitchFamily="34" charset="0"/>
            </a:endParaRP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địa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diễn</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việc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cụm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hoặc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cuối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trả</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ngữ</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địa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84940"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smtClean="0">
                <a:solidFill>
                  <a:srgbClr val="0070C0"/>
                </a:solidFill>
                <a:latin typeface="Times New Roman" panose="02020603050405020304" pitchFamily="18" charset="0"/>
                <a:cs typeface="Times New Roman" panose="02020603050405020304" pitchFamily="18" charset="0"/>
              </a:rPr>
              <a:t>Vận</a:t>
            </a:r>
            <a:r>
              <a:rPr lang="en-US" sz="7200" dirty="0" smtClean="0">
                <a:solidFill>
                  <a:srgbClr val="0070C0"/>
                </a:solidFill>
                <a:latin typeface="Times New Roman" panose="02020603050405020304" pitchFamily="18" charset="0"/>
                <a:cs typeface="Times New Roman" panose="02020603050405020304" pitchFamily="18" charset="0"/>
              </a:rPr>
              <a:t> </a:t>
            </a:r>
            <a:r>
              <a:rPr lang="en-US" sz="7200" dirty="0" err="1" smtClean="0">
                <a:solidFill>
                  <a:srgbClr val="0070C0"/>
                </a:solidFill>
                <a:latin typeface="Times New Roman" panose="02020603050405020304" pitchFamily="18" charset="0"/>
                <a:cs typeface="Times New Roman" panose="02020603050405020304" pitchFamily="18" charset="0"/>
              </a:rPr>
              <a:t>dụng</a:t>
            </a:r>
            <a:r>
              <a:rPr lang="en-US" sz="7200" dirty="0" smtClean="0">
                <a:solidFill>
                  <a:srgbClr val="0070C0"/>
                </a:solidFill>
                <a:latin typeface="Times New Roman" panose="02020603050405020304" pitchFamily="18" charset="0"/>
                <a:cs typeface="Times New Roman" panose="02020603050405020304" pitchFamily="18" charset="0"/>
              </a:rPr>
              <a:t> </a:t>
            </a:r>
            <a:endParaRPr lang="en-US" sz="7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96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31800" y="-48638"/>
            <a:ext cx="9759335"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1342103" y="1498029"/>
            <a:ext cx="6792871" cy="293221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0" u="none" strike="noStrike" kern="1200" cap="none" spc="0" normalizeH="0" baseline="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hãy</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nêu</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nội</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dung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noProof="0" dirty="0" err="1"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hôm</a:t>
            </a: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nay?</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2/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Dặn</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học</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sinh</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chuẩn</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bị</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cho</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tiết</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học</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ngày</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mai</a:t>
            </a:r>
            <a:r>
              <a:rPr lang="en-US" sz="32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noProof="0" dirty="0" smtClean="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2711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8346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smtClean="0">
                <a:solidFill>
                  <a:srgbClr val="0070C0"/>
                </a:solidFill>
                <a:latin typeface="Circle" panose="020B0703020102020204" pitchFamily="34" charset="0"/>
              </a:rPr>
              <a:t>Khám</a:t>
            </a:r>
            <a:r>
              <a:rPr lang="en-US" sz="7200" dirty="0" smtClean="0">
                <a:solidFill>
                  <a:srgbClr val="0070C0"/>
                </a:solidFill>
                <a:latin typeface="Circle" panose="020B0703020102020204" pitchFamily="34" charset="0"/>
              </a:rPr>
              <a:t> </a:t>
            </a:r>
            <a:r>
              <a:rPr lang="en-US" sz="7200" dirty="0" err="1" smtClean="0">
                <a:solidFill>
                  <a:srgbClr val="0070C0"/>
                </a:solidFill>
                <a:latin typeface="Circle" panose="020B0703020102020204" pitchFamily="34" charset="0"/>
              </a:rPr>
              <a:t>phá</a:t>
            </a:r>
            <a:endParaRPr lang="en-US" sz="7200" dirty="0">
              <a:solidFill>
                <a:srgbClr val="0070C0"/>
              </a:solidFill>
              <a:latin typeface="Circle" panose="020B0703020102020204" pitchFamily="34" charset="0"/>
            </a:endParaRPr>
          </a:p>
        </p:txBody>
      </p:sp>
      <p:sp>
        <p:nvSpPr>
          <p:cNvPr id="18" name="Rectangle 17"/>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71961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a:t>
            </a:r>
            <a:r>
              <a:rPr lang="en-US" smtClean="0"/>
              <a:t>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smtClean="0"/>
              <a:t> </a:t>
            </a:r>
            <a:r>
              <a:rPr lang="en-US"/>
              <a:t>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a:t>
            </a:r>
            <a:r>
              <a:rPr lang="en-US" sz="3200" b="1" kern="0" smtClean="0">
                <a:solidFill>
                  <a:srgbClr val="000000"/>
                </a:solidFill>
                <a:latin typeface="Arial" panose="020B0604020202020204" pitchFamily="34" charset="0"/>
                <a:cs typeface="Arial" panose="020B0604020202020204" pitchFamily="34" charset="0"/>
                <a:sym typeface="Arial"/>
              </a:rPr>
              <a:t>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800" smtClean="0">
                <a:solidFill>
                  <a:schemeClr val="tx1"/>
                </a:solidFill>
              </a:rPr>
              <a:t>Từ </a:t>
            </a:r>
            <a:r>
              <a:rPr lang="vi-VN" sz="28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a:t>
            </a:r>
            <a:r>
              <a:rPr lang="en-US" sz="2400" smtClean="0">
                <a:latin typeface="Arial" panose="020B0604020202020204" pitchFamily="34" charset="0"/>
                <a:cs typeface="Arial" panose="020B0604020202020204" pitchFamily="34" charset="0"/>
              </a:rPr>
              <a:t>Theo em, câu văn chứa hình ảnh so sánh có gì hay?</a:t>
            </a:r>
            <a:endParaRPr lang="vi-VN" sz="2400">
              <a:latin typeface="Arial" panose="020B0604020202020204" pitchFamily="34" charset="0"/>
              <a:cs typeface="Arial" panose="020B0604020202020204" pitchFamily="34" charset="0"/>
            </a:endParaRPr>
          </a:p>
        </p:txBody>
      </p:sp>
      <p:sp>
        <p:nvSpPr>
          <p:cNvPr id="9" name="Rectangle 8"/>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
        <p:nvSpPr>
          <p:cNvPr id="19" name="Rectangle 18"/>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smtClean="0">
                <a:solidFill>
                  <a:schemeClr val="tx1"/>
                </a:solidFill>
              </a:rPr>
              <a:t>   </a:t>
            </a:r>
            <a:r>
              <a:rPr lang="vi-VN" sz="2400" smtClean="0">
                <a:solidFill>
                  <a:schemeClr val="tx1"/>
                </a:solidFill>
              </a:rPr>
              <a:t>Từ </a:t>
            </a:r>
            <a:r>
              <a:rPr lang="vi-VN" sz="2400">
                <a:solidFill>
                  <a:schemeClr val="tx1"/>
                </a:solidFill>
              </a:rPr>
              <a:t>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a:t>
            </a:r>
            <a:r>
              <a:rPr lang="en-US" sz="2400" b="1" i="1" smtClean="0">
                <a:solidFill>
                  <a:srgbClr val="FF0000"/>
                </a:solidFill>
              </a:rPr>
              <a:t>ây gạo</a:t>
            </a:r>
            <a:endParaRPr lang="en-US" sz="2400" b="1" i="1">
              <a:solidFill>
                <a:srgbClr val="FF0000"/>
              </a:solidFill>
            </a:endParaRPr>
          </a:p>
        </p:txBody>
      </p:sp>
      <p:sp>
        <p:nvSpPr>
          <p:cNvPr id="24" name="TextBox 23"/>
          <p:cNvSpPr txBox="1"/>
          <p:nvPr/>
        </p:nvSpPr>
        <p:spPr>
          <a:xfrm>
            <a:off x="7103669" y="5403402"/>
            <a:ext cx="2616017" cy="461665"/>
          </a:xfrm>
          <a:prstGeom prst="rect">
            <a:avLst/>
          </a:prstGeom>
          <a:noFill/>
        </p:spPr>
        <p:txBody>
          <a:bodyPr wrap="square" rtlCol="0">
            <a:spAutoFit/>
          </a:bodyPr>
          <a:lstStyle/>
          <a:p>
            <a:r>
              <a:rPr lang="en-US" sz="2400" b="1" i="1">
                <a:solidFill>
                  <a:srgbClr val="FF0000"/>
                </a:solidFill>
              </a:rPr>
              <a:t>t</a:t>
            </a:r>
            <a:r>
              <a:rPr lang="en-US" sz="2400" b="1" i="1" smtClean="0">
                <a:solidFill>
                  <a:srgbClr val="FF0000"/>
                </a:solidFill>
              </a:rPr>
              <a:t>háp đèn khổng lồ</a:t>
            </a:r>
            <a:endParaRPr lang="en-US" sz="2400" b="1" i="1">
              <a:solidFill>
                <a:srgbClr val="FF0000"/>
              </a:solidFill>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ông</a:t>
            </a:r>
            <a:r>
              <a:rPr kumimoji="0" lang="en-US" sz="2400" b="1" i="1" u="none" strike="noStrike" kern="1200" cap="none" spc="0" normalizeH="0" noProof="0" smtClean="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smtClean="0">
                <a:ln>
                  <a:noFill/>
                </a:ln>
                <a:solidFill>
                  <a:srgbClr val="FF0000"/>
                </a:solidFill>
                <a:effectLst/>
                <a:uLnTx/>
                <a:uFillTx/>
                <a:ea typeface="+mn-ea"/>
                <a:cs typeface="+mn-cs"/>
              </a:rPr>
              <a:t>gọn lửa</a:t>
            </a:r>
            <a:r>
              <a:rPr kumimoji="0" lang="en-US" sz="2400" b="1" i="1" u="none" strike="noStrike" kern="1200" cap="none" spc="0" normalizeH="0" noProof="0" smtClean="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ea typeface="+mn-ea"/>
                <a:cs typeface="+mn-cs"/>
              </a:rPr>
              <a:t>   </a:t>
            </a:r>
            <a:r>
              <a:rPr kumimoji="0" lang="vi-VN"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Từ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smtClean="0">
                <a:ln>
                  <a:noFill/>
                </a:ln>
                <a:solidFill>
                  <a:srgbClr val="FF0000"/>
                </a:solidFill>
                <a:effectLst/>
                <a:uLnTx/>
                <a:uFillTx/>
                <a:ea typeface="+mn-ea"/>
                <a:cs typeface="+mn-cs"/>
              </a:rPr>
              <a:t>úp</a:t>
            </a:r>
            <a:r>
              <a:rPr kumimoji="0" lang="en-US" sz="2400" b="1" i="1" u="none" strike="noStrike" kern="1200" cap="none" spc="0" normalizeH="0" noProof="0" smtClean="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smtClean="0">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902542" y="0"/>
            <a:ext cx="1725561" cy="2300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574</Words>
  <Application>Microsoft Office PowerPoint</Application>
  <PresentationFormat>Widescreen</PresentationFormat>
  <Paragraphs>183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Cambria</vt:lpstr>
      <vt:lpstr>Circle</vt:lpstr>
      <vt:lpstr>等线</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51</cp:revision>
  <dcterms:created xsi:type="dcterms:W3CDTF">2022-05-21T09:20:50Z</dcterms:created>
  <dcterms:modified xsi:type="dcterms:W3CDTF">2024-01-30T07:03:14Z</dcterms:modified>
</cp:coreProperties>
</file>