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6" r:id="rId2"/>
    <p:sldId id="4453" r:id="rId3"/>
    <p:sldId id="4454" r:id="rId4"/>
    <p:sldId id="4452" r:id="rId5"/>
    <p:sldId id="257" r:id="rId6"/>
    <p:sldId id="4455" r:id="rId7"/>
    <p:sldId id="271" r:id="rId8"/>
    <p:sldId id="4456" r:id="rId9"/>
    <p:sldId id="4457" r:id="rId10"/>
    <p:sldId id="262" r:id="rId11"/>
    <p:sldId id="4458" r:id="rId12"/>
    <p:sldId id="4459" r:id="rId13"/>
    <p:sldId id="4461" r:id="rId14"/>
    <p:sldId id="266" r:id="rId15"/>
    <p:sldId id="4462" r:id="rId16"/>
    <p:sldId id="4463" r:id="rId17"/>
    <p:sldId id="4464" r:id="rId18"/>
    <p:sldId id="4465" r:id="rId19"/>
    <p:sldId id="4466" r:id="rId20"/>
    <p:sldId id="4467" r:id="rId21"/>
    <p:sldId id="4468" r:id="rId22"/>
    <p:sldId id="4469" r:id="rId23"/>
    <p:sldId id="327" r:id="rId24"/>
    <p:sldId id="330" r:id="rId25"/>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3" d="100"/>
          <a:sy n="43" d="100"/>
        </p:scale>
        <p:origin x="108" y="3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F804B1-DC94-4E83-96B5-EB256A4E4C3E}" type="datetimeFigureOut">
              <a:rPr lang="en-US" smtClean="0"/>
              <a:t>9/19/2024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44CF96-2F0E-4E44-9E99-5CAB8AEA2259}" type="slidenum">
              <a:rPr lang="en-US" smtClean="0"/>
              <a:t>‹#›</a:t>
            </a:fld>
            <a:endParaRPr lang="en-US"/>
          </a:p>
        </p:txBody>
      </p:sp>
    </p:spTree>
    <p:extLst>
      <p:ext uri="{BB962C8B-B14F-4D97-AF65-F5344CB8AC3E}">
        <p14:creationId xmlns:p14="http://schemas.microsoft.com/office/powerpoint/2010/main" val="1999916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611D2F8C-3638-1F14-4E03-D594D217C14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743200" y="342900"/>
            <a:ext cx="2509785" cy="250978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3" Type="http://schemas.openxmlformats.org/officeDocument/2006/relationships/image" Target="../media/image3.sv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svg"/><Relationship Id="rId15" Type="http://schemas.openxmlformats.org/officeDocument/2006/relationships/image" Target="../media/image1.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image" Target="../media/image14.png"/></Relationships>
</file>

<file path=ppt/slides/_rels/slide1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14.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6.svg"/></Relationships>
</file>

<file path=ppt/slides/_rels/slide17.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0.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0.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_rels/slide4.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24.svg"/><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2" name="Group 2"/>
          <p:cNvGrpSpPr/>
          <p:nvPr/>
        </p:nvGrpSpPr>
        <p:grpSpPr>
          <a:xfrm>
            <a:off x="-5356374" y="9258300"/>
            <a:ext cx="27863167" cy="2554723"/>
            <a:chOff x="0" y="0"/>
            <a:chExt cx="7338447" cy="672849"/>
          </a:xfrm>
        </p:grpSpPr>
        <p:sp>
          <p:nvSpPr>
            <p:cNvPr id="3" name="Freeform 3"/>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endParaRPr lang="en-US"/>
            </a:p>
          </p:txBody>
        </p:sp>
        <p:sp>
          <p:nvSpPr>
            <p:cNvPr id="4" name="TextBox 4"/>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p:cNvSpPr/>
          <p:nvPr/>
        </p:nvSpPr>
        <p:spPr>
          <a:xfrm>
            <a:off x="9144000" y="-166475"/>
            <a:ext cx="9478675" cy="10164799"/>
          </a:xfrm>
          <a:custGeom>
            <a:avLst/>
            <a:gdLst/>
            <a:ahLst/>
            <a:cxnLst/>
            <a:rect l="l" t="t" r="r" b="b"/>
            <a:pathLst>
              <a:path w="9478675" h="10164799">
                <a:moveTo>
                  <a:pt x="0" y="0"/>
                </a:moveTo>
                <a:lnTo>
                  <a:pt x="9478675" y="0"/>
                </a:lnTo>
                <a:lnTo>
                  <a:pt x="9478675" y="10164799"/>
                </a:lnTo>
                <a:lnTo>
                  <a:pt x="0" y="1016479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4267200" y="0"/>
            <a:ext cx="6096000" cy="1905000"/>
          </a:xfrm>
          <a:custGeom>
            <a:avLst/>
            <a:gdLst/>
            <a:ahLst/>
            <a:cxnLst/>
            <a:rect l="l" t="t" r="r" b="b"/>
            <a:pathLst>
              <a:path w="3717069" h="1510739">
                <a:moveTo>
                  <a:pt x="0" y="0"/>
                </a:moveTo>
                <a:lnTo>
                  <a:pt x="3717069" y="0"/>
                </a:lnTo>
                <a:lnTo>
                  <a:pt x="3717069" y="1510738"/>
                </a:lnTo>
                <a:lnTo>
                  <a:pt x="0" y="151073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8809325" y="5334392"/>
            <a:ext cx="9478675" cy="4952608"/>
          </a:xfrm>
          <a:custGeom>
            <a:avLst/>
            <a:gdLst/>
            <a:ahLst/>
            <a:cxnLst/>
            <a:rect l="l" t="t" r="r" b="b"/>
            <a:pathLst>
              <a:path w="9478675" h="4952608">
                <a:moveTo>
                  <a:pt x="0" y="0"/>
                </a:moveTo>
                <a:lnTo>
                  <a:pt x="9478675" y="0"/>
                </a:lnTo>
                <a:lnTo>
                  <a:pt x="9478675" y="4952608"/>
                </a:lnTo>
                <a:lnTo>
                  <a:pt x="0" y="4952608"/>
                </a:lnTo>
                <a:lnTo>
                  <a:pt x="0" y="0"/>
                </a:lnTo>
                <a:close/>
              </a:path>
            </a:pathLst>
          </a:custGeom>
          <a:blipFill>
            <a:blip r:embed="rId6"/>
            <a:stretch>
              <a:fillRect/>
            </a:stretch>
          </a:blipFill>
        </p:spPr>
        <p:txBody>
          <a:bodyPr/>
          <a:lstStyle/>
          <a:p>
            <a:endParaRPr lang="en-US"/>
          </a:p>
        </p:txBody>
      </p:sp>
      <p:sp>
        <p:nvSpPr>
          <p:cNvPr id="11" name="Freeform 4">
            <a:extLst>
              <a:ext uri="{FF2B5EF4-FFF2-40B4-BE49-F238E27FC236}">
                <a16:creationId xmlns:a16="http://schemas.microsoft.com/office/drawing/2014/main" id="{69551077-F0B2-F7DE-BE25-F332F52B65F8}"/>
              </a:ext>
            </a:extLst>
          </p:cNvPr>
          <p:cNvSpPr/>
          <p:nvPr/>
        </p:nvSpPr>
        <p:spPr>
          <a:xfrm flipH="1">
            <a:off x="228600" y="4914900"/>
            <a:ext cx="3247263" cy="4876800"/>
          </a:xfrm>
          <a:custGeom>
            <a:avLst/>
            <a:gdLst/>
            <a:ahLst/>
            <a:cxnLst/>
            <a:rect l="l" t="t" r="r" b="b"/>
            <a:pathLst>
              <a:path w="5668137" h="8229600">
                <a:moveTo>
                  <a:pt x="0" y="0"/>
                </a:moveTo>
                <a:lnTo>
                  <a:pt x="5668136" y="0"/>
                </a:lnTo>
                <a:lnTo>
                  <a:pt x="5668136" y="8229600"/>
                </a:lnTo>
                <a:lnTo>
                  <a:pt x="0" y="8229600"/>
                </a:lnTo>
                <a:lnTo>
                  <a:pt x="0" y="0"/>
                </a:lnTo>
                <a:close/>
              </a:path>
            </a:pathLst>
          </a:custGeom>
          <a:blipFill>
            <a:blip r:embed="rId7"/>
            <a:stretch>
              <a:fillRect/>
            </a:stretch>
          </a:blipFill>
        </p:spPr>
        <p:txBody>
          <a:bodyPr/>
          <a:lstStyle/>
          <a:p>
            <a:endParaRPr lang="en-US"/>
          </a:p>
        </p:txBody>
      </p:sp>
      <p:sp>
        <p:nvSpPr>
          <p:cNvPr id="18" name="Freeform 3">
            <a:extLst>
              <a:ext uri="{FF2B5EF4-FFF2-40B4-BE49-F238E27FC236}">
                <a16:creationId xmlns:a16="http://schemas.microsoft.com/office/drawing/2014/main" id="{D7FEB3D2-A12D-FBF6-D35E-F74C0030FBBB}"/>
              </a:ext>
            </a:extLst>
          </p:cNvPr>
          <p:cNvSpPr/>
          <p:nvPr/>
        </p:nvSpPr>
        <p:spPr>
          <a:xfrm>
            <a:off x="2743200" y="6896100"/>
            <a:ext cx="2514600" cy="3771900"/>
          </a:xfrm>
          <a:custGeom>
            <a:avLst/>
            <a:gdLst/>
            <a:ahLst/>
            <a:cxnLst/>
            <a:rect l="l" t="t" r="r" b="b"/>
            <a:pathLst>
              <a:path w="2895790" h="4114800">
                <a:moveTo>
                  <a:pt x="0" y="0"/>
                </a:moveTo>
                <a:lnTo>
                  <a:pt x="2895790" y="0"/>
                </a:lnTo>
                <a:lnTo>
                  <a:pt x="289579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pic>
        <p:nvPicPr>
          <p:cNvPr id="7" name="Picture 6">
            <a:extLst>
              <a:ext uri="{FF2B5EF4-FFF2-40B4-BE49-F238E27FC236}">
                <a16:creationId xmlns:a16="http://schemas.microsoft.com/office/drawing/2014/main" id="{51E43A8B-B30B-78E2-0263-182FF2BA99FA}"/>
              </a:ext>
            </a:extLst>
          </p:cNvPr>
          <p:cNvPicPr>
            <a:picLocks noChangeAspect="1"/>
          </p:cNvPicPr>
          <p:nvPr/>
        </p:nvPicPr>
        <p:blipFill>
          <a:blip r:embed="rId10"/>
          <a:stretch>
            <a:fillRect/>
          </a:stretch>
        </p:blipFill>
        <p:spPr>
          <a:xfrm>
            <a:off x="1371600" y="2095500"/>
            <a:ext cx="10266554" cy="4121253"/>
          </a:xfrm>
          <a:prstGeom prst="rect">
            <a:avLst/>
          </a:prstGeom>
        </p:spPr>
      </p:pic>
      <p:pic>
        <p:nvPicPr>
          <p:cNvPr id="9" name="Picture 8">
            <a:extLst>
              <a:ext uri="{FF2B5EF4-FFF2-40B4-BE49-F238E27FC236}">
                <a16:creationId xmlns:a16="http://schemas.microsoft.com/office/drawing/2014/main" id="{9884C676-4144-A9A1-8365-D8323FC951E8}"/>
              </a:ext>
            </a:extLst>
          </p:cNvPr>
          <p:cNvPicPr>
            <a:picLocks noChangeAspect="1"/>
          </p:cNvPicPr>
          <p:nvPr/>
        </p:nvPicPr>
        <p:blipFill>
          <a:blip r:embed="rId11"/>
          <a:stretch>
            <a:fillRect/>
          </a:stretch>
        </p:blipFill>
        <p:spPr>
          <a:xfrm>
            <a:off x="4800600" y="195020"/>
            <a:ext cx="4255377" cy="1450974"/>
          </a:xfrm>
          <a:prstGeom prst="rect">
            <a:avLst/>
          </a:prstGeom>
        </p:spPr>
      </p:pic>
      <p:grpSp>
        <p:nvGrpSpPr>
          <p:cNvPr id="26" name="Group 25">
            <a:extLst>
              <a:ext uri="{FF2B5EF4-FFF2-40B4-BE49-F238E27FC236}">
                <a16:creationId xmlns:a16="http://schemas.microsoft.com/office/drawing/2014/main" id="{2B351A93-4528-4522-B70C-1EE24B31AEB0}"/>
              </a:ext>
            </a:extLst>
          </p:cNvPr>
          <p:cNvGrpSpPr/>
          <p:nvPr/>
        </p:nvGrpSpPr>
        <p:grpSpPr>
          <a:xfrm>
            <a:off x="0" y="419100"/>
            <a:ext cx="3657600" cy="1438767"/>
            <a:chOff x="0" y="419100"/>
            <a:chExt cx="3657600" cy="1438767"/>
          </a:xfrm>
        </p:grpSpPr>
        <p:sp>
          <p:nvSpPr>
            <p:cNvPr id="10" name="Freeform 7">
              <a:extLst>
                <a:ext uri="{FF2B5EF4-FFF2-40B4-BE49-F238E27FC236}">
                  <a16:creationId xmlns:a16="http://schemas.microsoft.com/office/drawing/2014/main" id="{0E172146-2BB0-C679-0759-5CD1FFB38704}"/>
                </a:ext>
              </a:extLst>
            </p:cNvPr>
            <p:cNvSpPr/>
            <p:nvPr/>
          </p:nvSpPr>
          <p:spPr>
            <a:xfrm>
              <a:off x="0" y="419100"/>
              <a:ext cx="3657600" cy="1371600"/>
            </a:xfrm>
            <a:custGeom>
              <a:avLst/>
              <a:gdLst/>
              <a:ahLst/>
              <a:cxnLst/>
              <a:rect l="l" t="t" r="r" b="b"/>
              <a:pathLst>
                <a:path w="3024000" h="763560">
                  <a:moveTo>
                    <a:pt x="0" y="0"/>
                  </a:moveTo>
                  <a:lnTo>
                    <a:pt x="3024000" y="0"/>
                  </a:lnTo>
                  <a:lnTo>
                    <a:pt x="3024000" y="763560"/>
                  </a:lnTo>
                  <a:lnTo>
                    <a:pt x="0" y="76356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pic>
          <p:nvPicPr>
            <p:cNvPr id="20" name="Picture 19">
              <a:extLst>
                <a:ext uri="{FF2B5EF4-FFF2-40B4-BE49-F238E27FC236}">
                  <a16:creationId xmlns:a16="http://schemas.microsoft.com/office/drawing/2014/main" id="{4DBB960B-1191-4E50-7195-14E74DE78167}"/>
                </a:ext>
              </a:extLst>
            </p:cNvPr>
            <p:cNvPicPr>
              <a:picLocks noChangeAspect="1"/>
            </p:cNvPicPr>
            <p:nvPr/>
          </p:nvPicPr>
          <p:blipFill>
            <a:blip r:embed="rId14"/>
            <a:stretch>
              <a:fillRect/>
            </a:stretch>
          </p:blipFill>
          <p:spPr>
            <a:xfrm>
              <a:off x="304800" y="571500"/>
              <a:ext cx="3017782" cy="1286367"/>
            </a:xfrm>
            <a:prstGeom prst="rect">
              <a:avLst/>
            </a:prstGeom>
          </p:spPr>
        </p:pic>
      </p:grpSp>
      <p:pic>
        <p:nvPicPr>
          <p:cNvPr id="12" name="Picture 11" descr="A round pink label with white text and a black background&#10;&#10;Description automatically generated">
            <a:extLst>
              <a:ext uri="{FF2B5EF4-FFF2-40B4-BE49-F238E27FC236}">
                <a16:creationId xmlns:a16="http://schemas.microsoft.com/office/drawing/2014/main" id="{6DCC9151-80E7-9B26-793A-E4DA7D85028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743200" y="342900"/>
            <a:ext cx="2509785" cy="2509785"/>
          </a:xfrm>
          <a:prstGeom prst="rect">
            <a:avLst/>
          </a:prstGeom>
        </p:spPr>
      </p:pic>
      <p:sp>
        <p:nvSpPr>
          <p:cNvPr id="16" name="Oval 15"/>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7" presetClass="entr" presetSubtype="1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p:cTn id="17" dur="500" fill="hold"/>
                                        <p:tgtEl>
                                          <p:spTgt spid="26"/>
                                        </p:tgtEl>
                                        <p:attrNameLst>
                                          <p:attrName>ppt_w</p:attrName>
                                        </p:attrNameLst>
                                      </p:cBhvr>
                                      <p:tavLst>
                                        <p:tav tm="0">
                                          <p:val>
                                            <p:fltVal val="0"/>
                                          </p:val>
                                        </p:tav>
                                        <p:tav tm="100000">
                                          <p:val>
                                            <p:strVal val="#ppt_w"/>
                                          </p:val>
                                        </p:tav>
                                      </p:tavLst>
                                    </p:anim>
                                    <p:anim calcmode="lin" valueType="num">
                                      <p:cBhvr>
                                        <p:cTn id="18" dur="500" fill="hold"/>
                                        <p:tgtEl>
                                          <p:spTgt spid="26"/>
                                        </p:tgtEl>
                                        <p:attrNameLst>
                                          <p:attrName>ppt_h</p:attrName>
                                        </p:attrNameLst>
                                      </p:cBhvr>
                                      <p:tavLst>
                                        <p:tav tm="0">
                                          <p:val>
                                            <p:strVal val="#ppt_h"/>
                                          </p:val>
                                        </p:tav>
                                        <p:tav tm="100000">
                                          <p:val>
                                            <p:strVal val="#ppt_h"/>
                                          </p:val>
                                        </p:tav>
                                      </p:tavLst>
                                    </p:anim>
                                  </p:childTnLst>
                                </p:cTn>
                              </p:par>
                              <p:par>
                                <p:cTn id="19" presetID="17" presetClass="entr" presetSubtype="1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76481A"/>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7" name="Group 106">
            <a:extLst>
              <a:ext uri="{FF2B5EF4-FFF2-40B4-BE49-F238E27FC236}">
                <a16:creationId xmlns:a16="http://schemas.microsoft.com/office/drawing/2014/main" id="{98C40985-9BB6-3D76-7706-B7BC752F8853}"/>
              </a:ext>
            </a:extLst>
          </p:cNvPr>
          <p:cNvGrpSpPr/>
          <p:nvPr/>
        </p:nvGrpSpPr>
        <p:grpSpPr>
          <a:xfrm>
            <a:off x="6477000" y="723901"/>
            <a:ext cx="10896600" cy="2514599"/>
            <a:chOff x="6477000" y="723901"/>
            <a:chExt cx="10896600" cy="2514599"/>
          </a:xfrm>
        </p:grpSpPr>
        <p:grpSp>
          <p:nvGrpSpPr>
            <p:cNvPr id="8" name="Graphic 4">
              <a:extLst>
                <a:ext uri="{FF2B5EF4-FFF2-40B4-BE49-F238E27FC236}">
                  <a16:creationId xmlns:a16="http://schemas.microsoft.com/office/drawing/2014/main" id="{5B4CECC9-57E5-3CA9-2F07-86BD02AC9BAE}"/>
                </a:ext>
              </a:extLst>
            </p:cNvPr>
            <p:cNvGrpSpPr/>
            <p:nvPr/>
          </p:nvGrpSpPr>
          <p:grpSpPr>
            <a:xfrm>
              <a:off x="6477000" y="723901"/>
              <a:ext cx="10896600" cy="2514599"/>
              <a:chOff x="5610688" y="1031736"/>
              <a:chExt cx="5879305" cy="3980523"/>
            </a:xfrm>
          </p:grpSpPr>
          <p:sp>
            <p:nvSpPr>
              <p:cNvPr id="9" name="Freeform: Shape 8">
                <a:extLst>
                  <a:ext uri="{FF2B5EF4-FFF2-40B4-BE49-F238E27FC236}">
                    <a16:creationId xmlns:a16="http://schemas.microsoft.com/office/drawing/2014/main" id="{8D376C05-B8B7-EC52-D0D8-8EC8F6767DFF}"/>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AAE10B05-DE08-81EE-D2C1-617856531EB6}"/>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endParaRPr lang="en-US"/>
              </a:p>
            </p:txBody>
          </p:sp>
          <p:grpSp>
            <p:nvGrpSpPr>
              <p:cNvPr id="11" name="Graphic 4">
                <a:extLst>
                  <a:ext uri="{FF2B5EF4-FFF2-40B4-BE49-F238E27FC236}">
                    <a16:creationId xmlns:a16="http://schemas.microsoft.com/office/drawing/2014/main" id="{30A4B2A7-4C50-0B0B-C1E3-D2DFAE8B52B8}"/>
                  </a:ext>
                </a:extLst>
              </p:cNvPr>
              <p:cNvGrpSpPr/>
              <p:nvPr/>
            </p:nvGrpSpPr>
            <p:grpSpPr>
              <a:xfrm>
                <a:off x="5610688" y="1031736"/>
                <a:ext cx="5879305" cy="3980523"/>
                <a:chOff x="5610688" y="1031736"/>
                <a:chExt cx="5879305" cy="3980523"/>
              </a:xfrm>
              <a:solidFill>
                <a:srgbClr val="1A1A1A"/>
              </a:solidFill>
            </p:grpSpPr>
            <p:sp>
              <p:nvSpPr>
                <p:cNvPr id="12" name="Freeform: Shape 11">
                  <a:extLst>
                    <a:ext uri="{FF2B5EF4-FFF2-40B4-BE49-F238E27FC236}">
                      <a16:creationId xmlns:a16="http://schemas.microsoft.com/office/drawing/2014/main" id="{F1C65A2D-6CDB-6D49-524B-44363587F004}"/>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07BAB566-2AF5-8D82-2E20-743FEAACD030}"/>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03B592A3-DCA3-1E3E-DA5E-AD0FC5236C62}"/>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97F72963-008D-5A74-302E-5200AF44768F}"/>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519FA5BF-91E1-12B7-0F88-9128DA7DA471}"/>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9016A7B9-CB0F-2EB2-2783-8E7B233E2FEE}"/>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endParaRPr lang="en-US"/>
                </a:p>
              </p:txBody>
            </p:sp>
          </p:grpSp>
        </p:grpSp>
        <p:sp>
          <p:nvSpPr>
            <p:cNvPr id="18" name="TextBox 17">
              <a:extLst>
                <a:ext uri="{FF2B5EF4-FFF2-40B4-BE49-F238E27FC236}">
                  <a16:creationId xmlns:a16="http://schemas.microsoft.com/office/drawing/2014/main" id="{64B68EEE-3440-A0B8-4A49-62EE6F1BBD0B}"/>
                </a:ext>
              </a:extLst>
            </p:cNvPr>
            <p:cNvSpPr txBox="1"/>
            <p:nvPr/>
          </p:nvSpPr>
          <p:spPr>
            <a:xfrm>
              <a:off x="7239000" y="1333500"/>
              <a:ext cx="9144000" cy="1446550"/>
            </a:xfrm>
            <a:prstGeom prst="rect">
              <a:avLst/>
            </a:prstGeom>
            <a:noFill/>
          </p:spPr>
          <p:txBody>
            <a:bodyPr wrap="square" rtlCol="0">
              <a:spAutoFit/>
            </a:bodyPr>
            <a:lstStyle/>
            <a:p>
              <a:pPr algn="ctr"/>
              <a:r>
                <a:rPr lang="vi-VN" sz="4400" b="1" dirty="0">
                  <a:solidFill>
                    <a:srgbClr val="FF0000"/>
                  </a:solidFill>
                  <a:latin typeface="Calibri" panose="020F0502020204030204" pitchFamily="34" charset="0"/>
                  <a:cs typeface="Calibri" panose="020F0502020204030204" pitchFamily="34" charset="0"/>
                </a:rPr>
                <a:t>Trong các nguyên nhân đã kể, nguyên nhân nào do con người gây ra?</a:t>
              </a:r>
            </a:p>
          </p:txBody>
        </p:sp>
      </p:grpSp>
      <p:pic>
        <p:nvPicPr>
          <p:cNvPr id="106" name="Picture 105">
            <a:extLst>
              <a:ext uri="{FF2B5EF4-FFF2-40B4-BE49-F238E27FC236}">
                <a16:creationId xmlns:a16="http://schemas.microsoft.com/office/drawing/2014/main" id="{95037D63-7ED8-5291-043E-79F2FACC4228}"/>
              </a:ext>
            </a:extLst>
          </p:cNvPr>
          <p:cNvPicPr>
            <a:picLocks noChangeAspect="1"/>
          </p:cNvPicPr>
          <p:nvPr/>
        </p:nvPicPr>
        <p:blipFill>
          <a:blip r:embed="rId2"/>
          <a:stretch>
            <a:fillRect/>
          </a:stretch>
        </p:blipFill>
        <p:spPr>
          <a:xfrm>
            <a:off x="609599" y="3668242"/>
            <a:ext cx="6163159" cy="5607857"/>
          </a:xfrm>
          <a:prstGeom prst="rect">
            <a:avLst/>
          </a:prstGeom>
        </p:spPr>
      </p:pic>
      <p:grpSp>
        <p:nvGrpSpPr>
          <p:cNvPr id="108" name="Group 107">
            <a:extLst>
              <a:ext uri="{FF2B5EF4-FFF2-40B4-BE49-F238E27FC236}">
                <a16:creationId xmlns:a16="http://schemas.microsoft.com/office/drawing/2014/main" id="{E48D1152-9103-68EA-06B3-FAFE39E9BD35}"/>
              </a:ext>
            </a:extLst>
          </p:cNvPr>
          <p:cNvGrpSpPr/>
          <p:nvPr/>
        </p:nvGrpSpPr>
        <p:grpSpPr>
          <a:xfrm>
            <a:off x="7162800" y="3848100"/>
            <a:ext cx="10896600" cy="3708230"/>
            <a:chOff x="6477000" y="723901"/>
            <a:chExt cx="10896600" cy="2514599"/>
          </a:xfrm>
        </p:grpSpPr>
        <p:grpSp>
          <p:nvGrpSpPr>
            <p:cNvPr id="109" name="Graphic 4">
              <a:extLst>
                <a:ext uri="{FF2B5EF4-FFF2-40B4-BE49-F238E27FC236}">
                  <a16:creationId xmlns:a16="http://schemas.microsoft.com/office/drawing/2014/main" id="{5BA6B66E-3456-53D7-2FCE-880B1C64E737}"/>
                </a:ext>
              </a:extLst>
            </p:cNvPr>
            <p:cNvGrpSpPr/>
            <p:nvPr/>
          </p:nvGrpSpPr>
          <p:grpSpPr>
            <a:xfrm>
              <a:off x="6477000" y="723901"/>
              <a:ext cx="10896600" cy="2514599"/>
              <a:chOff x="5610688" y="1031736"/>
              <a:chExt cx="5879305" cy="3980523"/>
            </a:xfrm>
          </p:grpSpPr>
          <p:sp>
            <p:nvSpPr>
              <p:cNvPr id="111" name="Freeform: Shape 110">
                <a:extLst>
                  <a:ext uri="{FF2B5EF4-FFF2-40B4-BE49-F238E27FC236}">
                    <a16:creationId xmlns:a16="http://schemas.microsoft.com/office/drawing/2014/main" id="{399C6BF7-630F-4F0D-229C-AFC2F3330B6D}"/>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80B21BCD-FF4A-827D-D30B-8269210DD65B}"/>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endParaRPr lang="en-US"/>
              </a:p>
            </p:txBody>
          </p:sp>
          <p:grpSp>
            <p:nvGrpSpPr>
              <p:cNvPr id="113" name="Graphic 4">
                <a:extLst>
                  <a:ext uri="{FF2B5EF4-FFF2-40B4-BE49-F238E27FC236}">
                    <a16:creationId xmlns:a16="http://schemas.microsoft.com/office/drawing/2014/main" id="{144E2ACA-F65A-36F3-A446-B33C26EA65FF}"/>
                  </a:ext>
                </a:extLst>
              </p:cNvPr>
              <p:cNvGrpSpPr/>
              <p:nvPr/>
            </p:nvGrpSpPr>
            <p:grpSpPr>
              <a:xfrm>
                <a:off x="5610688" y="1031736"/>
                <a:ext cx="5879305" cy="3980523"/>
                <a:chOff x="5610688" y="1031736"/>
                <a:chExt cx="5879305" cy="3980523"/>
              </a:xfrm>
              <a:solidFill>
                <a:srgbClr val="1A1A1A"/>
              </a:solidFill>
            </p:grpSpPr>
            <p:sp>
              <p:nvSpPr>
                <p:cNvPr id="114" name="Freeform: Shape 113">
                  <a:extLst>
                    <a:ext uri="{FF2B5EF4-FFF2-40B4-BE49-F238E27FC236}">
                      <a16:creationId xmlns:a16="http://schemas.microsoft.com/office/drawing/2014/main" id="{6F849675-9236-9EBC-7265-49B0C630851B}"/>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2DCE63A5-5186-B845-9886-F49B097BBD14}"/>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ACAF304B-8118-C0B1-7B0D-EDDC084C8DE5}"/>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2AB8E6BF-661A-23AF-5946-00D3276505C0}"/>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EED567ED-714B-410B-AE4E-6628B8F978CC}"/>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094F28F7-80C1-03B4-8B7D-CF06342F55B2}"/>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endParaRPr lang="en-US"/>
                </a:p>
              </p:txBody>
            </p:sp>
          </p:grpSp>
        </p:grpSp>
        <p:sp>
          <p:nvSpPr>
            <p:cNvPr id="110" name="TextBox 109">
              <a:extLst>
                <a:ext uri="{FF2B5EF4-FFF2-40B4-BE49-F238E27FC236}">
                  <a16:creationId xmlns:a16="http://schemas.microsoft.com/office/drawing/2014/main" id="{5B1427EE-0725-AB16-53A4-853B7CC961D6}"/>
                </a:ext>
              </a:extLst>
            </p:cNvPr>
            <p:cNvSpPr txBox="1"/>
            <p:nvPr/>
          </p:nvSpPr>
          <p:spPr>
            <a:xfrm>
              <a:off x="7254498" y="1033934"/>
              <a:ext cx="9144000" cy="2066202"/>
            </a:xfrm>
            <a:prstGeom prst="rect">
              <a:avLst/>
            </a:prstGeom>
            <a:noFill/>
          </p:spPr>
          <p:txBody>
            <a:bodyPr wrap="square" rtlCol="0">
              <a:spAutoFit/>
            </a:bodyPr>
            <a:lstStyle/>
            <a:p>
              <a:pPr algn="ctr"/>
              <a:r>
                <a:rPr lang="vi-VN" sz="4800" b="1" dirty="0">
                  <a:solidFill>
                    <a:srgbClr val="FF0000"/>
                  </a:solidFill>
                  <a:latin typeface="Calibri" panose="020F0502020204030204" pitchFamily="34" charset="0"/>
                  <a:cs typeface="Calibri" panose="020F0502020204030204" pitchFamily="34" charset="0"/>
                </a:rPr>
                <a:t> Quan sát tranh ảnh sưu tầm và vốn hiểu biết của bản thân, nêu thêm một số nguyên nhân gây ô nhiễm đất khác mà em biết.</a:t>
              </a:r>
            </a:p>
          </p:txBody>
        </p:sp>
      </p:grpSp>
      <p:sp>
        <p:nvSpPr>
          <p:cNvPr id="30" name="Oval 29"/>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6"/>
                                        </p:tgtEl>
                                        <p:attrNameLst>
                                          <p:attrName>style.visibility</p:attrName>
                                        </p:attrNameLst>
                                      </p:cBhvr>
                                      <p:to>
                                        <p:strVal val="visible"/>
                                      </p:to>
                                    </p:set>
                                    <p:animEffect transition="in" filter="fade">
                                      <p:cBhvr>
                                        <p:cTn id="7" dur="500"/>
                                        <p:tgtEl>
                                          <p:spTgt spid="10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7"/>
                                        </p:tgtEl>
                                        <p:attrNameLst>
                                          <p:attrName>style.visibility</p:attrName>
                                        </p:attrNameLst>
                                      </p:cBhvr>
                                      <p:to>
                                        <p:strVal val="visible"/>
                                      </p:to>
                                    </p:set>
                                    <p:animEffect transition="in" filter="wipe(down)">
                                      <p:cBhvr>
                                        <p:cTn id="12" dur="500"/>
                                        <p:tgtEl>
                                          <p:spTgt spid="10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8"/>
                                        </p:tgtEl>
                                        <p:attrNameLst>
                                          <p:attrName>style.visibility</p:attrName>
                                        </p:attrNameLst>
                                      </p:cBhvr>
                                      <p:to>
                                        <p:strVal val="visible"/>
                                      </p:to>
                                    </p:set>
                                    <p:animEffect transition="in" filter="wipe(down)">
                                      <p:cBhvr>
                                        <p:cTn id="17" dur="500"/>
                                        <p:tgtEl>
                                          <p:spTgt spid="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7BACDFF-E7B1-64B6-1AA6-CCE4BCDDCCAC}"/>
              </a:ext>
            </a:extLst>
          </p:cNvPr>
          <p:cNvSpPr txBox="1"/>
          <p:nvPr/>
        </p:nvSpPr>
        <p:spPr>
          <a:xfrm>
            <a:off x="7543800" y="2944967"/>
            <a:ext cx="9144000" cy="1446550"/>
          </a:xfrm>
          <a:prstGeom prst="rect">
            <a:avLst/>
          </a:prstGeom>
          <a:noFill/>
        </p:spPr>
        <p:txBody>
          <a:bodyPr wrap="square" rtlCol="0">
            <a:spAutoFit/>
          </a:bodyPr>
          <a:lstStyle/>
          <a:p>
            <a:pPr algn="ctr"/>
            <a:r>
              <a:rPr lang="vi-VN" sz="4400" b="1" dirty="0">
                <a:solidFill>
                  <a:srgbClr val="FF0000"/>
                </a:solidFill>
                <a:latin typeface="Calibri" panose="020F0502020204030204" pitchFamily="34" charset="0"/>
                <a:cs typeface="Calibri" panose="020F0502020204030204" pitchFamily="34" charset="0"/>
              </a:rPr>
              <a:t>Trong các nguyên nhân đã kể, nguyên nhân nào do con người gây ra?</a:t>
            </a:r>
          </a:p>
        </p:txBody>
      </p:sp>
      <p:pic>
        <p:nvPicPr>
          <p:cNvPr id="15" name="Picture 14">
            <a:extLst>
              <a:ext uri="{FF2B5EF4-FFF2-40B4-BE49-F238E27FC236}">
                <a16:creationId xmlns:a16="http://schemas.microsoft.com/office/drawing/2014/main" id="{55D240CF-D20E-AFCB-3919-6AE35DDEE34C}"/>
              </a:ext>
            </a:extLst>
          </p:cNvPr>
          <p:cNvPicPr>
            <a:picLocks noChangeAspect="1"/>
          </p:cNvPicPr>
          <p:nvPr/>
        </p:nvPicPr>
        <p:blipFill>
          <a:blip r:embed="rId2"/>
          <a:stretch>
            <a:fillRect/>
          </a:stretch>
        </p:blipFill>
        <p:spPr>
          <a:xfrm>
            <a:off x="685800" y="2171700"/>
            <a:ext cx="6163159" cy="5607857"/>
          </a:xfrm>
          <a:prstGeom prst="rect">
            <a:avLst/>
          </a:prstGeom>
        </p:spPr>
      </p:pic>
      <p:sp>
        <p:nvSpPr>
          <p:cNvPr id="18" name="TextBox 17">
            <a:extLst>
              <a:ext uri="{FF2B5EF4-FFF2-40B4-BE49-F238E27FC236}">
                <a16:creationId xmlns:a16="http://schemas.microsoft.com/office/drawing/2014/main" id="{BD60E5B9-25DC-C864-E559-20E824F7E080}"/>
              </a:ext>
            </a:extLst>
          </p:cNvPr>
          <p:cNvSpPr txBox="1"/>
          <p:nvPr/>
        </p:nvSpPr>
        <p:spPr>
          <a:xfrm>
            <a:off x="7772400" y="5161156"/>
            <a:ext cx="9144000" cy="3046988"/>
          </a:xfrm>
          <a:prstGeom prst="rect">
            <a:avLst/>
          </a:prstGeom>
          <a:noFill/>
        </p:spPr>
        <p:txBody>
          <a:bodyPr wrap="square" rtlCol="0">
            <a:spAutoFit/>
          </a:bodyPr>
          <a:lstStyle/>
          <a:p>
            <a:pPr algn="ctr"/>
            <a:r>
              <a:rPr lang="vi-VN" sz="4800" b="1" dirty="0">
                <a:solidFill>
                  <a:srgbClr val="FF0000"/>
                </a:solidFill>
                <a:latin typeface="Calibri" panose="020F0502020204030204" pitchFamily="34" charset="0"/>
                <a:cs typeface="Calibri" panose="020F0502020204030204" pitchFamily="34" charset="0"/>
              </a:rPr>
              <a:t> Quan sát tranh ảnh sưu tầm và vốn hiểu biết của bản thân, nêu thêm một số nguyên nhân gây ô nhiễm đất khác mà em biết.</a:t>
            </a:r>
          </a:p>
        </p:txBody>
      </p:sp>
    </p:spTree>
    <p:extLst>
      <p:ext uri="{BB962C8B-B14F-4D97-AF65-F5344CB8AC3E}">
        <p14:creationId xmlns:p14="http://schemas.microsoft.com/office/powerpoint/2010/main" val="1325477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73715DA-B799-F0DD-8C61-840B7CF0EBC1}"/>
              </a:ext>
            </a:extLst>
          </p:cNvPr>
          <p:cNvSpPr txBox="1"/>
          <p:nvPr/>
        </p:nvSpPr>
        <p:spPr>
          <a:xfrm>
            <a:off x="6096000" y="1333500"/>
            <a:ext cx="11887200" cy="1323439"/>
          </a:xfrm>
          <a:prstGeom prst="rect">
            <a:avLst/>
          </a:prstGeom>
          <a:noFill/>
        </p:spPr>
        <p:txBody>
          <a:bodyPr wrap="square" rtlCol="0">
            <a:spAutoFit/>
          </a:bodyPr>
          <a:lstStyle/>
          <a:p>
            <a:pPr algn="ctr" defTabSz="1371600"/>
            <a:r>
              <a:rPr lang="vi-VN" sz="4000" b="1" dirty="0">
                <a:solidFill>
                  <a:srgbClr val="FF0000"/>
                </a:solidFill>
                <a:latin typeface="Arial"/>
                <a:ea typeface="楷体"/>
              </a:rPr>
              <a:t>Đưa quá nhiều lượng rác thải sinh hoạt ra môi trường (do con người gây ra).</a:t>
            </a:r>
            <a:endParaRPr lang="en-US" sz="4000" b="1" dirty="0">
              <a:solidFill>
                <a:srgbClr val="FF0000"/>
              </a:solidFill>
              <a:latin typeface="Arial"/>
              <a:ea typeface="楷体"/>
            </a:endParaRPr>
          </a:p>
        </p:txBody>
      </p:sp>
      <p:pic>
        <p:nvPicPr>
          <p:cNvPr id="3" name="Picture 2">
            <a:extLst>
              <a:ext uri="{FF2B5EF4-FFF2-40B4-BE49-F238E27FC236}">
                <a16:creationId xmlns:a16="http://schemas.microsoft.com/office/drawing/2014/main" id="{23554951-467C-B185-A0C9-EE53EA2BC253}"/>
              </a:ext>
            </a:extLst>
          </p:cNvPr>
          <p:cNvPicPr>
            <a:picLocks noChangeAspect="1"/>
          </p:cNvPicPr>
          <p:nvPr/>
        </p:nvPicPr>
        <p:blipFill>
          <a:blip r:embed="rId2"/>
          <a:stretch>
            <a:fillRect/>
          </a:stretch>
        </p:blipFill>
        <p:spPr>
          <a:xfrm>
            <a:off x="762000" y="266702"/>
            <a:ext cx="4555284" cy="237394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a:extLst>
              <a:ext uri="{FF2B5EF4-FFF2-40B4-BE49-F238E27FC236}">
                <a16:creationId xmlns:a16="http://schemas.microsoft.com/office/drawing/2014/main" id="{0D748635-2240-3443-A4DD-A116E0DC9EE6}"/>
              </a:ext>
            </a:extLst>
          </p:cNvPr>
          <p:cNvPicPr>
            <a:picLocks noChangeAspect="1"/>
          </p:cNvPicPr>
          <p:nvPr/>
        </p:nvPicPr>
        <p:blipFill>
          <a:blip r:embed="rId3"/>
          <a:stretch>
            <a:fillRect/>
          </a:stretch>
        </p:blipFill>
        <p:spPr>
          <a:xfrm>
            <a:off x="761999" y="2851368"/>
            <a:ext cx="4555285" cy="18462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4">
            <a:extLst>
              <a:ext uri="{FF2B5EF4-FFF2-40B4-BE49-F238E27FC236}">
                <a16:creationId xmlns:a16="http://schemas.microsoft.com/office/drawing/2014/main" id="{18377859-CC2A-4A78-9C52-C43C33A1997B}"/>
              </a:ext>
            </a:extLst>
          </p:cNvPr>
          <p:cNvSpPr txBox="1"/>
          <p:nvPr/>
        </p:nvSpPr>
        <p:spPr>
          <a:xfrm>
            <a:off x="6607098" y="3820061"/>
            <a:ext cx="10896600" cy="1323439"/>
          </a:xfrm>
          <a:prstGeom prst="rect">
            <a:avLst/>
          </a:prstGeom>
          <a:noFill/>
        </p:spPr>
        <p:txBody>
          <a:bodyPr wrap="square" rtlCol="0">
            <a:spAutoFit/>
          </a:bodyPr>
          <a:lstStyle/>
          <a:p>
            <a:pPr lvl="0" algn="ctr" defTabSz="1371600"/>
            <a:r>
              <a:rPr lang="vi-VN" sz="4000" b="1" dirty="0">
                <a:solidFill>
                  <a:srgbClr val="FF0000"/>
                </a:solidFill>
                <a:latin typeface="Calibri" panose="020F0502020204030204" pitchFamily="34" charset="0"/>
                <a:ea typeface="楷体"/>
                <a:cs typeface="Calibri" panose="020F0502020204030204" pitchFamily="34" charset="0"/>
              </a:rPr>
              <a:t>Hiện tượng núi lửa phun trào dung nham làm đất bị khô cứng, khó trồng trọt.</a:t>
            </a:r>
          </a:p>
        </p:txBody>
      </p:sp>
      <p:pic>
        <p:nvPicPr>
          <p:cNvPr id="6" name="Picture 5">
            <a:extLst>
              <a:ext uri="{FF2B5EF4-FFF2-40B4-BE49-F238E27FC236}">
                <a16:creationId xmlns:a16="http://schemas.microsoft.com/office/drawing/2014/main" id="{479C9715-C674-3CD3-7ACD-7333F77741FF}"/>
              </a:ext>
            </a:extLst>
          </p:cNvPr>
          <p:cNvPicPr>
            <a:picLocks noChangeAspect="1"/>
          </p:cNvPicPr>
          <p:nvPr/>
        </p:nvPicPr>
        <p:blipFill>
          <a:blip r:embed="rId4"/>
          <a:stretch>
            <a:fillRect/>
          </a:stretch>
        </p:blipFill>
        <p:spPr>
          <a:xfrm>
            <a:off x="762000" y="4697580"/>
            <a:ext cx="4783886" cy="219516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TextBox 6">
            <a:extLst>
              <a:ext uri="{FF2B5EF4-FFF2-40B4-BE49-F238E27FC236}">
                <a16:creationId xmlns:a16="http://schemas.microsoft.com/office/drawing/2014/main" id="{5A059E71-DCE0-5F35-232D-0017E9C4B88C}"/>
              </a:ext>
            </a:extLst>
          </p:cNvPr>
          <p:cNvSpPr txBox="1"/>
          <p:nvPr/>
        </p:nvSpPr>
        <p:spPr>
          <a:xfrm>
            <a:off x="6324600" y="5951578"/>
            <a:ext cx="11179098" cy="1323439"/>
          </a:xfrm>
          <a:prstGeom prst="rect">
            <a:avLst/>
          </a:prstGeom>
          <a:noFill/>
        </p:spPr>
        <p:txBody>
          <a:bodyPr wrap="square" rtlCol="0">
            <a:spAutoFit/>
          </a:bodyPr>
          <a:lstStyle/>
          <a:p>
            <a:pPr lvl="0" algn="ctr" defTabSz="1371600"/>
            <a:r>
              <a:rPr lang="vi-VN" sz="4000" b="1" dirty="0">
                <a:solidFill>
                  <a:srgbClr val="FF0000"/>
                </a:solidFill>
                <a:latin typeface="Calibri" panose="020F0502020204030204" pitchFamily="34" charset="0"/>
                <a:ea typeface="楷体"/>
                <a:cs typeface="Calibri" panose="020F0502020204030204" pitchFamily="34" charset="0"/>
              </a:rPr>
              <a:t> Nước chưa qua xử lí thải trực tiếp ra môi trường đất (do con người gây ra).</a:t>
            </a:r>
          </a:p>
        </p:txBody>
      </p:sp>
      <p:pic>
        <p:nvPicPr>
          <p:cNvPr id="8" name="Picture 7">
            <a:extLst>
              <a:ext uri="{FF2B5EF4-FFF2-40B4-BE49-F238E27FC236}">
                <a16:creationId xmlns:a16="http://schemas.microsoft.com/office/drawing/2014/main" id="{70F75004-D61F-1487-5E99-AA095A6B72B2}"/>
              </a:ext>
            </a:extLst>
          </p:cNvPr>
          <p:cNvPicPr>
            <a:picLocks noChangeAspect="1"/>
          </p:cNvPicPr>
          <p:nvPr/>
        </p:nvPicPr>
        <p:blipFill>
          <a:blip r:embed="rId5"/>
          <a:stretch>
            <a:fillRect/>
          </a:stretch>
        </p:blipFill>
        <p:spPr>
          <a:xfrm>
            <a:off x="665742" y="7253644"/>
            <a:ext cx="4651542" cy="26917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TextBox 8">
            <a:extLst>
              <a:ext uri="{FF2B5EF4-FFF2-40B4-BE49-F238E27FC236}">
                <a16:creationId xmlns:a16="http://schemas.microsoft.com/office/drawing/2014/main" id="{B13127C7-2D7B-E60F-B68E-2218A1DC9024}"/>
              </a:ext>
            </a:extLst>
          </p:cNvPr>
          <p:cNvSpPr txBox="1"/>
          <p:nvPr/>
        </p:nvSpPr>
        <p:spPr>
          <a:xfrm>
            <a:off x="6618249" y="7979458"/>
            <a:ext cx="10885449" cy="1323439"/>
          </a:xfrm>
          <a:prstGeom prst="rect">
            <a:avLst/>
          </a:prstGeom>
          <a:noFill/>
        </p:spPr>
        <p:txBody>
          <a:bodyPr wrap="square" rtlCol="0">
            <a:spAutoFit/>
          </a:bodyPr>
          <a:lstStyle/>
          <a:p>
            <a:pPr lvl="0" algn="ctr" defTabSz="1371600"/>
            <a:r>
              <a:rPr lang="vi-VN" sz="4000" b="1" dirty="0">
                <a:solidFill>
                  <a:srgbClr val="FF0000"/>
                </a:solidFill>
                <a:latin typeface="Calibri" panose="020F0502020204030204" pitchFamily="34" charset="0"/>
                <a:ea typeface="楷体"/>
                <a:cs typeface="Calibri" panose="020F0502020204030204" pitchFamily="34" charset="0"/>
              </a:rPr>
              <a:t>Sử dụng dư thừa thuốc trừ sâu, thuốc bảo vệ thực vật (do con người gây ra).</a:t>
            </a:r>
          </a:p>
        </p:txBody>
      </p:sp>
    </p:spTree>
    <p:extLst>
      <p:ext uri="{BB962C8B-B14F-4D97-AF65-F5344CB8AC3E}">
        <p14:creationId xmlns:p14="http://schemas.microsoft.com/office/powerpoint/2010/main" val="1754584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iện tượng xâm nhập mặn: Nguyên nhân, hậu quả và giải pháp khắc phục.">
            <a:extLst>
              <a:ext uri="{FF2B5EF4-FFF2-40B4-BE49-F238E27FC236}">
                <a16:creationId xmlns:a16="http://schemas.microsoft.com/office/drawing/2014/main" id="{9EB6521D-F756-9DC8-F0FE-268CE51AEB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297285"/>
            <a:ext cx="5493330" cy="365940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B7CCA346-BC11-8B76-4CCE-4CFF5092B16B}"/>
              </a:ext>
            </a:extLst>
          </p:cNvPr>
          <p:cNvSpPr/>
          <p:nvPr/>
        </p:nvSpPr>
        <p:spPr>
          <a:xfrm>
            <a:off x="6858000" y="1485900"/>
            <a:ext cx="9372600" cy="1181163"/>
          </a:xfrm>
          <a:custGeom>
            <a:avLst/>
            <a:gdLst>
              <a:gd name="connsiteX0" fmla="*/ 0 w 4407615"/>
              <a:gd name="connsiteY0" fmla="*/ 196864 h 1181163"/>
              <a:gd name="connsiteX1" fmla="*/ 196864 w 4407615"/>
              <a:gd name="connsiteY1" fmla="*/ 0 h 1181163"/>
              <a:gd name="connsiteX2" fmla="*/ 4210751 w 4407615"/>
              <a:gd name="connsiteY2" fmla="*/ 0 h 1181163"/>
              <a:gd name="connsiteX3" fmla="*/ 4407615 w 4407615"/>
              <a:gd name="connsiteY3" fmla="*/ 196864 h 1181163"/>
              <a:gd name="connsiteX4" fmla="*/ 4407615 w 4407615"/>
              <a:gd name="connsiteY4" fmla="*/ 984299 h 1181163"/>
              <a:gd name="connsiteX5" fmla="*/ 4210751 w 4407615"/>
              <a:gd name="connsiteY5" fmla="*/ 1181163 h 1181163"/>
              <a:gd name="connsiteX6" fmla="*/ 196864 w 4407615"/>
              <a:gd name="connsiteY6" fmla="*/ 1181163 h 1181163"/>
              <a:gd name="connsiteX7" fmla="*/ 0 w 4407615"/>
              <a:gd name="connsiteY7" fmla="*/ 984299 h 1181163"/>
              <a:gd name="connsiteX8" fmla="*/ 0 w 4407615"/>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7615" h="1181163" fill="none" extrusionOk="0">
                <a:moveTo>
                  <a:pt x="0" y="196864"/>
                </a:moveTo>
                <a:cubicBezTo>
                  <a:pt x="-17390" y="80866"/>
                  <a:pt x="102034" y="15816"/>
                  <a:pt x="196864" y="0"/>
                </a:cubicBezTo>
                <a:cubicBezTo>
                  <a:pt x="927171" y="-61902"/>
                  <a:pt x="2627729" y="-101778"/>
                  <a:pt x="4210751" y="0"/>
                </a:cubicBezTo>
                <a:cubicBezTo>
                  <a:pt x="4312723" y="-2117"/>
                  <a:pt x="4418704" y="73362"/>
                  <a:pt x="4407615" y="196864"/>
                </a:cubicBezTo>
                <a:cubicBezTo>
                  <a:pt x="4428508" y="531372"/>
                  <a:pt x="4402316" y="827650"/>
                  <a:pt x="4407615" y="984299"/>
                </a:cubicBezTo>
                <a:cubicBezTo>
                  <a:pt x="4404366" y="1091434"/>
                  <a:pt x="4316265" y="1166321"/>
                  <a:pt x="4210751" y="1181163"/>
                </a:cubicBezTo>
                <a:cubicBezTo>
                  <a:pt x="3619331" y="1038771"/>
                  <a:pt x="1341022" y="1292264"/>
                  <a:pt x="196864" y="1181163"/>
                </a:cubicBezTo>
                <a:cubicBezTo>
                  <a:pt x="81957" y="1184256"/>
                  <a:pt x="-1590" y="1100273"/>
                  <a:pt x="0" y="984299"/>
                </a:cubicBezTo>
                <a:cubicBezTo>
                  <a:pt x="-2077" y="865288"/>
                  <a:pt x="62760" y="327503"/>
                  <a:pt x="0" y="196864"/>
                </a:cubicBezTo>
                <a:close/>
              </a:path>
              <a:path w="4407615" h="1181163" stroke="0" extrusionOk="0">
                <a:moveTo>
                  <a:pt x="0" y="196864"/>
                </a:moveTo>
                <a:cubicBezTo>
                  <a:pt x="-10847" y="73804"/>
                  <a:pt x="84535" y="-6029"/>
                  <a:pt x="196864" y="0"/>
                </a:cubicBezTo>
                <a:cubicBezTo>
                  <a:pt x="1736444" y="-164947"/>
                  <a:pt x="2491821" y="-52288"/>
                  <a:pt x="4210751" y="0"/>
                </a:cubicBezTo>
                <a:cubicBezTo>
                  <a:pt x="4318728" y="-11714"/>
                  <a:pt x="4392738" y="90521"/>
                  <a:pt x="4407615" y="196864"/>
                </a:cubicBezTo>
                <a:cubicBezTo>
                  <a:pt x="4395971" y="348354"/>
                  <a:pt x="4375498" y="689560"/>
                  <a:pt x="4407615" y="984299"/>
                </a:cubicBezTo>
                <a:cubicBezTo>
                  <a:pt x="4410710" y="1097019"/>
                  <a:pt x="4312905" y="1169206"/>
                  <a:pt x="4210751" y="1181163"/>
                </a:cubicBezTo>
                <a:cubicBezTo>
                  <a:pt x="2598869" y="1339704"/>
                  <a:pt x="104029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custGeom>
                    <a:avLst/>
                    <a:gdLst>
                      <a:gd name="connsiteX0" fmla="*/ 0 w 9372600"/>
                      <a:gd name="connsiteY0" fmla="*/ 196864 h 1181163"/>
                      <a:gd name="connsiteX1" fmla="*/ 418622 w 9372600"/>
                      <a:gd name="connsiteY1" fmla="*/ 0 h 1181163"/>
                      <a:gd name="connsiteX2" fmla="*/ 8953977 w 9372600"/>
                      <a:gd name="connsiteY2" fmla="*/ 0 h 1181163"/>
                      <a:gd name="connsiteX3" fmla="*/ 9372600 w 9372600"/>
                      <a:gd name="connsiteY3" fmla="*/ 196864 h 1181163"/>
                      <a:gd name="connsiteX4" fmla="*/ 9372600 w 9372600"/>
                      <a:gd name="connsiteY4" fmla="*/ 984299 h 1181163"/>
                      <a:gd name="connsiteX5" fmla="*/ 8953977 w 9372600"/>
                      <a:gd name="connsiteY5" fmla="*/ 1181163 h 1181163"/>
                      <a:gd name="connsiteX6" fmla="*/ 418622 w 9372600"/>
                      <a:gd name="connsiteY6" fmla="*/ 1181163 h 1181163"/>
                      <a:gd name="connsiteX7" fmla="*/ 0 w 9372600"/>
                      <a:gd name="connsiteY7" fmla="*/ 984299 h 1181163"/>
                      <a:gd name="connsiteX8" fmla="*/ 0 w 9372600"/>
                      <a:gd name="connsiteY8" fmla="*/ 196864 h 1181163"/>
                      <a:gd name="connsiteX0" fmla="*/ 0 w 9372600"/>
                      <a:gd name="connsiteY0" fmla="*/ 196864 h 1181163"/>
                      <a:gd name="connsiteX1" fmla="*/ 418622 w 9372600"/>
                      <a:gd name="connsiteY1" fmla="*/ 0 h 1181163"/>
                      <a:gd name="connsiteX2" fmla="*/ 8953977 w 9372600"/>
                      <a:gd name="connsiteY2" fmla="*/ 0 h 1181163"/>
                      <a:gd name="connsiteX3" fmla="*/ 9372600 w 9372600"/>
                      <a:gd name="connsiteY3" fmla="*/ 196864 h 1181163"/>
                      <a:gd name="connsiteX4" fmla="*/ 9372600 w 9372600"/>
                      <a:gd name="connsiteY4" fmla="*/ 984299 h 1181163"/>
                      <a:gd name="connsiteX5" fmla="*/ 8953977 w 9372600"/>
                      <a:gd name="connsiteY5" fmla="*/ 1181163 h 1181163"/>
                      <a:gd name="connsiteX6" fmla="*/ 418622 w 9372600"/>
                      <a:gd name="connsiteY6" fmla="*/ 1181163 h 1181163"/>
                      <a:gd name="connsiteX7" fmla="*/ 0 w 9372600"/>
                      <a:gd name="connsiteY7" fmla="*/ 984299 h 1181163"/>
                      <a:gd name="connsiteX8" fmla="*/ 0 w 9372600"/>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72600" h="1181163" fill="none" extrusionOk="0">
                        <a:moveTo>
                          <a:pt x="0" y="196864"/>
                        </a:moveTo>
                        <a:cubicBezTo>
                          <a:pt x="-71639" y="66371"/>
                          <a:pt x="220218" y="19513"/>
                          <a:pt x="418622" y="0"/>
                        </a:cubicBezTo>
                        <a:cubicBezTo>
                          <a:pt x="2158554" y="-90996"/>
                          <a:pt x="5515253" y="163050"/>
                          <a:pt x="8953977" y="0"/>
                        </a:cubicBezTo>
                        <a:cubicBezTo>
                          <a:pt x="9147638" y="-9384"/>
                          <a:pt x="9399261" y="69256"/>
                          <a:pt x="9372600" y="196864"/>
                        </a:cubicBezTo>
                        <a:cubicBezTo>
                          <a:pt x="9430105" y="547604"/>
                          <a:pt x="9369992" y="820798"/>
                          <a:pt x="9372600" y="984299"/>
                        </a:cubicBezTo>
                        <a:cubicBezTo>
                          <a:pt x="9341652" y="1079665"/>
                          <a:pt x="9172267" y="1138215"/>
                          <a:pt x="8953977" y="1181163"/>
                        </a:cubicBezTo>
                        <a:cubicBezTo>
                          <a:pt x="7838457" y="589507"/>
                          <a:pt x="3033093" y="1379850"/>
                          <a:pt x="418622" y="1181163"/>
                        </a:cubicBezTo>
                        <a:cubicBezTo>
                          <a:pt x="171001" y="1185895"/>
                          <a:pt x="-3683" y="1101645"/>
                          <a:pt x="0" y="984299"/>
                        </a:cubicBezTo>
                        <a:cubicBezTo>
                          <a:pt x="-9303" y="860263"/>
                          <a:pt x="115748" y="350014"/>
                          <a:pt x="0" y="196864"/>
                        </a:cubicBezTo>
                        <a:close/>
                      </a:path>
                      <a:path w="9372600" h="1181163" stroke="0" extrusionOk="0">
                        <a:moveTo>
                          <a:pt x="0" y="196864"/>
                        </a:moveTo>
                        <a:cubicBezTo>
                          <a:pt x="-16181" y="52880"/>
                          <a:pt x="184119" y="-31740"/>
                          <a:pt x="418622" y="0"/>
                        </a:cubicBezTo>
                        <a:cubicBezTo>
                          <a:pt x="3732692" y="-471512"/>
                          <a:pt x="5025047" y="-81483"/>
                          <a:pt x="8953977" y="0"/>
                        </a:cubicBezTo>
                        <a:cubicBezTo>
                          <a:pt x="9191920" y="-15302"/>
                          <a:pt x="9344156" y="94533"/>
                          <a:pt x="9372600" y="196864"/>
                        </a:cubicBezTo>
                        <a:cubicBezTo>
                          <a:pt x="9319053" y="345397"/>
                          <a:pt x="9272212" y="664216"/>
                          <a:pt x="9372600" y="984299"/>
                        </a:cubicBezTo>
                        <a:cubicBezTo>
                          <a:pt x="9388229" y="1089502"/>
                          <a:pt x="9210554" y="1162437"/>
                          <a:pt x="8953977" y="1181163"/>
                        </a:cubicBezTo>
                        <a:cubicBezTo>
                          <a:pt x="5575364" y="1255153"/>
                          <a:pt x="2221603" y="1061022"/>
                          <a:pt x="418622" y="1181163"/>
                        </a:cubicBezTo>
                        <a:cubicBezTo>
                          <a:pt x="187457" y="1193805"/>
                          <a:pt x="29110" y="1079056"/>
                          <a:pt x="0" y="984299"/>
                        </a:cubicBezTo>
                        <a:cubicBezTo>
                          <a:pt x="97615" y="770819"/>
                          <a:pt x="-113069" y="397757"/>
                          <a:pt x="0" y="196864"/>
                        </a:cubicBezTo>
                        <a:close/>
                      </a:path>
                      <a:path w="9372600" h="1181163" fill="none" stroke="0" extrusionOk="0">
                        <a:moveTo>
                          <a:pt x="0" y="196864"/>
                        </a:moveTo>
                        <a:cubicBezTo>
                          <a:pt x="-55286" y="56672"/>
                          <a:pt x="196229" y="-18876"/>
                          <a:pt x="418622" y="0"/>
                        </a:cubicBezTo>
                        <a:cubicBezTo>
                          <a:pt x="2110453" y="-317433"/>
                          <a:pt x="5694897" y="10567"/>
                          <a:pt x="8953977" y="0"/>
                        </a:cubicBezTo>
                        <a:cubicBezTo>
                          <a:pt x="9170607" y="-5393"/>
                          <a:pt x="9389265" y="74469"/>
                          <a:pt x="9372600" y="196864"/>
                        </a:cubicBezTo>
                        <a:cubicBezTo>
                          <a:pt x="9419324" y="533208"/>
                          <a:pt x="9354836" y="826080"/>
                          <a:pt x="9372600" y="984299"/>
                        </a:cubicBezTo>
                        <a:cubicBezTo>
                          <a:pt x="9389312" y="1121932"/>
                          <a:pt x="9164773" y="1141619"/>
                          <a:pt x="8953977" y="1181163"/>
                        </a:cubicBezTo>
                        <a:cubicBezTo>
                          <a:pt x="7719325" y="1402515"/>
                          <a:pt x="2799676" y="880370"/>
                          <a:pt x="418622" y="1181163"/>
                        </a:cubicBezTo>
                        <a:cubicBezTo>
                          <a:pt x="174115" y="1187099"/>
                          <a:pt x="16414" y="1093390"/>
                          <a:pt x="0" y="984299"/>
                        </a:cubicBezTo>
                        <a:cubicBezTo>
                          <a:pt x="-11725" y="862328"/>
                          <a:pt x="134788" y="330327"/>
                          <a:pt x="0" y="196864"/>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a:solidFill>
                  <a:srgbClr val="002060"/>
                </a:solidFill>
                <a:latin typeface="Arial"/>
                <a:ea typeface="楷体"/>
                <a:cs typeface="Arial" panose="020B0604020202020204" pitchFamily="34" charset="0"/>
              </a:rPr>
              <a:t>X</a:t>
            </a:r>
            <a:r>
              <a:rPr lang="vi-VN" sz="4000" b="1" dirty="0">
                <a:solidFill>
                  <a:srgbClr val="002060"/>
                </a:solidFill>
                <a:latin typeface="Arial"/>
                <a:ea typeface="楷体"/>
                <a:cs typeface="Arial" panose="020B0604020202020204" pitchFamily="34" charset="0"/>
              </a:rPr>
              <a:t>âm nhập mặn</a:t>
            </a:r>
            <a:r>
              <a:rPr lang="en-US" sz="4000" b="1" dirty="0">
                <a:solidFill>
                  <a:srgbClr val="002060"/>
                </a:solidFill>
                <a:latin typeface="Arial"/>
                <a:ea typeface="楷体"/>
                <a:cs typeface="Arial" panose="020B0604020202020204" pitchFamily="34" charset="0"/>
              </a:rPr>
              <a:t>,</a:t>
            </a:r>
            <a:r>
              <a:rPr lang="vi-VN" sz="4000" b="1" dirty="0">
                <a:solidFill>
                  <a:srgbClr val="002060"/>
                </a:solidFill>
                <a:latin typeface="Arial"/>
                <a:ea typeface="楷体"/>
                <a:cs typeface="Arial" panose="020B0604020202020204" pitchFamily="34" charset="0"/>
              </a:rPr>
              <a:t> nước phèn</a:t>
            </a:r>
            <a:endParaRPr kumimoji="1" lang="zh-CN" altLang="en-US" sz="4000" b="1" i="0" u="none" strike="noStrike" kern="1200" cap="none" spc="0" normalizeH="0" baseline="0" noProof="0" dirty="0">
              <a:ln>
                <a:noFill/>
              </a:ln>
              <a:solidFill>
                <a:srgbClr val="002060"/>
              </a:solidFill>
              <a:effectLst/>
              <a:uLnTx/>
              <a:uFillTx/>
              <a:latin typeface="Arial"/>
              <a:ea typeface="微软雅黑" panose="020B0503020204020204" pitchFamily="34" charset="-122"/>
              <a:cs typeface="Arial" panose="020B0604020202020204" pitchFamily="34" charset="0"/>
            </a:endParaRPr>
          </a:p>
        </p:txBody>
      </p:sp>
      <p:sp>
        <p:nvSpPr>
          <p:cNvPr id="4" name="TextBox 3">
            <a:extLst>
              <a:ext uri="{FF2B5EF4-FFF2-40B4-BE49-F238E27FC236}">
                <a16:creationId xmlns:a16="http://schemas.microsoft.com/office/drawing/2014/main" id="{535D6276-BEEC-F07B-086D-A665AC7C364B}"/>
              </a:ext>
            </a:extLst>
          </p:cNvPr>
          <p:cNvSpPr txBox="1"/>
          <p:nvPr/>
        </p:nvSpPr>
        <p:spPr>
          <a:xfrm>
            <a:off x="2971800" y="61993"/>
            <a:ext cx="12115800" cy="769441"/>
          </a:xfrm>
          <a:prstGeom prst="rect">
            <a:avLst/>
          </a:prstGeom>
          <a:noFill/>
        </p:spPr>
        <p:txBody>
          <a:bodyPr wrap="square" rtlCol="0">
            <a:spAutoFit/>
          </a:bodyPr>
          <a:lstStyle/>
          <a:p>
            <a:r>
              <a:rPr lang="en-US" sz="4400" b="1" dirty="0" err="1"/>
              <a:t>Một</a:t>
            </a:r>
            <a:r>
              <a:rPr lang="en-US" sz="4400" b="1" dirty="0"/>
              <a:t> </a:t>
            </a:r>
            <a:r>
              <a:rPr lang="en-US" sz="4400" b="1" dirty="0" err="1"/>
              <a:t>số</a:t>
            </a:r>
            <a:r>
              <a:rPr lang="en-US" sz="4400" b="1" dirty="0"/>
              <a:t> </a:t>
            </a:r>
            <a:r>
              <a:rPr lang="en-US" sz="4400" b="1" dirty="0" err="1"/>
              <a:t>nguyên</a:t>
            </a:r>
            <a:r>
              <a:rPr lang="en-US" sz="4400" b="1" dirty="0"/>
              <a:t> </a:t>
            </a:r>
            <a:r>
              <a:rPr lang="en-US" sz="4400" b="1" dirty="0" err="1"/>
              <a:t>nhân</a:t>
            </a:r>
            <a:r>
              <a:rPr lang="en-US" sz="4400" b="1" dirty="0"/>
              <a:t> </a:t>
            </a:r>
            <a:r>
              <a:rPr lang="en-US" sz="4400" b="1" dirty="0" err="1"/>
              <a:t>khác</a:t>
            </a:r>
            <a:r>
              <a:rPr lang="en-US" sz="4400" b="1" dirty="0"/>
              <a:t> </a:t>
            </a:r>
            <a:r>
              <a:rPr lang="en-US" sz="4400" b="1" dirty="0" err="1"/>
              <a:t>gây</a:t>
            </a:r>
            <a:r>
              <a:rPr lang="en-US" sz="4400" b="1" dirty="0"/>
              <a:t> ô </a:t>
            </a:r>
            <a:r>
              <a:rPr lang="en-US" sz="4400" b="1" dirty="0" err="1"/>
              <a:t>nhiễm</a:t>
            </a:r>
            <a:r>
              <a:rPr lang="en-US" sz="4400" b="1" dirty="0"/>
              <a:t> </a:t>
            </a:r>
            <a:r>
              <a:rPr lang="en-US" sz="4400" b="1" dirty="0" err="1"/>
              <a:t>đất</a:t>
            </a:r>
            <a:r>
              <a:rPr lang="en-US" sz="4400" b="1" dirty="0"/>
              <a:t> </a:t>
            </a:r>
            <a:r>
              <a:rPr lang="en-US" sz="4400" b="1" dirty="0" err="1"/>
              <a:t>khác</a:t>
            </a:r>
            <a:endParaRPr lang="en-US" sz="4400" b="1" dirty="0"/>
          </a:p>
        </p:txBody>
      </p:sp>
      <p:pic>
        <p:nvPicPr>
          <p:cNvPr id="5" name="Picture 4" descr="Sử dụng phân bón hóa học cho hợp lý">
            <a:extLst>
              <a:ext uri="{FF2B5EF4-FFF2-40B4-BE49-F238E27FC236}">
                <a16:creationId xmlns:a16="http://schemas.microsoft.com/office/drawing/2014/main" id="{64E9A926-896B-D139-E75A-41E01BE9E7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926" y="5015058"/>
            <a:ext cx="5476603" cy="35052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2">
            <a:extLst>
              <a:ext uri="{FF2B5EF4-FFF2-40B4-BE49-F238E27FC236}">
                <a16:creationId xmlns:a16="http://schemas.microsoft.com/office/drawing/2014/main" id="{679BC7BD-88FC-EAC1-52A9-106BF796B285}"/>
              </a:ext>
            </a:extLst>
          </p:cNvPr>
          <p:cNvSpPr/>
          <p:nvPr/>
        </p:nvSpPr>
        <p:spPr>
          <a:xfrm>
            <a:off x="0" y="8801099"/>
            <a:ext cx="6858000" cy="1423907"/>
          </a:xfrm>
          <a:custGeom>
            <a:avLst/>
            <a:gdLst>
              <a:gd name="connsiteX0" fmla="*/ 0 w 6858000"/>
              <a:gd name="connsiteY0" fmla="*/ 237321 h 1423907"/>
              <a:gd name="connsiteX1" fmla="*/ 306308 w 6858000"/>
              <a:gd name="connsiteY1" fmla="*/ 0 h 1423907"/>
              <a:gd name="connsiteX2" fmla="*/ 6551690 w 6858000"/>
              <a:gd name="connsiteY2" fmla="*/ 0 h 1423907"/>
              <a:gd name="connsiteX3" fmla="*/ 6858000 w 6858000"/>
              <a:gd name="connsiteY3" fmla="*/ 237321 h 1423907"/>
              <a:gd name="connsiteX4" fmla="*/ 6858000 w 6858000"/>
              <a:gd name="connsiteY4" fmla="*/ 1186584 h 1423907"/>
              <a:gd name="connsiteX5" fmla="*/ 6551690 w 6858000"/>
              <a:gd name="connsiteY5" fmla="*/ 1423907 h 1423907"/>
              <a:gd name="connsiteX6" fmla="*/ 306308 w 6858000"/>
              <a:gd name="connsiteY6" fmla="*/ 1423907 h 1423907"/>
              <a:gd name="connsiteX7" fmla="*/ 0 w 6858000"/>
              <a:gd name="connsiteY7" fmla="*/ 1186584 h 1423907"/>
              <a:gd name="connsiteX8" fmla="*/ 0 w 6858000"/>
              <a:gd name="connsiteY8" fmla="*/ 237321 h 1423907"/>
              <a:gd name="connsiteX0" fmla="*/ 0 w 6858000"/>
              <a:gd name="connsiteY0" fmla="*/ 237321 h 1423907"/>
              <a:gd name="connsiteX1" fmla="*/ 306308 w 6858000"/>
              <a:gd name="connsiteY1" fmla="*/ 0 h 1423907"/>
              <a:gd name="connsiteX2" fmla="*/ 6551690 w 6858000"/>
              <a:gd name="connsiteY2" fmla="*/ 0 h 1423907"/>
              <a:gd name="connsiteX3" fmla="*/ 6858000 w 6858000"/>
              <a:gd name="connsiteY3" fmla="*/ 237321 h 1423907"/>
              <a:gd name="connsiteX4" fmla="*/ 6858000 w 6858000"/>
              <a:gd name="connsiteY4" fmla="*/ 1186584 h 1423907"/>
              <a:gd name="connsiteX5" fmla="*/ 6551690 w 6858000"/>
              <a:gd name="connsiteY5" fmla="*/ 1423907 h 1423907"/>
              <a:gd name="connsiteX6" fmla="*/ 306308 w 6858000"/>
              <a:gd name="connsiteY6" fmla="*/ 1423907 h 1423907"/>
              <a:gd name="connsiteX7" fmla="*/ 0 w 6858000"/>
              <a:gd name="connsiteY7" fmla="*/ 1186584 h 1423907"/>
              <a:gd name="connsiteX8" fmla="*/ 0 w 6858000"/>
              <a:gd name="connsiteY8" fmla="*/ 237321 h 1423907"/>
              <a:gd name="connsiteX0" fmla="*/ 0 w 6858000"/>
              <a:gd name="connsiteY0" fmla="*/ 237321 h 1423907"/>
              <a:gd name="connsiteX1" fmla="*/ 306308 w 6858000"/>
              <a:gd name="connsiteY1" fmla="*/ 0 h 1423907"/>
              <a:gd name="connsiteX2" fmla="*/ 6551690 w 6858000"/>
              <a:gd name="connsiteY2" fmla="*/ 0 h 1423907"/>
              <a:gd name="connsiteX3" fmla="*/ 6858000 w 6858000"/>
              <a:gd name="connsiteY3" fmla="*/ 237321 h 1423907"/>
              <a:gd name="connsiteX4" fmla="*/ 6858000 w 6858000"/>
              <a:gd name="connsiteY4" fmla="*/ 1186584 h 1423907"/>
              <a:gd name="connsiteX5" fmla="*/ 6551690 w 6858000"/>
              <a:gd name="connsiteY5" fmla="*/ 1423907 h 1423907"/>
              <a:gd name="connsiteX6" fmla="*/ 306308 w 6858000"/>
              <a:gd name="connsiteY6" fmla="*/ 1423907 h 1423907"/>
              <a:gd name="connsiteX7" fmla="*/ 0 w 6858000"/>
              <a:gd name="connsiteY7" fmla="*/ 1186584 h 1423907"/>
              <a:gd name="connsiteX8" fmla="*/ 0 w 6858000"/>
              <a:gd name="connsiteY8" fmla="*/ 237321 h 1423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58000" h="1423907" fill="none" extrusionOk="0">
                <a:moveTo>
                  <a:pt x="0" y="237321"/>
                </a:moveTo>
                <a:cubicBezTo>
                  <a:pt x="-66608" y="80595"/>
                  <a:pt x="184762" y="49363"/>
                  <a:pt x="306308" y="0"/>
                </a:cubicBezTo>
                <a:cubicBezTo>
                  <a:pt x="2025972" y="-167838"/>
                  <a:pt x="3964229" y="334732"/>
                  <a:pt x="6551690" y="0"/>
                </a:cubicBezTo>
                <a:cubicBezTo>
                  <a:pt x="6656415" y="-19724"/>
                  <a:pt x="6891784" y="65734"/>
                  <a:pt x="6858000" y="237321"/>
                </a:cubicBezTo>
                <a:cubicBezTo>
                  <a:pt x="6921354" y="679580"/>
                  <a:pt x="6869471" y="981693"/>
                  <a:pt x="6858000" y="1186584"/>
                </a:cubicBezTo>
                <a:cubicBezTo>
                  <a:pt x="6827602" y="1302994"/>
                  <a:pt x="6707071" y="1364195"/>
                  <a:pt x="6551690" y="1423907"/>
                </a:cubicBezTo>
                <a:cubicBezTo>
                  <a:pt x="5681918" y="1091268"/>
                  <a:pt x="2396023" y="1711248"/>
                  <a:pt x="306308" y="1423907"/>
                </a:cubicBezTo>
                <a:cubicBezTo>
                  <a:pt x="82741" y="1450408"/>
                  <a:pt x="-9443" y="1358789"/>
                  <a:pt x="0" y="1186584"/>
                </a:cubicBezTo>
                <a:cubicBezTo>
                  <a:pt x="-19897" y="1025619"/>
                  <a:pt x="67989" y="433379"/>
                  <a:pt x="0" y="237321"/>
                </a:cubicBezTo>
                <a:close/>
              </a:path>
              <a:path w="6858000" h="1423907" stroke="0" extrusionOk="0">
                <a:moveTo>
                  <a:pt x="0" y="237321"/>
                </a:moveTo>
                <a:cubicBezTo>
                  <a:pt x="-10621" y="69525"/>
                  <a:pt x="133248" y="-17647"/>
                  <a:pt x="306308" y="0"/>
                </a:cubicBezTo>
                <a:cubicBezTo>
                  <a:pt x="2711219" y="-271674"/>
                  <a:pt x="3693600" y="-83187"/>
                  <a:pt x="6551690" y="0"/>
                </a:cubicBezTo>
                <a:cubicBezTo>
                  <a:pt x="6740883" y="-23559"/>
                  <a:pt x="6849454" y="127843"/>
                  <a:pt x="6858000" y="237321"/>
                </a:cubicBezTo>
                <a:cubicBezTo>
                  <a:pt x="6749206" y="410503"/>
                  <a:pt x="6759397" y="792397"/>
                  <a:pt x="6858000" y="1186584"/>
                </a:cubicBezTo>
                <a:cubicBezTo>
                  <a:pt x="6890019" y="1299784"/>
                  <a:pt x="6726221" y="1406734"/>
                  <a:pt x="6551690" y="1423907"/>
                </a:cubicBezTo>
                <a:cubicBezTo>
                  <a:pt x="4217085" y="1307109"/>
                  <a:pt x="1667276" y="1367178"/>
                  <a:pt x="306308" y="1423907"/>
                </a:cubicBezTo>
                <a:cubicBezTo>
                  <a:pt x="155797" y="1419998"/>
                  <a:pt x="19813" y="1295503"/>
                  <a:pt x="0" y="1186584"/>
                </a:cubicBezTo>
                <a:cubicBezTo>
                  <a:pt x="73331" y="910331"/>
                  <a:pt x="-83282" y="464587"/>
                  <a:pt x="0" y="237321"/>
                </a:cubicBezTo>
                <a:close/>
              </a:path>
              <a:path w="6858000" h="1423907" fill="none" stroke="0" extrusionOk="0">
                <a:moveTo>
                  <a:pt x="0" y="237321"/>
                </a:moveTo>
                <a:cubicBezTo>
                  <a:pt x="-48913" y="109795"/>
                  <a:pt x="155380" y="-11695"/>
                  <a:pt x="306308" y="0"/>
                </a:cubicBezTo>
                <a:cubicBezTo>
                  <a:pt x="1429103" y="-376760"/>
                  <a:pt x="4658417" y="90986"/>
                  <a:pt x="6551690" y="0"/>
                </a:cubicBezTo>
                <a:cubicBezTo>
                  <a:pt x="6697896" y="15226"/>
                  <a:pt x="6840369" y="89198"/>
                  <a:pt x="6858000" y="237321"/>
                </a:cubicBezTo>
                <a:cubicBezTo>
                  <a:pt x="6906827" y="652028"/>
                  <a:pt x="6834982" y="994170"/>
                  <a:pt x="6858000" y="1186584"/>
                </a:cubicBezTo>
                <a:cubicBezTo>
                  <a:pt x="6843021" y="1346903"/>
                  <a:pt x="6736905" y="1380057"/>
                  <a:pt x="6551690" y="1423907"/>
                </a:cubicBezTo>
                <a:cubicBezTo>
                  <a:pt x="5687431" y="1540336"/>
                  <a:pt x="2141507" y="1677486"/>
                  <a:pt x="306308" y="1423907"/>
                </a:cubicBezTo>
                <a:cubicBezTo>
                  <a:pt x="125362" y="1435844"/>
                  <a:pt x="14981" y="1312763"/>
                  <a:pt x="0" y="1186584"/>
                </a:cubicBezTo>
                <a:cubicBezTo>
                  <a:pt x="-14562" y="1046075"/>
                  <a:pt x="98060" y="396984"/>
                  <a:pt x="0" y="237321"/>
                </a:cubicBezTo>
                <a:close/>
              </a:path>
              <a:path w="6858000" h="1423907" fill="none" stroke="0" extrusionOk="0">
                <a:moveTo>
                  <a:pt x="0" y="237321"/>
                </a:moveTo>
                <a:cubicBezTo>
                  <a:pt x="-60110" y="73232"/>
                  <a:pt x="173735" y="36228"/>
                  <a:pt x="306308" y="0"/>
                </a:cubicBezTo>
                <a:cubicBezTo>
                  <a:pt x="2041929" y="-488178"/>
                  <a:pt x="4335618" y="244791"/>
                  <a:pt x="6551690" y="0"/>
                </a:cubicBezTo>
                <a:cubicBezTo>
                  <a:pt x="6687366" y="-30348"/>
                  <a:pt x="6869329" y="73140"/>
                  <a:pt x="6858000" y="237321"/>
                </a:cubicBezTo>
                <a:cubicBezTo>
                  <a:pt x="6920479" y="671924"/>
                  <a:pt x="6830014" y="977154"/>
                  <a:pt x="6858000" y="1186584"/>
                </a:cubicBezTo>
                <a:cubicBezTo>
                  <a:pt x="6845071" y="1319698"/>
                  <a:pt x="6701094" y="1359270"/>
                  <a:pt x="6551690" y="1423907"/>
                </a:cubicBezTo>
                <a:cubicBezTo>
                  <a:pt x="5647512" y="1266512"/>
                  <a:pt x="2278314" y="1446351"/>
                  <a:pt x="306308" y="1423907"/>
                </a:cubicBezTo>
                <a:cubicBezTo>
                  <a:pt x="106573" y="1465137"/>
                  <a:pt x="18778" y="1334716"/>
                  <a:pt x="0" y="1186584"/>
                </a:cubicBezTo>
                <a:cubicBezTo>
                  <a:pt x="-48486" y="1018783"/>
                  <a:pt x="95761" y="452116"/>
                  <a:pt x="0" y="237321"/>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custGeom>
                    <a:avLst/>
                    <a:gdLst>
                      <a:gd name="connsiteX0" fmla="*/ 0 w 8382000"/>
                      <a:gd name="connsiteY0" fmla="*/ 279404 h 1676400"/>
                      <a:gd name="connsiteX1" fmla="*/ 374377 w 8382000"/>
                      <a:gd name="connsiteY1" fmla="*/ 0 h 1676400"/>
                      <a:gd name="connsiteX2" fmla="*/ 8007622 w 8382000"/>
                      <a:gd name="connsiteY2" fmla="*/ 0 h 1676400"/>
                      <a:gd name="connsiteX3" fmla="*/ 8382000 w 8382000"/>
                      <a:gd name="connsiteY3" fmla="*/ 279404 h 1676400"/>
                      <a:gd name="connsiteX4" fmla="*/ 8382000 w 8382000"/>
                      <a:gd name="connsiteY4" fmla="*/ 1396995 h 1676400"/>
                      <a:gd name="connsiteX5" fmla="*/ 8007622 w 8382000"/>
                      <a:gd name="connsiteY5" fmla="*/ 1676400 h 1676400"/>
                      <a:gd name="connsiteX6" fmla="*/ 374377 w 8382000"/>
                      <a:gd name="connsiteY6" fmla="*/ 1676400 h 1676400"/>
                      <a:gd name="connsiteX7" fmla="*/ 0 w 8382000"/>
                      <a:gd name="connsiteY7" fmla="*/ 1396995 h 1676400"/>
                      <a:gd name="connsiteX8" fmla="*/ 0 w 8382000"/>
                      <a:gd name="connsiteY8" fmla="*/ 279404 h 1676400"/>
                      <a:gd name="connsiteX0" fmla="*/ 0 w 8382000"/>
                      <a:gd name="connsiteY0" fmla="*/ 279404 h 1676400"/>
                      <a:gd name="connsiteX1" fmla="*/ 374377 w 8382000"/>
                      <a:gd name="connsiteY1" fmla="*/ 0 h 1676400"/>
                      <a:gd name="connsiteX2" fmla="*/ 8007622 w 8382000"/>
                      <a:gd name="connsiteY2" fmla="*/ 0 h 1676400"/>
                      <a:gd name="connsiteX3" fmla="*/ 8382000 w 8382000"/>
                      <a:gd name="connsiteY3" fmla="*/ 279404 h 1676400"/>
                      <a:gd name="connsiteX4" fmla="*/ 8382000 w 8382000"/>
                      <a:gd name="connsiteY4" fmla="*/ 1396995 h 1676400"/>
                      <a:gd name="connsiteX5" fmla="*/ 8007622 w 8382000"/>
                      <a:gd name="connsiteY5" fmla="*/ 1676400 h 1676400"/>
                      <a:gd name="connsiteX6" fmla="*/ 374377 w 8382000"/>
                      <a:gd name="connsiteY6" fmla="*/ 1676400 h 1676400"/>
                      <a:gd name="connsiteX7" fmla="*/ 0 w 8382000"/>
                      <a:gd name="connsiteY7" fmla="*/ 1396995 h 1676400"/>
                      <a:gd name="connsiteX8" fmla="*/ 0 w 8382000"/>
                      <a:gd name="connsiteY8" fmla="*/ 279404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82000" h="1676400" fill="none" extrusionOk="0">
                        <a:moveTo>
                          <a:pt x="0" y="279404"/>
                        </a:moveTo>
                        <a:cubicBezTo>
                          <a:pt x="-59830" y="103580"/>
                          <a:pt x="213679" y="44804"/>
                          <a:pt x="374377" y="0"/>
                        </a:cubicBezTo>
                        <a:cubicBezTo>
                          <a:pt x="2265068" y="-165953"/>
                          <a:pt x="4969785" y="-44399"/>
                          <a:pt x="8007622" y="0"/>
                        </a:cubicBezTo>
                        <a:cubicBezTo>
                          <a:pt x="8175066" y="-11307"/>
                          <a:pt x="8419320" y="82490"/>
                          <a:pt x="8382000" y="279404"/>
                        </a:cubicBezTo>
                        <a:cubicBezTo>
                          <a:pt x="8440187" y="777073"/>
                          <a:pt x="8390106" y="1160279"/>
                          <a:pt x="8382000" y="1396995"/>
                        </a:cubicBezTo>
                        <a:cubicBezTo>
                          <a:pt x="8353770" y="1538254"/>
                          <a:pt x="8200126" y="1617655"/>
                          <a:pt x="8007622" y="1676400"/>
                        </a:cubicBezTo>
                        <a:cubicBezTo>
                          <a:pt x="6898237" y="1425862"/>
                          <a:pt x="2818761" y="1963688"/>
                          <a:pt x="374377" y="1676400"/>
                        </a:cubicBezTo>
                        <a:cubicBezTo>
                          <a:pt x="132166" y="1692643"/>
                          <a:pt x="-7403" y="1581560"/>
                          <a:pt x="0" y="1396995"/>
                        </a:cubicBezTo>
                        <a:cubicBezTo>
                          <a:pt x="-15014" y="1216705"/>
                          <a:pt x="97563" y="492515"/>
                          <a:pt x="0" y="279404"/>
                        </a:cubicBezTo>
                        <a:close/>
                      </a:path>
                      <a:path w="8382000" h="1676400" stroke="0" extrusionOk="0">
                        <a:moveTo>
                          <a:pt x="0" y="279404"/>
                        </a:moveTo>
                        <a:cubicBezTo>
                          <a:pt x="-16105" y="91000"/>
                          <a:pt x="162119" y="-16570"/>
                          <a:pt x="374377" y="0"/>
                        </a:cubicBezTo>
                        <a:cubicBezTo>
                          <a:pt x="3306829" y="-269311"/>
                          <a:pt x="4565953" y="-92641"/>
                          <a:pt x="8007622" y="0"/>
                        </a:cubicBezTo>
                        <a:cubicBezTo>
                          <a:pt x="8236536" y="-26773"/>
                          <a:pt x="8363041" y="140205"/>
                          <a:pt x="8382000" y="279404"/>
                        </a:cubicBezTo>
                        <a:cubicBezTo>
                          <a:pt x="8320254" y="490343"/>
                          <a:pt x="8301771" y="963554"/>
                          <a:pt x="8382000" y="1396995"/>
                        </a:cubicBezTo>
                        <a:cubicBezTo>
                          <a:pt x="8391136" y="1554275"/>
                          <a:pt x="8216001" y="1657001"/>
                          <a:pt x="8007622" y="1676400"/>
                        </a:cubicBezTo>
                        <a:cubicBezTo>
                          <a:pt x="5102490" y="1624895"/>
                          <a:pt x="2016696" y="1563042"/>
                          <a:pt x="374377" y="1676400"/>
                        </a:cubicBezTo>
                        <a:cubicBezTo>
                          <a:pt x="184550" y="1677693"/>
                          <a:pt x="26401" y="1538514"/>
                          <a:pt x="0" y="1396995"/>
                        </a:cubicBezTo>
                        <a:cubicBezTo>
                          <a:pt x="91233" y="1065317"/>
                          <a:pt x="-95880" y="520687"/>
                          <a:pt x="0" y="279404"/>
                        </a:cubicBezTo>
                        <a:close/>
                      </a:path>
                      <a:path w="8382000" h="1676400" fill="none" stroke="0" extrusionOk="0">
                        <a:moveTo>
                          <a:pt x="0" y="279404"/>
                        </a:moveTo>
                        <a:cubicBezTo>
                          <a:pt x="-36700" y="109975"/>
                          <a:pt x="180380" y="-398"/>
                          <a:pt x="374377" y="0"/>
                        </a:cubicBezTo>
                        <a:cubicBezTo>
                          <a:pt x="1891131" y="-323252"/>
                          <a:pt x="5147760" y="13439"/>
                          <a:pt x="8007622" y="0"/>
                        </a:cubicBezTo>
                        <a:cubicBezTo>
                          <a:pt x="8201047" y="-10781"/>
                          <a:pt x="8389622" y="106277"/>
                          <a:pt x="8382000" y="279404"/>
                        </a:cubicBezTo>
                        <a:cubicBezTo>
                          <a:pt x="8428567" y="759630"/>
                          <a:pt x="8350278" y="1169434"/>
                          <a:pt x="8382000" y="1396995"/>
                        </a:cubicBezTo>
                        <a:cubicBezTo>
                          <a:pt x="8393067" y="1571316"/>
                          <a:pt x="8197846" y="1636352"/>
                          <a:pt x="8007622" y="1676400"/>
                        </a:cubicBezTo>
                        <a:cubicBezTo>
                          <a:pt x="6901726" y="1772127"/>
                          <a:pt x="2528388" y="1660873"/>
                          <a:pt x="374377" y="1676400"/>
                        </a:cubicBezTo>
                        <a:cubicBezTo>
                          <a:pt x="154011" y="1713234"/>
                          <a:pt x="10764" y="1556800"/>
                          <a:pt x="0" y="1396995"/>
                        </a:cubicBezTo>
                        <a:cubicBezTo>
                          <a:pt x="-17974" y="1222403"/>
                          <a:pt x="132184" y="492020"/>
                          <a:pt x="0" y="27940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err="1">
                <a:solidFill>
                  <a:srgbClr val="002060"/>
                </a:solidFill>
                <a:latin typeface="Arial"/>
                <a:ea typeface="楷体"/>
                <a:cs typeface="Arial" panose="020B0604020202020204" pitchFamily="34" charset="0"/>
              </a:rPr>
              <a:t>Sử</a:t>
            </a:r>
            <a:r>
              <a:rPr lang="en-US" sz="4000" b="1" dirty="0">
                <a:solidFill>
                  <a:srgbClr val="002060"/>
                </a:solidFill>
                <a:latin typeface="Arial"/>
                <a:ea typeface="楷体"/>
                <a:cs typeface="Arial" panose="020B0604020202020204" pitchFamily="34" charset="0"/>
              </a:rPr>
              <a:t> </a:t>
            </a:r>
            <a:r>
              <a:rPr lang="en-US" sz="4000" b="1" dirty="0" err="1">
                <a:solidFill>
                  <a:srgbClr val="002060"/>
                </a:solidFill>
                <a:latin typeface="Arial"/>
                <a:ea typeface="楷体"/>
                <a:cs typeface="Arial" panose="020B0604020202020204" pitchFamily="34" charset="0"/>
              </a:rPr>
              <a:t>dụng</a:t>
            </a:r>
            <a:r>
              <a:rPr lang="en-US" sz="4000" b="1" dirty="0">
                <a:solidFill>
                  <a:srgbClr val="002060"/>
                </a:solidFill>
                <a:latin typeface="Arial"/>
                <a:ea typeface="楷体"/>
                <a:cs typeface="Arial" panose="020B0604020202020204" pitchFamily="34" charset="0"/>
              </a:rPr>
              <a:t> </a:t>
            </a:r>
            <a:r>
              <a:rPr lang="en-US" sz="4000" b="1" dirty="0" err="1">
                <a:solidFill>
                  <a:srgbClr val="002060"/>
                </a:solidFill>
                <a:latin typeface="Arial"/>
                <a:ea typeface="楷体"/>
                <a:cs typeface="Arial" panose="020B0604020202020204" pitchFamily="34" charset="0"/>
              </a:rPr>
              <a:t>phân</a:t>
            </a:r>
            <a:r>
              <a:rPr lang="en-US" sz="4000" b="1" dirty="0">
                <a:solidFill>
                  <a:srgbClr val="002060"/>
                </a:solidFill>
                <a:latin typeface="Arial"/>
                <a:ea typeface="楷体"/>
                <a:cs typeface="Arial" panose="020B0604020202020204" pitchFamily="34" charset="0"/>
              </a:rPr>
              <a:t> </a:t>
            </a:r>
            <a:r>
              <a:rPr lang="en-US" sz="4000" b="1" dirty="0" err="1">
                <a:solidFill>
                  <a:srgbClr val="002060"/>
                </a:solidFill>
                <a:latin typeface="Arial"/>
                <a:ea typeface="楷体"/>
                <a:cs typeface="Arial" panose="020B0604020202020204" pitchFamily="34" charset="0"/>
              </a:rPr>
              <a:t>hoá</a:t>
            </a:r>
            <a:r>
              <a:rPr lang="en-US" sz="4000" b="1" dirty="0">
                <a:solidFill>
                  <a:srgbClr val="002060"/>
                </a:solidFill>
                <a:latin typeface="Arial"/>
                <a:ea typeface="楷体"/>
                <a:cs typeface="Arial" panose="020B0604020202020204" pitchFamily="34" charset="0"/>
              </a:rPr>
              <a:t> </a:t>
            </a:r>
            <a:r>
              <a:rPr lang="en-US" sz="4000" b="1" dirty="0" err="1">
                <a:solidFill>
                  <a:srgbClr val="002060"/>
                </a:solidFill>
                <a:latin typeface="Arial"/>
                <a:ea typeface="楷体"/>
                <a:cs typeface="Arial" panose="020B0604020202020204" pitchFamily="34" charset="0"/>
              </a:rPr>
              <a:t>học</a:t>
            </a:r>
            <a:r>
              <a:rPr lang="en-US" sz="4000" b="1" dirty="0">
                <a:solidFill>
                  <a:srgbClr val="002060"/>
                </a:solidFill>
                <a:latin typeface="Arial"/>
                <a:ea typeface="楷体"/>
                <a:cs typeface="Arial" panose="020B0604020202020204" pitchFamily="34" charset="0"/>
              </a:rPr>
              <a:t> </a:t>
            </a:r>
            <a:r>
              <a:rPr lang="en-US" sz="4000" b="1" dirty="0" err="1">
                <a:solidFill>
                  <a:srgbClr val="002060"/>
                </a:solidFill>
                <a:latin typeface="Arial"/>
                <a:ea typeface="楷体"/>
                <a:cs typeface="Arial" panose="020B0604020202020204" pitchFamily="34" charset="0"/>
              </a:rPr>
              <a:t>trong</a:t>
            </a:r>
            <a:r>
              <a:rPr lang="en-US" sz="4000" b="1" dirty="0">
                <a:solidFill>
                  <a:srgbClr val="002060"/>
                </a:solidFill>
                <a:latin typeface="Arial"/>
                <a:ea typeface="楷体"/>
                <a:cs typeface="Arial" panose="020B0604020202020204" pitchFamily="34" charset="0"/>
              </a:rPr>
              <a:t> </a:t>
            </a:r>
            <a:r>
              <a:rPr lang="en-US" sz="4000" b="1" dirty="0" err="1">
                <a:solidFill>
                  <a:srgbClr val="002060"/>
                </a:solidFill>
                <a:latin typeface="Arial"/>
                <a:ea typeface="楷体"/>
                <a:cs typeface="Arial" panose="020B0604020202020204" pitchFamily="34" charset="0"/>
              </a:rPr>
              <a:t>thời</a:t>
            </a:r>
            <a:r>
              <a:rPr lang="en-US" sz="4000" b="1" dirty="0">
                <a:solidFill>
                  <a:srgbClr val="002060"/>
                </a:solidFill>
                <a:latin typeface="Arial"/>
                <a:ea typeface="楷体"/>
                <a:cs typeface="Arial" panose="020B0604020202020204" pitchFamily="34" charset="0"/>
              </a:rPr>
              <a:t> </a:t>
            </a:r>
            <a:r>
              <a:rPr lang="en-US" sz="4000" b="1" dirty="0" err="1">
                <a:solidFill>
                  <a:srgbClr val="002060"/>
                </a:solidFill>
                <a:latin typeface="Arial"/>
                <a:ea typeface="楷体"/>
                <a:cs typeface="Arial" panose="020B0604020202020204" pitchFamily="34" charset="0"/>
              </a:rPr>
              <a:t>gian</a:t>
            </a:r>
            <a:r>
              <a:rPr lang="en-US" sz="4000" b="1" dirty="0">
                <a:solidFill>
                  <a:srgbClr val="002060"/>
                </a:solidFill>
                <a:latin typeface="Arial"/>
                <a:ea typeface="楷体"/>
                <a:cs typeface="Arial" panose="020B0604020202020204" pitchFamily="34" charset="0"/>
              </a:rPr>
              <a:t> </a:t>
            </a:r>
            <a:r>
              <a:rPr lang="en-US" sz="4000" b="1" dirty="0" err="1">
                <a:solidFill>
                  <a:srgbClr val="002060"/>
                </a:solidFill>
                <a:latin typeface="Arial"/>
                <a:ea typeface="楷体"/>
                <a:cs typeface="Arial" panose="020B0604020202020204" pitchFamily="34" charset="0"/>
              </a:rPr>
              <a:t>dài</a:t>
            </a:r>
            <a:endParaRPr kumimoji="1" lang="zh-CN" altLang="en-US" sz="4000" b="1" i="0" u="none" strike="noStrike" kern="1200" cap="none" spc="0" normalizeH="0" baseline="0" noProof="0" dirty="0">
              <a:ln>
                <a:noFill/>
              </a:ln>
              <a:solidFill>
                <a:srgbClr val="002060"/>
              </a:solidFill>
              <a:effectLst/>
              <a:uLnTx/>
              <a:uFillTx/>
              <a:latin typeface="Arial"/>
              <a:ea typeface="微软雅黑" panose="020B0503020204020204" pitchFamily="34" charset="-122"/>
              <a:cs typeface="Arial" panose="020B0604020202020204" pitchFamily="34" charset="0"/>
            </a:endParaRPr>
          </a:p>
        </p:txBody>
      </p:sp>
      <p:pic>
        <p:nvPicPr>
          <p:cNvPr id="7" name="Picture 6" descr="Xử lý chất thải công nghiệp như thế nào? - GREEN ENVIROMENT COMAPNY VN">
            <a:extLst>
              <a:ext uri="{FF2B5EF4-FFF2-40B4-BE49-F238E27FC236}">
                <a16:creationId xmlns:a16="http://schemas.microsoft.com/office/drawing/2014/main" id="{026316A5-B6DA-C31D-F459-5534D02DE9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0" y="3930486"/>
            <a:ext cx="4785571" cy="346138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2">
            <a:extLst>
              <a:ext uri="{FF2B5EF4-FFF2-40B4-BE49-F238E27FC236}">
                <a16:creationId xmlns:a16="http://schemas.microsoft.com/office/drawing/2014/main" id="{A80FDA29-6EC5-C23B-E3C0-64D0C4484B7F}"/>
              </a:ext>
            </a:extLst>
          </p:cNvPr>
          <p:cNvSpPr/>
          <p:nvPr/>
        </p:nvSpPr>
        <p:spPr>
          <a:xfrm>
            <a:off x="8082011" y="8226888"/>
            <a:ext cx="8377189" cy="1423906"/>
          </a:xfrm>
          <a:custGeom>
            <a:avLst/>
            <a:gdLst>
              <a:gd name="connsiteX0" fmla="*/ 0 w 8377189"/>
              <a:gd name="connsiteY0" fmla="*/ 237321 h 1423906"/>
              <a:gd name="connsiteX1" fmla="*/ 374162 w 8377189"/>
              <a:gd name="connsiteY1" fmla="*/ 0 h 1423906"/>
              <a:gd name="connsiteX2" fmla="*/ 8003025 w 8377189"/>
              <a:gd name="connsiteY2" fmla="*/ 0 h 1423906"/>
              <a:gd name="connsiteX3" fmla="*/ 8377189 w 8377189"/>
              <a:gd name="connsiteY3" fmla="*/ 237321 h 1423906"/>
              <a:gd name="connsiteX4" fmla="*/ 8377189 w 8377189"/>
              <a:gd name="connsiteY4" fmla="*/ 1186584 h 1423906"/>
              <a:gd name="connsiteX5" fmla="*/ 8003025 w 8377189"/>
              <a:gd name="connsiteY5" fmla="*/ 1423906 h 1423906"/>
              <a:gd name="connsiteX6" fmla="*/ 374162 w 8377189"/>
              <a:gd name="connsiteY6" fmla="*/ 1423906 h 1423906"/>
              <a:gd name="connsiteX7" fmla="*/ 0 w 8377189"/>
              <a:gd name="connsiteY7" fmla="*/ 1186584 h 1423906"/>
              <a:gd name="connsiteX8" fmla="*/ 0 w 8377189"/>
              <a:gd name="connsiteY8" fmla="*/ 237321 h 1423906"/>
              <a:gd name="connsiteX0" fmla="*/ 0 w 8377189"/>
              <a:gd name="connsiteY0" fmla="*/ 237321 h 1423906"/>
              <a:gd name="connsiteX1" fmla="*/ 374162 w 8377189"/>
              <a:gd name="connsiteY1" fmla="*/ 0 h 1423906"/>
              <a:gd name="connsiteX2" fmla="*/ 8003025 w 8377189"/>
              <a:gd name="connsiteY2" fmla="*/ 0 h 1423906"/>
              <a:gd name="connsiteX3" fmla="*/ 8377189 w 8377189"/>
              <a:gd name="connsiteY3" fmla="*/ 237321 h 1423906"/>
              <a:gd name="connsiteX4" fmla="*/ 8377189 w 8377189"/>
              <a:gd name="connsiteY4" fmla="*/ 1186584 h 1423906"/>
              <a:gd name="connsiteX5" fmla="*/ 8003025 w 8377189"/>
              <a:gd name="connsiteY5" fmla="*/ 1423906 h 1423906"/>
              <a:gd name="connsiteX6" fmla="*/ 374162 w 8377189"/>
              <a:gd name="connsiteY6" fmla="*/ 1423906 h 1423906"/>
              <a:gd name="connsiteX7" fmla="*/ 0 w 8377189"/>
              <a:gd name="connsiteY7" fmla="*/ 1186584 h 1423906"/>
              <a:gd name="connsiteX8" fmla="*/ 0 w 8377189"/>
              <a:gd name="connsiteY8" fmla="*/ 237321 h 1423906"/>
              <a:gd name="connsiteX0" fmla="*/ 0 w 8377189"/>
              <a:gd name="connsiteY0" fmla="*/ 237321 h 1423906"/>
              <a:gd name="connsiteX1" fmla="*/ 374162 w 8377189"/>
              <a:gd name="connsiteY1" fmla="*/ 0 h 1423906"/>
              <a:gd name="connsiteX2" fmla="*/ 8003025 w 8377189"/>
              <a:gd name="connsiteY2" fmla="*/ 0 h 1423906"/>
              <a:gd name="connsiteX3" fmla="*/ 8377189 w 8377189"/>
              <a:gd name="connsiteY3" fmla="*/ 237321 h 1423906"/>
              <a:gd name="connsiteX4" fmla="*/ 8377189 w 8377189"/>
              <a:gd name="connsiteY4" fmla="*/ 1186584 h 1423906"/>
              <a:gd name="connsiteX5" fmla="*/ 8003025 w 8377189"/>
              <a:gd name="connsiteY5" fmla="*/ 1423906 h 1423906"/>
              <a:gd name="connsiteX6" fmla="*/ 374162 w 8377189"/>
              <a:gd name="connsiteY6" fmla="*/ 1423906 h 1423906"/>
              <a:gd name="connsiteX7" fmla="*/ 0 w 8377189"/>
              <a:gd name="connsiteY7" fmla="*/ 1186584 h 1423906"/>
              <a:gd name="connsiteX8" fmla="*/ 0 w 8377189"/>
              <a:gd name="connsiteY8" fmla="*/ 237321 h 14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77189" h="1423906" fill="none" extrusionOk="0">
                <a:moveTo>
                  <a:pt x="0" y="237321"/>
                </a:moveTo>
                <a:cubicBezTo>
                  <a:pt x="-74256" y="81931"/>
                  <a:pt x="215374" y="40124"/>
                  <a:pt x="374162" y="0"/>
                </a:cubicBezTo>
                <a:cubicBezTo>
                  <a:pt x="2316425" y="-149152"/>
                  <a:pt x="4890424" y="241767"/>
                  <a:pt x="8003025" y="0"/>
                </a:cubicBezTo>
                <a:cubicBezTo>
                  <a:pt x="8139469" y="-19294"/>
                  <a:pt x="8423732" y="57745"/>
                  <a:pt x="8377189" y="237321"/>
                </a:cubicBezTo>
                <a:cubicBezTo>
                  <a:pt x="8449547" y="677664"/>
                  <a:pt x="8397783" y="975637"/>
                  <a:pt x="8377189" y="1186584"/>
                </a:cubicBezTo>
                <a:cubicBezTo>
                  <a:pt x="8320680" y="1292715"/>
                  <a:pt x="8194798" y="1371139"/>
                  <a:pt x="8003025" y="1423906"/>
                </a:cubicBezTo>
                <a:cubicBezTo>
                  <a:pt x="6923305" y="1119334"/>
                  <a:pt x="2936508" y="1725535"/>
                  <a:pt x="374162" y="1423906"/>
                </a:cubicBezTo>
                <a:cubicBezTo>
                  <a:pt x="121103" y="1443199"/>
                  <a:pt x="-13837" y="1372706"/>
                  <a:pt x="0" y="1186584"/>
                </a:cubicBezTo>
                <a:cubicBezTo>
                  <a:pt x="-20071" y="1028238"/>
                  <a:pt x="95805" y="420496"/>
                  <a:pt x="0" y="237321"/>
                </a:cubicBezTo>
                <a:close/>
              </a:path>
              <a:path w="8377189" h="1423906" stroke="0" extrusionOk="0">
                <a:moveTo>
                  <a:pt x="0" y="237321"/>
                </a:moveTo>
                <a:cubicBezTo>
                  <a:pt x="-6039" y="46727"/>
                  <a:pt x="163042" y="-20072"/>
                  <a:pt x="374162" y="0"/>
                </a:cubicBezTo>
                <a:cubicBezTo>
                  <a:pt x="3328483" y="-408273"/>
                  <a:pt x="4497204" y="-85742"/>
                  <a:pt x="8003025" y="0"/>
                </a:cubicBezTo>
                <a:cubicBezTo>
                  <a:pt x="8238102" y="-25450"/>
                  <a:pt x="8362935" y="124988"/>
                  <a:pt x="8377189" y="237321"/>
                </a:cubicBezTo>
                <a:cubicBezTo>
                  <a:pt x="8266664" y="411475"/>
                  <a:pt x="8257973" y="787601"/>
                  <a:pt x="8377189" y="1186584"/>
                </a:cubicBezTo>
                <a:cubicBezTo>
                  <a:pt x="8400843" y="1308108"/>
                  <a:pt x="8214883" y="1406809"/>
                  <a:pt x="8003025" y="1423906"/>
                </a:cubicBezTo>
                <a:cubicBezTo>
                  <a:pt x="5159426" y="1276825"/>
                  <a:pt x="2110866" y="1546189"/>
                  <a:pt x="374162" y="1423906"/>
                </a:cubicBezTo>
                <a:cubicBezTo>
                  <a:pt x="185782" y="1423609"/>
                  <a:pt x="22688" y="1283441"/>
                  <a:pt x="0" y="1186584"/>
                </a:cubicBezTo>
                <a:cubicBezTo>
                  <a:pt x="90202" y="908929"/>
                  <a:pt x="-97869" y="451701"/>
                  <a:pt x="0" y="237321"/>
                </a:cubicBezTo>
                <a:close/>
              </a:path>
              <a:path w="8377189" h="1423906" fill="none" stroke="0" extrusionOk="0">
                <a:moveTo>
                  <a:pt x="0" y="237321"/>
                </a:moveTo>
                <a:cubicBezTo>
                  <a:pt x="-60212" y="113828"/>
                  <a:pt x="194520" y="-21085"/>
                  <a:pt x="374162" y="0"/>
                </a:cubicBezTo>
                <a:cubicBezTo>
                  <a:pt x="1631025" y="-498535"/>
                  <a:pt x="5288148" y="36953"/>
                  <a:pt x="8003025" y="0"/>
                </a:cubicBezTo>
                <a:cubicBezTo>
                  <a:pt x="8187387" y="8956"/>
                  <a:pt x="8360317" y="89170"/>
                  <a:pt x="8377189" y="237321"/>
                </a:cubicBezTo>
                <a:cubicBezTo>
                  <a:pt x="8455980" y="665693"/>
                  <a:pt x="8381390" y="1003961"/>
                  <a:pt x="8377189" y="1186584"/>
                </a:cubicBezTo>
                <a:cubicBezTo>
                  <a:pt x="8377596" y="1340081"/>
                  <a:pt x="8204692" y="1386048"/>
                  <a:pt x="8003025" y="1423906"/>
                </a:cubicBezTo>
                <a:cubicBezTo>
                  <a:pt x="7128592" y="1705067"/>
                  <a:pt x="2582516" y="1614310"/>
                  <a:pt x="374162" y="1423906"/>
                </a:cubicBezTo>
                <a:cubicBezTo>
                  <a:pt x="153598" y="1445507"/>
                  <a:pt x="14002" y="1317296"/>
                  <a:pt x="0" y="1186584"/>
                </a:cubicBezTo>
                <a:cubicBezTo>
                  <a:pt x="-17619" y="1056951"/>
                  <a:pt x="120864" y="394592"/>
                  <a:pt x="0" y="237321"/>
                </a:cubicBezTo>
                <a:close/>
              </a:path>
              <a:path w="8377189" h="1423906" fill="none" stroke="0" extrusionOk="0">
                <a:moveTo>
                  <a:pt x="0" y="237321"/>
                </a:moveTo>
                <a:cubicBezTo>
                  <a:pt x="-61182" y="86147"/>
                  <a:pt x="205007" y="23755"/>
                  <a:pt x="374162" y="0"/>
                </a:cubicBezTo>
                <a:cubicBezTo>
                  <a:pt x="2320455" y="-245272"/>
                  <a:pt x="5103483" y="105464"/>
                  <a:pt x="8003025" y="0"/>
                </a:cubicBezTo>
                <a:cubicBezTo>
                  <a:pt x="8168679" y="-36144"/>
                  <a:pt x="8383213" y="75072"/>
                  <a:pt x="8377189" y="237321"/>
                </a:cubicBezTo>
                <a:cubicBezTo>
                  <a:pt x="8458280" y="678372"/>
                  <a:pt x="8360740" y="979587"/>
                  <a:pt x="8377189" y="1186584"/>
                </a:cubicBezTo>
                <a:cubicBezTo>
                  <a:pt x="8363648" y="1325512"/>
                  <a:pt x="8190360" y="1364802"/>
                  <a:pt x="8003025" y="1423906"/>
                </a:cubicBezTo>
                <a:cubicBezTo>
                  <a:pt x="6925169" y="1700135"/>
                  <a:pt x="2787035" y="1429200"/>
                  <a:pt x="374162" y="1423906"/>
                </a:cubicBezTo>
                <a:cubicBezTo>
                  <a:pt x="131624" y="1445895"/>
                  <a:pt x="2786" y="1339809"/>
                  <a:pt x="0" y="1186584"/>
                </a:cubicBezTo>
                <a:cubicBezTo>
                  <a:pt x="-25514" y="1029191"/>
                  <a:pt x="110788" y="446484"/>
                  <a:pt x="0" y="237321"/>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custGeom>
                    <a:avLst/>
                    <a:gdLst>
                      <a:gd name="connsiteX0" fmla="*/ 0 w 8382000"/>
                      <a:gd name="connsiteY0" fmla="*/ 279404 h 1676400"/>
                      <a:gd name="connsiteX1" fmla="*/ 374377 w 8382000"/>
                      <a:gd name="connsiteY1" fmla="*/ 0 h 1676400"/>
                      <a:gd name="connsiteX2" fmla="*/ 8007622 w 8382000"/>
                      <a:gd name="connsiteY2" fmla="*/ 0 h 1676400"/>
                      <a:gd name="connsiteX3" fmla="*/ 8382000 w 8382000"/>
                      <a:gd name="connsiteY3" fmla="*/ 279404 h 1676400"/>
                      <a:gd name="connsiteX4" fmla="*/ 8382000 w 8382000"/>
                      <a:gd name="connsiteY4" fmla="*/ 1396995 h 1676400"/>
                      <a:gd name="connsiteX5" fmla="*/ 8007622 w 8382000"/>
                      <a:gd name="connsiteY5" fmla="*/ 1676400 h 1676400"/>
                      <a:gd name="connsiteX6" fmla="*/ 374377 w 8382000"/>
                      <a:gd name="connsiteY6" fmla="*/ 1676400 h 1676400"/>
                      <a:gd name="connsiteX7" fmla="*/ 0 w 8382000"/>
                      <a:gd name="connsiteY7" fmla="*/ 1396995 h 1676400"/>
                      <a:gd name="connsiteX8" fmla="*/ 0 w 8382000"/>
                      <a:gd name="connsiteY8" fmla="*/ 279404 h 1676400"/>
                      <a:gd name="connsiteX0" fmla="*/ 0 w 8382000"/>
                      <a:gd name="connsiteY0" fmla="*/ 279404 h 1676400"/>
                      <a:gd name="connsiteX1" fmla="*/ 374377 w 8382000"/>
                      <a:gd name="connsiteY1" fmla="*/ 0 h 1676400"/>
                      <a:gd name="connsiteX2" fmla="*/ 8007622 w 8382000"/>
                      <a:gd name="connsiteY2" fmla="*/ 0 h 1676400"/>
                      <a:gd name="connsiteX3" fmla="*/ 8382000 w 8382000"/>
                      <a:gd name="connsiteY3" fmla="*/ 279404 h 1676400"/>
                      <a:gd name="connsiteX4" fmla="*/ 8382000 w 8382000"/>
                      <a:gd name="connsiteY4" fmla="*/ 1396995 h 1676400"/>
                      <a:gd name="connsiteX5" fmla="*/ 8007622 w 8382000"/>
                      <a:gd name="connsiteY5" fmla="*/ 1676400 h 1676400"/>
                      <a:gd name="connsiteX6" fmla="*/ 374377 w 8382000"/>
                      <a:gd name="connsiteY6" fmla="*/ 1676400 h 1676400"/>
                      <a:gd name="connsiteX7" fmla="*/ 0 w 8382000"/>
                      <a:gd name="connsiteY7" fmla="*/ 1396995 h 1676400"/>
                      <a:gd name="connsiteX8" fmla="*/ 0 w 8382000"/>
                      <a:gd name="connsiteY8" fmla="*/ 279404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82000" h="1676400" fill="none" extrusionOk="0">
                        <a:moveTo>
                          <a:pt x="0" y="279404"/>
                        </a:moveTo>
                        <a:cubicBezTo>
                          <a:pt x="-59830" y="103580"/>
                          <a:pt x="213679" y="44804"/>
                          <a:pt x="374377" y="0"/>
                        </a:cubicBezTo>
                        <a:cubicBezTo>
                          <a:pt x="2265068" y="-165953"/>
                          <a:pt x="4969785" y="-44399"/>
                          <a:pt x="8007622" y="0"/>
                        </a:cubicBezTo>
                        <a:cubicBezTo>
                          <a:pt x="8175066" y="-11307"/>
                          <a:pt x="8419320" y="82490"/>
                          <a:pt x="8382000" y="279404"/>
                        </a:cubicBezTo>
                        <a:cubicBezTo>
                          <a:pt x="8440187" y="777073"/>
                          <a:pt x="8390106" y="1160279"/>
                          <a:pt x="8382000" y="1396995"/>
                        </a:cubicBezTo>
                        <a:cubicBezTo>
                          <a:pt x="8353770" y="1538254"/>
                          <a:pt x="8200126" y="1617655"/>
                          <a:pt x="8007622" y="1676400"/>
                        </a:cubicBezTo>
                        <a:cubicBezTo>
                          <a:pt x="6898237" y="1425862"/>
                          <a:pt x="2818761" y="1963688"/>
                          <a:pt x="374377" y="1676400"/>
                        </a:cubicBezTo>
                        <a:cubicBezTo>
                          <a:pt x="132166" y="1692643"/>
                          <a:pt x="-7403" y="1581560"/>
                          <a:pt x="0" y="1396995"/>
                        </a:cubicBezTo>
                        <a:cubicBezTo>
                          <a:pt x="-15014" y="1216705"/>
                          <a:pt x="97563" y="492515"/>
                          <a:pt x="0" y="279404"/>
                        </a:cubicBezTo>
                        <a:close/>
                      </a:path>
                      <a:path w="8382000" h="1676400" stroke="0" extrusionOk="0">
                        <a:moveTo>
                          <a:pt x="0" y="279404"/>
                        </a:moveTo>
                        <a:cubicBezTo>
                          <a:pt x="-16105" y="91000"/>
                          <a:pt x="162119" y="-16570"/>
                          <a:pt x="374377" y="0"/>
                        </a:cubicBezTo>
                        <a:cubicBezTo>
                          <a:pt x="3306829" y="-269311"/>
                          <a:pt x="4565953" y="-92641"/>
                          <a:pt x="8007622" y="0"/>
                        </a:cubicBezTo>
                        <a:cubicBezTo>
                          <a:pt x="8236536" y="-26773"/>
                          <a:pt x="8363041" y="140205"/>
                          <a:pt x="8382000" y="279404"/>
                        </a:cubicBezTo>
                        <a:cubicBezTo>
                          <a:pt x="8320254" y="490343"/>
                          <a:pt x="8301771" y="963554"/>
                          <a:pt x="8382000" y="1396995"/>
                        </a:cubicBezTo>
                        <a:cubicBezTo>
                          <a:pt x="8391136" y="1554275"/>
                          <a:pt x="8216001" y="1657001"/>
                          <a:pt x="8007622" y="1676400"/>
                        </a:cubicBezTo>
                        <a:cubicBezTo>
                          <a:pt x="5102490" y="1624895"/>
                          <a:pt x="2016696" y="1563042"/>
                          <a:pt x="374377" y="1676400"/>
                        </a:cubicBezTo>
                        <a:cubicBezTo>
                          <a:pt x="184550" y="1677693"/>
                          <a:pt x="26401" y="1538514"/>
                          <a:pt x="0" y="1396995"/>
                        </a:cubicBezTo>
                        <a:cubicBezTo>
                          <a:pt x="91233" y="1065317"/>
                          <a:pt x="-95880" y="520687"/>
                          <a:pt x="0" y="279404"/>
                        </a:cubicBezTo>
                        <a:close/>
                      </a:path>
                      <a:path w="8382000" h="1676400" fill="none" stroke="0" extrusionOk="0">
                        <a:moveTo>
                          <a:pt x="0" y="279404"/>
                        </a:moveTo>
                        <a:cubicBezTo>
                          <a:pt x="-36700" y="109975"/>
                          <a:pt x="180380" y="-398"/>
                          <a:pt x="374377" y="0"/>
                        </a:cubicBezTo>
                        <a:cubicBezTo>
                          <a:pt x="1891131" y="-323252"/>
                          <a:pt x="5147760" y="13439"/>
                          <a:pt x="8007622" y="0"/>
                        </a:cubicBezTo>
                        <a:cubicBezTo>
                          <a:pt x="8201047" y="-10781"/>
                          <a:pt x="8389622" y="106277"/>
                          <a:pt x="8382000" y="279404"/>
                        </a:cubicBezTo>
                        <a:cubicBezTo>
                          <a:pt x="8428567" y="759630"/>
                          <a:pt x="8350278" y="1169434"/>
                          <a:pt x="8382000" y="1396995"/>
                        </a:cubicBezTo>
                        <a:cubicBezTo>
                          <a:pt x="8393067" y="1571316"/>
                          <a:pt x="8197846" y="1636352"/>
                          <a:pt x="8007622" y="1676400"/>
                        </a:cubicBezTo>
                        <a:cubicBezTo>
                          <a:pt x="6901726" y="1772127"/>
                          <a:pt x="2528388" y="1660873"/>
                          <a:pt x="374377" y="1676400"/>
                        </a:cubicBezTo>
                        <a:cubicBezTo>
                          <a:pt x="154011" y="1713234"/>
                          <a:pt x="10764" y="1556800"/>
                          <a:pt x="0" y="1396995"/>
                        </a:cubicBezTo>
                        <a:cubicBezTo>
                          <a:pt x="-17974" y="1222403"/>
                          <a:pt x="132184" y="492020"/>
                          <a:pt x="0" y="27940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400" b="1" dirty="0">
                <a:solidFill>
                  <a:srgbClr val="002060"/>
                </a:solidFill>
                <a:latin typeface="Arial"/>
                <a:ea typeface="楷体"/>
                <a:cs typeface="Arial" panose="020B0604020202020204" pitchFamily="34" charset="0"/>
              </a:rPr>
              <a:t>C</a:t>
            </a:r>
            <a:r>
              <a:rPr lang="vi-VN" sz="4400" b="1" dirty="0">
                <a:solidFill>
                  <a:srgbClr val="002060"/>
                </a:solidFill>
                <a:latin typeface="Arial"/>
                <a:ea typeface="楷体"/>
                <a:cs typeface="Arial" panose="020B0604020202020204" pitchFamily="34" charset="0"/>
              </a:rPr>
              <a:t>hất thải công nghiệp chưa được xử lí</a:t>
            </a:r>
            <a:endParaRPr kumimoji="1" lang="zh-CN" altLang="en-US" sz="4400" b="1" i="0" u="none" strike="noStrike" kern="1200" cap="none" spc="0" normalizeH="0" baseline="0" noProof="0" dirty="0">
              <a:ln>
                <a:noFill/>
              </a:ln>
              <a:solidFill>
                <a:srgbClr val="002060"/>
              </a:solidFill>
              <a:effectLst/>
              <a:uLnTx/>
              <a:uFillTx/>
              <a:latin typeface="Arial"/>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771064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1000"/>
                                        <p:tgtEl>
                                          <p:spTgt spid="7"/>
                                        </p:tgtEl>
                                      </p:cBhvr>
                                    </p:animEffect>
                                    <p:anim calcmode="lin" valueType="num">
                                      <p:cBhvr>
                                        <p:cTn id="37" dur="1000" fill="hold"/>
                                        <p:tgtEl>
                                          <p:spTgt spid="7"/>
                                        </p:tgtEl>
                                        <p:attrNameLst>
                                          <p:attrName>ppt_x</p:attrName>
                                        </p:attrNameLst>
                                      </p:cBhvr>
                                      <p:tavLst>
                                        <p:tav tm="0">
                                          <p:val>
                                            <p:strVal val="#ppt_x"/>
                                          </p:val>
                                        </p:tav>
                                        <p:tav tm="100000">
                                          <p:val>
                                            <p:strVal val="#ppt_x"/>
                                          </p:val>
                                        </p:tav>
                                      </p:tavLst>
                                    </p:anim>
                                    <p:anim calcmode="lin" valueType="num">
                                      <p:cBhvr>
                                        <p:cTn id="38" dur="1000" fill="hold"/>
                                        <p:tgtEl>
                                          <p:spTgt spid="7"/>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1000"/>
                                        <p:tgtEl>
                                          <p:spTgt spid="8"/>
                                        </p:tgtEl>
                                      </p:cBhvr>
                                    </p:animEffect>
                                    <p:anim calcmode="lin" valueType="num">
                                      <p:cBhvr>
                                        <p:cTn id="42" dur="1000" fill="hold"/>
                                        <p:tgtEl>
                                          <p:spTgt spid="8"/>
                                        </p:tgtEl>
                                        <p:attrNameLst>
                                          <p:attrName>ppt_x</p:attrName>
                                        </p:attrNameLst>
                                      </p:cBhvr>
                                      <p:tavLst>
                                        <p:tav tm="0">
                                          <p:val>
                                            <p:strVal val="#ppt_x"/>
                                          </p:val>
                                        </p:tav>
                                        <p:tav tm="100000">
                                          <p:val>
                                            <p:strVal val="#ppt_x"/>
                                          </p:val>
                                        </p:tav>
                                      </p:tavLst>
                                    </p:anim>
                                    <p:anim calcmode="lin" valueType="num">
                                      <p:cBhvr>
                                        <p:cTn id="4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6"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7" name="Group 7"/>
          <p:cNvGrpSpPr/>
          <p:nvPr/>
        </p:nvGrpSpPr>
        <p:grpSpPr>
          <a:xfrm>
            <a:off x="-5328628" y="8842112"/>
            <a:ext cx="27863167" cy="2554723"/>
            <a:chOff x="0" y="0"/>
            <a:chExt cx="7338447" cy="672849"/>
          </a:xfrm>
        </p:grpSpPr>
        <p:sp>
          <p:nvSpPr>
            <p:cNvPr id="8" name="Freeform 8"/>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txBody>
            <a:bodyPr/>
            <a:lstStyle/>
            <a:p>
              <a:endParaRPr lang="en-US"/>
            </a:p>
          </p:txBody>
        </p:sp>
        <p:sp>
          <p:nvSpPr>
            <p:cNvPr id="9" name="TextBox 9"/>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8" name="Group 17">
            <a:extLst>
              <a:ext uri="{FF2B5EF4-FFF2-40B4-BE49-F238E27FC236}">
                <a16:creationId xmlns:a16="http://schemas.microsoft.com/office/drawing/2014/main" id="{0E989604-3034-C743-6616-4F3D8FCAE1FB}"/>
              </a:ext>
            </a:extLst>
          </p:cNvPr>
          <p:cNvGrpSpPr/>
          <p:nvPr/>
        </p:nvGrpSpPr>
        <p:grpSpPr>
          <a:xfrm>
            <a:off x="228600" y="266700"/>
            <a:ext cx="16916400" cy="9372600"/>
            <a:chOff x="228600" y="266700"/>
            <a:chExt cx="16916400" cy="9372600"/>
          </a:xfrm>
        </p:grpSpPr>
        <p:sp>
          <p:nvSpPr>
            <p:cNvPr id="14" name="Freeform 9">
              <a:extLst>
                <a:ext uri="{FF2B5EF4-FFF2-40B4-BE49-F238E27FC236}">
                  <a16:creationId xmlns:a16="http://schemas.microsoft.com/office/drawing/2014/main" id="{2E74AB5A-6E44-62EE-8EFE-DB8CE0672B63}"/>
                </a:ext>
              </a:extLst>
            </p:cNvPr>
            <p:cNvSpPr/>
            <p:nvPr/>
          </p:nvSpPr>
          <p:spPr>
            <a:xfrm>
              <a:off x="228600" y="266700"/>
              <a:ext cx="16916400" cy="9372600"/>
            </a:xfrm>
            <a:custGeom>
              <a:avLst/>
              <a:gdLst/>
              <a:ahLst/>
              <a:cxnLst/>
              <a:rect l="l" t="t" r="r" b="b"/>
              <a:pathLst>
                <a:path w="3024000" h="2979900">
                  <a:moveTo>
                    <a:pt x="0" y="0"/>
                  </a:moveTo>
                  <a:lnTo>
                    <a:pt x="3024000" y="0"/>
                  </a:lnTo>
                  <a:lnTo>
                    <a:pt x="3024000" y="2979900"/>
                  </a:lnTo>
                  <a:lnTo>
                    <a:pt x="0" y="29799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6" name="TextBox 15">
              <a:extLst>
                <a:ext uri="{FF2B5EF4-FFF2-40B4-BE49-F238E27FC236}">
                  <a16:creationId xmlns:a16="http://schemas.microsoft.com/office/drawing/2014/main" id="{12EA1540-C4AF-2D33-52E9-859AA60E1BAD}"/>
                </a:ext>
              </a:extLst>
            </p:cNvPr>
            <p:cNvSpPr txBox="1"/>
            <p:nvPr/>
          </p:nvSpPr>
          <p:spPr>
            <a:xfrm>
              <a:off x="4572000" y="1866900"/>
              <a:ext cx="10134600" cy="5078313"/>
            </a:xfrm>
            <a:prstGeom prst="rect">
              <a:avLst/>
            </a:prstGeom>
            <a:noFill/>
          </p:spPr>
          <p:txBody>
            <a:bodyPr wrap="square" rtlCol="0">
              <a:spAutoFit/>
            </a:bodyPr>
            <a:lstStyle/>
            <a:p>
              <a:pPr algn="ctr"/>
              <a:r>
                <a:rPr lang="vi-VN" sz="5400" b="1" dirty="0">
                  <a:solidFill>
                    <a:srgbClr val="002060"/>
                  </a:solidFill>
                  <a:latin typeface="Calibri" panose="020F0502020204030204" pitchFamily="34" charset="0"/>
                  <a:cs typeface="Calibri" panose="020F0502020204030204" pitchFamily="34" charset="0"/>
                </a:rPr>
                <a:t>Ô nhiễm đất có thể do con người hoặc do các hiện tượng tự nhiên gây ra. Đất bị ô nhiễm chứa các chất thải nguy hại gây ảnh hưởng tiêu cực tới đời sống sinh vật và sức khoẻ con người.</a:t>
              </a:r>
            </a:p>
          </p:txBody>
        </p:sp>
      </p:grpSp>
      <p:pic>
        <p:nvPicPr>
          <p:cNvPr id="17" name="Picture 16">
            <a:extLst>
              <a:ext uri="{FF2B5EF4-FFF2-40B4-BE49-F238E27FC236}">
                <a16:creationId xmlns:a16="http://schemas.microsoft.com/office/drawing/2014/main" id="{91A6F4F0-AE41-F36A-38A2-7FD1663FE68B}"/>
              </a:ext>
            </a:extLst>
          </p:cNvPr>
          <p:cNvPicPr>
            <a:picLocks noChangeAspect="1"/>
          </p:cNvPicPr>
          <p:nvPr/>
        </p:nvPicPr>
        <p:blipFill>
          <a:blip r:embed="rId4"/>
          <a:stretch>
            <a:fillRect/>
          </a:stretch>
        </p:blipFill>
        <p:spPr>
          <a:xfrm>
            <a:off x="-762000" y="5295900"/>
            <a:ext cx="5678857" cy="1261968"/>
          </a:xfrm>
          <a:prstGeom prst="rect">
            <a:avLst/>
          </a:prstGeom>
        </p:spPr>
      </p:pic>
      <p:sp>
        <p:nvSpPr>
          <p:cNvPr id="19" name="Freeform 10">
            <a:extLst>
              <a:ext uri="{FF2B5EF4-FFF2-40B4-BE49-F238E27FC236}">
                <a16:creationId xmlns:a16="http://schemas.microsoft.com/office/drawing/2014/main" id="{17ED671C-83CB-2257-EF39-426CE0A3D1CF}"/>
              </a:ext>
            </a:extLst>
          </p:cNvPr>
          <p:cNvSpPr/>
          <p:nvPr/>
        </p:nvSpPr>
        <p:spPr>
          <a:xfrm>
            <a:off x="13258800" y="5067300"/>
            <a:ext cx="5523480" cy="4407606"/>
          </a:xfrm>
          <a:custGeom>
            <a:avLst/>
            <a:gdLst/>
            <a:ahLst/>
            <a:cxnLst/>
            <a:rect l="l" t="t" r="r" b="b"/>
            <a:pathLst>
              <a:path w="5752080" h="4788606">
                <a:moveTo>
                  <a:pt x="0" y="0"/>
                </a:moveTo>
                <a:lnTo>
                  <a:pt x="5752080" y="0"/>
                </a:lnTo>
                <a:lnTo>
                  <a:pt x="5752080" y="4788606"/>
                </a:lnTo>
                <a:lnTo>
                  <a:pt x="0" y="478860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Oval 9"/>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9F8E93A-BF47-9DBC-22EF-2E2322661A5B}"/>
              </a:ext>
            </a:extLst>
          </p:cNvPr>
          <p:cNvGrpSpPr/>
          <p:nvPr/>
        </p:nvGrpSpPr>
        <p:grpSpPr>
          <a:xfrm>
            <a:off x="304800" y="8394"/>
            <a:ext cx="17602200" cy="1782305"/>
            <a:chOff x="304800" y="8394"/>
            <a:chExt cx="17602200" cy="1782305"/>
          </a:xfrm>
        </p:grpSpPr>
        <p:sp>
          <p:nvSpPr>
            <p:cNvPr id="3" name="Freeform 5">
              <a:extLst>
                <a:ext uri="{FF2B5EF4-FFF2-40B4-BE49-F238E27FC236}">
                  <a16:creationId xmlns:a16="http://schemas.microsoft.com/office/drawing/2014/main" id="{02FE77E0-E886-6648-1D04-A34DC6AFED7D}"/>
                </a:ext>
              </a:extLst>
            </p:cNvPr>
            <p:cNvSpPr/>
            <p:nvPr/>
          </p:nvSpPr>
          <p:spPr>
            <a:xfrm>
              <a:off x="304800" y="8394"/>
              <a:ext cx="17602200" cy="1782305"/>
            </a:xfrm>
            <a:custGeom>
              <a:avLst/>
              <a:gdLst/>
              <a:ahLst/>
              <a:cxnLst/>
              <a:rect l="l" t="t" r="r" b="b"/>
              <a:pathLst>
                <a:path w="3024000" h="536760">
                  <a:moveTo>
                    <a:pt x="0" y="0"/>
                  </a:moveTo>
                  <a:lnTo>
                    <a:pt x="3024000" y="0"/>
                  </a:lnTo>
                  <a:lnTo>
                    <a:pt x="3024000" y="536760"/>
                  </a:lnTo>
                  <a:lnTo>
                    <a:pt x="0" y="5367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TextBox 3">
              <a:extLst>
                <a:ext uri="{FF2B5EF4-FFF2-40B4-BE49-F238E27FC236}">
                  <a16:creationId xmlns:a16="http://schemas.microsoft.com/office/drawing/2014/main" id="{8D7F9C49-E412-F712-E706-7FADB0B802B2}"/>
                </a:ext>
              </a:extLst>
            </p:cNvPr>
            <p:cNvSpPr txBox="1"/>
            <p:nvPr/>
          </p:nvSpPr>
          <p:spPr>
            <a:xfrm>
              <a:off x="2895600" y="114300"/>
              <a:ext cx="1432560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Calibri"/>
                  <a:ea typeface="+mn-ea"/>
                  <a:cs typeface="+mn-cs"/>
                </a:rPr>
                <a:t>2. </a:t>
              </a:r>
              <a:r>
                <a:rPr kumimoji="0" lang="vi-VN" sz="4400" b="1" i="0" u="none" strike="noStrike" kern="1200" cap="none" spc="0" normalizeH="0" baseline="0" noProof="0" dirty="0">
                  <a:ln>
                    <a:noFill/>
                  </a:ln>
                  <a:solidFill>
                    <a:srgbClr val="002060"/>
                  </a:solidFill>
                  <a:effectLst/>
                  <a:uLnTx/>
                  <a:uFillTx/>
                  <a:latin typeface="Calibri"/>
                  <a:ea typeface="+mn-ea"/>
                  <a:cs typeface="+mn-cs"/>
                </a:rPr>
                <a:t>Quan sát hình 2 và từ thực tế, cho biết tác hại của ô nhiễm đất đối với thực vật, động vật và sức khoẻ con người.</a:t>
              </a:r>
              <a:endParaRPr kumimoji="0" lang="en-US" sz="4400" b="1" i="0" u="none" strike="noStrike" kern="1200" cap="none" spc="0" normalizeH="0" baseline="0" noProof="0" dirty="0">
                <a:ln>
                  <a:noFill/>
                </a:ln>
                <a:solidFill>
                  <a:srgbClr val="002060"/>
                </a:solidFill>
                <a:effectLst/>
                <a:uLnTx/>
                <a:uFillTx/>
                <a:latin typeface="Calibri"/>
                <a:ea typeface="+mn-ea"/>
                <a:cs typeface="+mn-cs"/>
              </a:endParaRPr>
            </a:p>
          </p:txBody>
        </p:sp>
      </p:grpSp>
      <p:pic>
        <p:nvPicPr>
          <p:cNvPr id="5" name="Picture 4">
            <a:extLst>
              <a:ext uri="{FF2B5EF4-FFF2-40B4-BE49-F238E27FC236}">
                <a16:creationId xmlns:a16="http://schemas.microsoft.com/office/drawing/2014/main" id="{ADF6E011-3D0A-3E5D-6827-5A629E56730E}"/>
              </a:ext>
            </a:extLst>
          </p:cNvPr>
          <p:cNvPicPr>
            <a:picLocks noChangeAspect="1"/>
          </p:cNvPicPr>
          <p:nvPr/>
        </p:nvPicPr>
        <p:blipFill>
          <a:blip r:embed="rId4"/>
          <a:stretch>
            <a:fillRect/>
          </a:stretch>
        </p:blipFill>
        <p:spPr>
          <a:xfrm>
            <a:off x="3276600" y="2019300"/>
            <a:ext cx="11124746" cy="70223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860266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961311-BE56-DC89-F71D-85329405E208}"/>
              </a:ext>
            </a:extLst>
          </p:cNvPr>
          <p:cNvPicPr>
            <a:picLocks noChangeAspect="1"/>
          </p:cNvPicPr>
          <p:nvPr/>
        </p:nvPicPr>
        <p:blipFill>
          <a:blip r:embed="rId2"/>
          <a:stretch>
            <a:fillRect/>
          </a:stretch>
        </p:blipFill>
        <p:spPr>
          <a:xfrm>
            <a:off x="0" y="1181100"/>
            <a:ext cx="10985178" cy="6934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3" name="Straight Connector 2">
            <a:extLst>
              <a:ext uri="{FF2B5EF4-FFF2-40B4-BE49-F238E27FC236}">
                <a16:creationId xmlns:a16="http://schemas.microsoft.com/office/drawing/2014/main" id="{609AC1C7-6303-8AF0-DBCB-0B8DF5E8D413}"/>
              </a:ext>
            </a:extLst>
          </p:cNvPr>
          <p:cNvCxnSpPr>
            <a:cxnSpLocks/>
          </p:cNvCxnSpPr>
          <p:nvPr/>
        </p:nvCxnSpPr>
        <p:spPr>
          <a:xfrm flipV="1">
            <a:off x="10439400" y="1943100"/>
            <a:ext cx="1295400" cy="16002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A535AE79-9F7B-2932-89C9-5574A0EE5E7D}"/>
              </a:ext>
            </a:extLst>
          </p:cNvPr>
          <p:cNvGrpSpPr/>
          <p:nvPr/>
        </p:nvGrpSpPr>
        <p:grpSpPr>
          <a:xfrm>
            <a:off x="11430000" y="419100"/>
            <a:ext cx="6553200" cy="2514600"/>
            <a:chOff x="11277600" y="1943100"/>
            <a:chExt cx="6553200" cy="2514600"/>
          </a:xfrm>
        </p:grpSpPr>
        <p:sp>
          <p:nvSpPr>
            <p:cNvPr id="5" name="Freeform 12">
              <a:extLst>
                <a:ext uri="{FF2B5EF4-FFF2-40B4-BE49-F238E27FC236}">
                  <a16:creationId xmlns:a16="http://schemas.microsoft.com/office/drawing/2014/main" id="{16043290-E706-8F7C-703A-FEB503F2F364}"/>
                </a:ext>
              </a:extLst>
            </p:cNvPr>
            <p:cNvSpPr/>
            <p:nvPr/>
          </p:nvSpPr>
          <p:spPr>
            <a:xfrm>
              <a:off x="11277600" y="1943100"/>
              <a:ext cx="6553200" cy="2514600"/>
            </a:xfrm>
            <a:custGeom>
              <a:avLst/>
              <a:gdLst/>
              <a:ahLst/>
              <a:cxnLst/>
              <a:rect l="l" t="t" r="r" b="b"/>
              <a:pathLst>
                <a:path w="3024000" h="1088640">
                  <a:moveTo>
                    <a:pt x="0" y="0"/>
                  </a:moveTo>
                  <a:lnTo>
                    <a:pt x="3024000" y="0"/>
                  </a:lnTo>
                  <a:lnTo>
                    <a:pt x="3024000" y="1088640"/>
                  </a:lnTo>
                  <a:lnTo>
                    <a:pt x="0" y="10886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DDDBF296-7731-0F44-C1CF-CBEA053930C6}"/>
                </a:ext>
              </a:extLst>
            </p:cNvPr>
            <p:cNvSpPr txBox="1"/>
            <p:nvPr/>
          </p:nvSpPr>
          <p:spPr>
            <a:xfrm>
              <a:off x="11811000" y="2781300"/>
              <a:ext cx="5867400" cy="1200329"/>
            </a:xfrm>
            <a:prstGeom prst="rect">
              <a:avLst/>
            </a:prstGeom>
            <a:noFill/>
          </p:spPr>
          <p:txBody>
            <a:bodyPr wrap="square" rtlCol="0">
              <a:spAutoFit/>
            </a:bodyPr>
            <a:lstStyle/>
            <a:p>
              <a:pPr algn="ctr"/>
              <a:r>
                <a:rPr lang="en-US" sz="3600" b="1" dirty="0">
                  <a:solidFill>
                    <a:srgbClr val="FF0000"/>
                  </a:solidFill>
                  <a:latin typeface="Cambria" panose="02040503050406030204" pitchFamily="18" charset="0"/>
                  <a:ea typeface="Cambria" panose="02040503050406030204" pitchFamily="18" charset="0"/>
                </a:rPr>
                <a:t>C</a:t>
              </a:r>
              <a:r>
                <a:rPr lang="vi-VN" sz="3600" b="1" i="0" u="none" strike="noStrike" dirty="0">
                  <a:solidFill>
                    <a:srgbClr val="FF0000"/>
                  </a:solidFill>
                  <a:effectLst/>
                  <a:latin typeface="Cambria" panose="02040503050406030204" pitchFamily="18" charset="0"/>
                  <a:ea typeface="Cambria" panose="02040503050406030204" pitchFamily="18" charset="0"/>
                </a:rPr>
                <a:t>ây trồng chậm lớn, chất lượng sản phẩm giảm</a:t>
              </a:r>
              <a:endParaRPr lang="en-US" sz="3600" b="1" dirty="0">
                <a:solidFill>
                  <a:srgbClr val="FF0000"/>
                </a:solidFill>
                <a:latin typeface="Cambria" panose="02040503050406030204" pitchFamily="18" charset="0"/>
                <a:ea typeface="Cambria" panose="02040503050406030204" pitchFamily="18" charset="0"/>
              </a:endParaRPr>
            </a:p>
          </p:txBody>
        </p:sp>
      </p:grpSp>
      <p:cxnSp>
        <p:nvCxnSpPr>
          <p:cNvPr id="7" name="Straight Connector 6">
            <a:extLst>
              <a:ext uri="{FF2B5EF4-FFF2-40B4-BE49-F238E27FC236}">
                <a16:creationId xmlns:a16="http://schemas.microsoft.com/office/drawing/2014/main" id="{3801DAB2-3702-3DE5-C9FE-DD018CBEE00D}"/>
              </a:ext>
            </a:extLst>
          </p:cNvPr>
          <p:cNvCxnSpPr>
            <a:cxnSpLocks/>
          </p:cNvCxnSpPr>
          <p:nvPr/>
        </p:nvCxnSpPr>
        <p:spPr>
          <a:xfrm flipV="1">
            <a:off x="7467600" y="4914900"/>
            <a:ext cx="4267200" cy="762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156A53EE-33BA-0CFD-D0EA-1D131570E45F}"/>
              </a:ext>
            </a:extLst>
          </p:cNvPr>
          <p:cNvGrpSpPr/>
          <p:nvPr/>
        </p:nvGrpSpPr>
        <p:grpSpPr>
          <a:xfrm>
            <a:off x="11430000" y="3086100"/>
            <a:ext cx="6553200" cy="3200400"/>
            <a:chOff x="11277600" y="1943100"/>
            <a:chExt cx="6553200" cy="2595503"/>
          </a:xfrm>
        </p:grpSpPr>
        <p:sp>
          <p:nvSpPr>
            <p:cNvPr id="9" name="Freeform 12">
              <a:extLst>
                <a:ext uri="{FF2B5EF4-FFF2-40B4-BE49-F238E27FC236}">
                  <a16:creationId xmlns:a16="http://schemas.microsoft.com/office/drawing/2014/main" id="{C56C282E-AA10-554D-D59A-302D715991A3}"/>
                </a:ext>
              </a:extLst>
            </p:cNvPr>
            <p:cNvSpPr/>
            <p:nvPr/>
          </p:nvSpPr>
          <p:spPr>
            <a:xfrm>
              <a:off x="11277600" y="1943100"/>
              <a:ext cx="6553200" cy="2514600"/>
            </a:xfrm>
            <a:custGeom>
              <a:avLst/>
              <a:gdLst/>
              <a:ahLst/>
              <a:cxnLst/>
              <a:rect l="l" t="t" r="r" b="b"/>
              <a:pathLst>
                <a:path w="3024000" h="1088640">
                  <a:moveTo>
                    <a:pt x="0" y="0"/>
                  </a:moveTo>
                  <a:lnTo>
                    <a:pt x="3024000" y="0"/>
                  </a:lnTo>
                  <a:lnTo>
                    <a:pt x="3024000" y="1088640"/>
                  </a:lnTo>
                  <a:lnTo>
                    <a:pt x="0" y="10886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3CC52001-C48C-E78D-ED3F-E3459E2F0597}"/>
                </a:ext>
              </a:extLst>
            </p:cNvPr>
            <p:cNvSpPr txBox="1"/>
            <p:nvPr/>
          </p:nvSpPr>
          <p:spPr>
            <a:xfrm>
              <a:off x="11811000" y="2476500"/>
              <a:ext cx="5867400" cy="2062103"/>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Động</a:t>
              </a:r>
              <a:r>
                <a:rPr lang="en-US" sz="3200" b="1" dirty="0">
                  <a:solidFill>
                    <a:srgbClr val="FF0000"/>
                  </a:solidFill>
                  <a:latin typeface="Cambria" panose="02040503050406030204" pitchFamily="18" charset="0"/>
                  <a:ea typeface="Cambria" panose="02040503050406030204" pitchFamily="18" charset="0"/>
                </a:rPr>
                <a:t> </a:t>
              </a:r>
              <a:r>
                <a:rPr lang="vi-VN" sz="3200" b="1" dirty="0">
                  <a:solidFill>
                    <a:srgbClr val="FF0000"/>
                  </a:solidFill>
                  <a:latin typeface="Cambria" panose="02040503050406030204" pitchFamily="18" charset="0"/>
                  <a:ea typeface="Cambria" panose="02040503050406030204" pitchFamily="18" charset="0"/>
                </a:rPr>
                <a:t>vật (mắc các bệnh ngoài da, rời nơi ở hiện tại đến nơi khác để sinh sống làm gián đoạn chuỗi thức ăn)</a:t>
              </a:r>
              <a:endParaRPr lang="en-US" sz="3200" b="1" dirty="0">
                <a:solidFill>
                  <a:srgbClr val="FF0000"/>
                </a:solidFill>
                <a:latin typeface="Cambria" panose="02040503050406030204" pitchFamily="18" charset="0"/>
                <a:ea typeface="Cambria" panose="02040503050406030204" pitchFamily="18" charset="0"/>
              </a:endParaRPr>
            </a:p>
          </p:txBody>
        </p:sp>
      </p:grpSp>
      <p:cxnSp>
        <p:nvCxnSpPr>
          <p:cNvPr id="11" name="Straight Connector 10">
            <a:extLst>
              <a:ext uri="{FF2B5EF4-FFF2-40B4-BE49-F238E27FC236}">
                <a16:creationId xmlns:a16="http://schemas.microsoft.com/office/drawing/2014/main" id="{AF77F838-E590-9D72-701B-BE9597171053}"/>
              </a:ext>
            </a:extLst>
          </p:cNvPr>
          <p:cNvCxnSpPr>
            <a:cxnSpLocks/>
          </p:cNvCxnSpPr>
          <p:nvPr/>
        </p:nvCxnSpPr>
        <p:spPr>
          <a:xfrm>
            <a:off x="8839200" y="5295900"/>
            <a:ext cx="2895600" cy="32004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B0732C23-CD28-DBCB-0C51-173ED70C2D68}"/>
              </a:ext>
            </a:extLst>
          </p:cNvPr>
          <p:cNvGrpSpPr/>
          <p:nvPr/>
        </p:nvGrpSpPr>
        <p:grpSpPr>
          <a:xfrm>
            <a:off x="11430000" y="6438900"/>
            <a:ext cx="6553200" cy="4212567"/>
            <a:chOff x="11277600" y="1943100"/>
            <a:chExt cx="6553200" cy="2948295"/>
          </a:xfrm>
        </p:grpSpPr>
        <p:sp>
          <p:nvSpPr>
            <p:cNvPr id="13" name="Freeform 12">
              <a:extLst>
                <a:ext uri="{FF2B5EF4-FFF2-40B4-BE49-F238E27FC236}">
                  <a16:creationId xmlns:a16="http://schemas.microsoft.com/office/drawing/2014/main" id="{BFFB13B3-7D53-BE90-9470-DDC6F94EED9B}"/>
                </a:ext>
              </a:extLst>
            </p:cNvPr>
            <p:cNvSpPr/>
            <p:nvPr/>
          </p:nvSpPr>
          <p:spPr>
            <a:xfrm>
              <a:off x="11277600" y="1943100"/>
              <a:ext cx="6553200" cy="2514600"/>
            </a:xfrm>
            <a:custGeom>
              <a:avLst/>
              <a:gdLst/>
              <a:ahLst/>
              <a:cxnLst/>
              <a:rect l="l" t="t" r="r" b="b"/>
              <a:pathLst>
                <a:path w="3024000" h="1088640">
                  <a:moveTo>
                    <a:pt x="0" y="0"/>
                  </a:moveTo>
                  <a:lnTo>
                    <a:pt x="3024000" y="0"/>
                  </a:lnTo>
                  <a:lnTo>
                    <a:pt x="3024000" y="1088640"/>
                  </a:lnTo>
                  <a:lnTo>
                    <a:pt x="0" y="10886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45548233-5016-4843-80AC-CE6C2A07B333}"/>
                </a:ext>
              </a:extLst>
            </p:cNvPr>
            <p:cNvSpPr txBox="1"/>
            <p:nvPr/>
          </p:nvSpPr>
          <p:spPr>
            <a:xfrm>
              <a:off x="11811000" y="2583071"/>
              <a:ext cx="5867400" cy="2308324"/>
            </a:xfrm>
            <a:prstGeom prst="rect">
              <a:avLst/>
            </a:prstGeom>
            <a:noFill/>
          </p:spPr>
          <p:txBody>
            <a:bodyPr wrap="square" rtlCol="0">
              <a:spAutoFit/>
            </a:bodyPr>
            <a:lstStyle/>
            <a:p>
              <a:pPr algn="ctr"/>
              <a:r>
                <a:rPr lang="en-US" sz="3600" b="1" dirty="0">
                  <a:solidFill>
                    <a:srgbClr val="FF0000"/>
                  </a:solidFill>
                  <a:latin typeface="Cambria" panose="02040503050406030204" pitchFamily="18" charset="0"/>
                  <a:ea typeface="Cambria" panose="02040503050406030204" pitchFamily="18" charset="0"/>
                </a:rPr>
                <a:t>C</a:t>
              </a:r>
              <a:r>
                <a:rPr lang="vi-VN" sz="3600" b="1" dirty="0">
                  <a:solidFill>
                    <a:srgbClr val="FF0000"/>
                  </a:solidFill>
                  <a:latin typeface="Cambria" panose="02040503050406030204" pitchFamily="18" charset="0"/>
                  <a:ea typeface="Cambria" panose="02040503050406030204" pitchFamily="18" charset="0"/>
                </a:rPr>
                <a:t>on người (có thể mắc các bệnh như ung thư, bệnh mãn tính, nhiễm độc gan và một số bệnh khác,...)</a:t>
              </a:r>
              <a:endParaRPr lang="en-US" sz="3600" b="1" dirty="0">
                <a:solidFill>
                  <a:srgbClr val="FF000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904843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par>
                                <p:cTn id="24" presetID="22" presetClass="entr" presetSubtype="4"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B8E0ECE-3BE7-03D9-05E9-5B91F675E3DD}"/>
              </a:ext>
            </a:extLst>
          </p:cNvPr>
          <p:cNvGrpSpPr/>
          <p:nvPr/>
        </p:nvGrpSpPr>
        <p:grpSpPr>
          <a:xfrm>
            <a:off x="304800" y="8394"/>
            <a:ext cx="17602200" cy="1782306"/>
            <a:chOff x="304800" y="8394"/>
            <a:chExt cx="17602200" cy="1782305"/>
          </a:xfrm>
        </p:grpSpPr>
        <p:sp>
          <p:nvSpPr>
            <p:cNvPr id="3" name="Freeform 5">
              <a:extLst>
                <a:ext uri="{FF2B5EF4-FFF2-40B4-BE49-F238E27FC236}">
                  <a16:creationId xmlns:a16="http://schemas.microsoft.com/office/drawing/2014/main" id="{B54171A4-FFBE-0A50-C0C1-64949BF76D19}"/>
                </a:ext>
              </a:extLst>
            </p:cNvPr>
            <p:cNvSpPr/>
            <p:nvPr/>
          </p:nvSpPr>
          <p:spPr>
            <a:xfrm>
              <a:off x="304800" y="8394"/>
              <a:ext cx="17602200" cy="1782305"/>
            </a:xfrm>
            <a:custGeom>
              <a:avLst/>
              <a:gdLst/>
              <a:ahLst/>
              <a:cxnLst/>
              <a:rect l="l" t="t" r="r" b="b"/>
              <a:pathLst>
                <a:path w="3024000" h="536760">
                  <a:moveTo>
                    <a:pt x="0" y="0"/>
                  </a:moveTo>
                  <a:lnTo>
                    <a:pt x="3024000" y="0"/>
                  </a:lnTo>
                  <a:lnTo>
                    <a:pt x="3024000" y="536760"/>
                  </a:lnTo>
                  <a:lnTo>
                    <a:pt x="0" y="5367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TextBox 3">
              <a:extLst>
                <a:ext uri="{FF2B5EF4-FFF2-40B4-BE49-F238E27FC236}">
                  <a16:creationId xmlns:a16="http://schemas.microsoft.com/office/drawing/2014/main" id="{E3941592-5532-E9B2-3C04-DD2A070D9D46}"/>
                </a:ext>
              </a:extLst>
            </p:cNvPr>
            <p:cNvSpPr txBox="1"/>
            <p:nvPr/>
          </p:nvSpPr>
          <p:spPr>
            <a:xfrm>
              <a:off x="2971800" y="189339"/>
              <a:ext cx="14325600" cy="97019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srgbClr val="002060"/>
                  </a:solidFill>
                  <a:effectLst/>
                  <a:uLnTx/>
                  <a:uFillTx/>
                  <a:latin typeface="Calibri"/>
                  <a:ea typeface="+mn-ea"/>
                  <a:cs typeface="+mn-cs"/>
                </a:rPr>
                <a:t>- Quan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sát</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hình</a:t>
              </a:r>
              <a:r>
                <a:rPr kumimoji="0" lang="en-US" sz="4200" b="1" i="0" u="none" strike="noStrike" kern="1200" cap="none" spc="0" normalizeH="0" baseline="0" noProof="0" dirty="0">
                  <a:ln>
                    <a:noFill/>
                  </a:ln>
                  <a:solidFill>
                    <a:srgbClr val="002060"/>
                  </a:solidFill>
                  <a:effectLst/>
                  <a:uLnTx/>
                  <a:uFillTx/>
                  <a:latin typeface="Calibri"/>
                  <a:ea typeface="+mn-ea"/>
                  <a:cs typeface="+mn-cs"/>
                </a:rPr>
                <a:t> 3,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nêu</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các</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biện</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pháp</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phòng</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chống</a:t>
              </a:r>
              <a:r>
                <a:rPr kumimoji="0" lang="en-US" sz="4200" b="1" i="0" u="none" strike="noStrike" kern="1200" cap="none" spc="0" normalizeH="0" baseline="0" noProof="0" dirty="0">
                  <a:ln>
                    <a:noFill/>
                  </a:ln>
                  <a:solidFill>
                    <a:srgbClr val="002060"/>
                  </a:solidFill>
                  <a:effectLst/>
                  <a:uLnTx/>
                  <a:uFillTx/>
                  <a:latin typeface="Calibri"/>
                  <a:ea typeface="+mn-ea"/>
                  <a:cs typeface="+mn-cs"/>
                </a:rPr>
                <a:t> ô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nhiễm</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đất</a:t>
              </a:r>
              <a:r>
                <a:rPr kumimoji="0" lang="en-US" sz="4200" b="1" i="0" u="none" strike="noStrike" kern="1200" cap="none" spc="0" normalizeH="0" baseline="0" noProof="0" dirty="0">
                  <a:ln>
                    <a:noFill/>
                  </a:ln>
                  <a:solidFill>
                    <a:srgbClr val="002060"/>
                  </a:solidFill>
                  <a:effectLst/>
                  <a:uLnTx/>
                  <a:uFillTx/>
                  <a:latin typeface="Calibri"/>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Kể</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thêm</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một</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số</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biện</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pháp</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phòng</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chống</a:t>
              </a:r>
              <a:r>
                <a:rPr kumimoji="0" lang="en-US" sz="4200" b="1" i="0" u="none" strike="noStrike" kern="1200" cap="none" spc="0" normalizeH="0" baseline="0" noProof="0" dirty="0">
                  <a:ln>
                    <a:noFill/>
                  </a:ln>
                  <a:solidFill>
                    <a:srgbClr val="002060"/>
                  </a:solidFill>
                  <a:effectLst/>
                  <a:uLnTx/>
                  <a:uFillTx/>
                  <a:latin typeface="Calibri"/>
                  <a:ea typeface="+mn-ea"/>
                  <a:cs typeface="+mn-cs"/>
                </a:rPr>
                <a:t> ô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nhiễm</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đất</a:t>
              </a:r>
              <a:r>
                <a:rPr kumimoji="0" lang="en-US" sz="4200" b="1" i="0" u="none" strike="noStrike" kern="1200" cap="none" spc="0" normalizeH="0" baseline="0" noProof="0" dirty="0">
                  <a:ln>
                    <a:noFill/>
                  </a:ln>
                  <a:solidFill>
                    <a:srgbClr val="002060"/>
                  </a:solidFill>
                  <a:effectLst/>
                  <a:uLnTx/>
                  <a:uFillTx/>
                  <a:latin typeface="Calibri"/>
                  <a:ea typeface="+mn-ea"/>
                  <a:cs typeface="+mn-cs"/>
                </a:rPr>
                <a:t>.</a:t>
              </a:r>
            </a:p>
          </p:txBody>
        </p:sp>
      </p:grpSp>
      <p:pic>
        <p:nvPicPr>
          <p:cNvPr id="5" name="Picture 4">
            <a:extLst>
              <a:ext uri="{FF2B5EF4-FFF2-40B4-BE49-F238E27FC236}">
                <a16:creationId xmlns:a16="http://schemas.microsoft.com/office/drawing/2014/main" id="{75A06F95-D50E-022F-5407-CA1D0AB33B04}"/>
              </a:ext>
            </a:extLst>
          </p:cNvPr>
          <p:cNvPicPr>
            <a:picLocks noChangeAspect="1"/>
          </p:cNvPicPr>
          <p:nvPr/>
        </p:nvPicPr>
        <p:blipFill>
          <a:blip r:embed="rId4"/>
          <a:stretch>
            <a:fillRect/>
          </a:stretch>
        </p:blipFill>
        <p:spPr>
          <a:xfrm>
            <a:off x="152400" y="1866900"/>
            <a:ext cx="9762655" cy="4800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a:extLst>
              <a:ext uri="{FF2B5EF4-FFF2-40B4-BE49-F238E27FC236}">
                <a16:creationId xmlns:a16="http://schemas.microsoft.com/office/drawing/2014/main" id="{4B842E9D-DEF7-C490-F10F-61816AAE1879}"/>
              </a:ext>
            </a:extLst>
          </p:cNvPr>
          <p:cNvPicPr>
            <a:picLocks noChangeAspect="1"/>
          </p:cNvPicPr>
          <p:nvPr/>
        </p:nvPicPr>
        <p:blipFill>
          <a:blip r:embed="rId5"/>
          <a:stretch>
            <a:fillRect/>
          </a:stretch>
        </p:blipFill>
        <p:spPr>
          <a:xfrm>
            <a:off x="8776630" y="6057900"/>
            <a:ext cx="9511370" cy="36861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828750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6472BAC-D360-A84E-B683-72ED127D1FEF}"/>
              </a:ext>
            </a:extLst>
          </p:cNvPr>
          <p:cNvPicPr>
            <a:picLocks noChangeAspect="1"/>
          </p:cNvPicPr>
          <p:nvPr/>
        </p:nvPicPr>
        <p:blipFill>
          <a:blip r:embed="rId2"/>
          <a:stretch>
            <a:fillRect/>
          </a:stretch>
        </p:blipFill>
        <p:spPr>
          <a:xfrm>
            <a:off x="685800" y="2095500"/>
            <a:ext cx="6538407" cy="6553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TextBox 2">
            <a:extLst>
              <a:ext uri="{FF2B5EF4-FFF2-40B4-BE49-F238E27FC236}">
                <a16:creationId xmlns:a16="http://schemas.microsoft.com/office/drawing/2014/main" id="{4DB32B30-0F86-7401-4426-BCA764BA123E}"/>
              </a:ext>
            </a:extLst>
          </p:cNvPr>
          <p:cNvSpPr txBox="1"/>
          <p:nvPr/>
        </p:nvSpPr>
        <p:spPr>
          <a:xfrm>
            <a:off x="8153401" y="4305300"/>
            <a:ext cx="8893744" cy="1754326"/>
          </a:xfrm>
          <a:prstGeom prst="rect">
            <a:avLst/>
          </a:prstGeom>
          <a:noFill/>
        </p:spPr>
        <p:txBody>
          <a:bodyPr wrap="square">
            <a:spAutoFit/>
          </a:bodyPr>
          <a:lstStyle/>
          <a:p>
            <a:pPr lvl="0" algn="ctr" defTabSz="1219170">
              <a:buClr>
                <a:srgbClr val="000000"/>
              </a:buClr>
            </a:pPr>
            <a:r>
              <a:rPr lang="vi-VN" sz="5400" b="1"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Tái chế phế liệu để làm giảm chất thải ra môi tr</a:t>
            </a:r>
            <a:r>
              <a:rPr lang="en-US" sz="5400" b="1"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ườ</a:t>
            </a:r>
            <a:r>
              <a:rPr lang="vi-VN" sz="5400" b="1"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ng.</a:t>
            </a:r>
          </a:p>
        </p:txBody>
      </p:sp>
      <p:pic>
        <p:nvPicPr>
          <p:cNvPr id="4" name="Picture 3">
            <a:extLst>
              <a:ext uri="{FF2B5EF4-FFF2-40B4-BE49-F238E27FC236}">
                <a16:creationId xmlns:a16="http://schemas.microsoft.com/office/drawing/2014/main" id="{9D532393-B2D5-454E-F24D-0AF4161D16DC}"/>
              </a:ext>
            </a:extLst>
          </p:cNvPr>
          <p:cNvPicPr>
            <a:picLocks noChangeAspect="1"/>
          </p:cNvPicPr>
          <p:nvPr/>
        </p:nvPicPr>
        <p:blipFill>
          <a:blip r:embed="rId3"/>
          <a:stretch>
            <a:fillRect/>
          </a:stretch>
        </p:blipFill>
        <p:spPr>
          <a:xfrm>
            <a:off x="4191000" y="5812"/>
            <a:ext cx="10189073" cy="1371600"/>
          </a:xfrm>
          <a:prstGeom prst="rect">
            <a:avLst/>
          </a:prstGeom>
        </p:spPr>
      </p:pic>
    </p:spTree>
    <p:extLst>
      <p:ext uri="{BB962C8B-B14F-4D97-AF65-F5344CB8AC3E}">
        <p14:creationId xmlns:p14="http://schemas.microsoft.com/office/powerpoint/2010/main" val="4022160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BC6C88A-2A88-12F1-5C36-ED9115E90A73}"/>
              </a:ext>
            </a:extLst>
          </p:cNvPr>
          <p:cNvSpPr txBox="1"/>
          <p:nvPr/>
        </p:nvSpPr>
        <p:spPr>
          <a:xfrm>
            <a:off x="8153401" y="4305300"/>
            <a:ext cx="8893744" cy="1754326"/>
          </a:xfrm>
          <a:prstGeom prst="rect">
            <a:avLst/>
          </a:prstGeom>
          <a:noFill/>
        </p:spPr>
        <p:txBody>
          <a:bodyPr wrap="square">
            <a:spAutoFit/>
          </a:bodyPr>
          <a:lstStyle/>
          <a:p>
            <a:pPr lvl="0" algn="ctr" defTabSz="1219170">
              <a:buClr>
                <a:srgbClr val="000000"/>
              </a:buClr>
            </a:pPr>
            <a:r>
              <a:rPr lang="vi-VN" sz="5400" b="1"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Hạn chế sử dụng thuốc trừ sâu, thuốc bảo vệ thực vật.</a:t>
            </a:r>
          </a:p>
        </p:txBody>
      </p:sp>
      <p:pic>
        <p:nvPicPr>
          <p:cNvPr id="6" name="Picture 5">
            <a:extLst>
              <a:ext uri="{FF2B5EF4-FFF2-40B4-BE49-F238E27FC236}">
                <a16:creationId xmlns:a16="http://schemas.microsoft.com/office/drawing/2014/main" id="{C9733C37-6992-7F4D-5F6F-1FF9BD01151A}"/>
              </a:ext>
            </a:extLst>
          </p:cNvPr>
          <p:cNvPicPr>
            <a:picLocks noChangeAspect="1"/>
          </p:cNvPicPr>
          <p:nvPr/>
        </p:nvPicPr>
        <p:blipFill>
          <a:blip r:embed="rId2"/>
          <a:stretch>
            <a:fillRect/>
          </a:stretch>
        </p:blipFill>
        <p:spPr>
          <a:xfrm>
            <a:off x="4191000" y="5812"/>
            <a:ext cx="10189073" cy="1371600"/>
          </a:xfrm>
          <a:prstGeom prst="rect">
            <a:avLst/>
          </a:prstGeom>
        </p:spPr>
      </p:pic>
      <p:pic>
        <p:nvPicPr>
          <p:cNvPr id="7" name="Picture 6">
            <a:extLst>
              <a:ext uri="{FF2B5EF4-FFF2-40B4-BE49-F238E27FC236}">
                <a16:creationId xmlns:a16="http://schemas.microsoft.com/office/drawing/2014/main" id="{6366B971-D7F3-95BE-F22B-A70DFE59D5F8}"/>
              </a:ext>
            </a:extLst>
          </p:cNvPr>
          <p:cNvPicPr>
            <a:picLocks noChangeAspect="1"/>
          </p:cNvPicPr>
          <p:nvPr/>
        </p:nvPicPr>
        <p:blipFill>
          <a:blip r:embed="rId3"/>
          <a:stretch>
            <a:fillRect/>
          </a:stretch>
        </p:blipFill>
        <p:spPr>
          <a:xfrm>
            <a:off x="685799" y="2400300"/>
            <a:ext cx="6439593" cy="6324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121141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2977FB5-E16C-C5BC-1F78-EFE69409B06F}"/>
              </a:ext>
            </a:extLst>
          </p:cNvPr>
          <p:cNvPicPr>
            <a:picLocks noChangeAspect="1"/>
          </p:cNvPicPr>
          <p:nvPr/>
        </p:nvPicPr>
        <p:blipFill>
          <a:blip r:embed="rId2"/>
          <a:stretch>
            <a:fillRect/>
          </a:stretch>
        </p:blipFill>
        <p:spPr>
          <a:xfrm>
            <a:off x="2362200" y="800100"/>
            <a:ext cx="13087217" cy="4114800"/>
          </a:xfrm>
          <a:prstGeom prst="rect">
            <a:avLst/>
          </a:prstGeom>
        </p:spPr>
      </p:pic>
    </p:spTree>
    <p:extLst>
      <p:ext uri="{BB962C8B-B14F-4D97-AF65-F5344CB8AC3E}">
        <p14:creationId xmlns:p14="http://schemas.microsoft.com/office/powerpoint/2010/main" val="3966037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41">
            <a:extLst>
              <a:ext uri="{FF2B5EF4-FFF2-40B4-BE49-F238E27FC236}">
                <a16:creationId xmlns:a16="http://schemas.microsoft.com/office/drawing/2014/main" id="{016745A7-B2E6-AD5E-4A90-D8977B6F9ED8}"/>
              </a:ext>
            </a:extLst>
          </p:cNvPr>
          <p:cNvSpPr/>
          <p:nvPr/>
        </p:nvSpPr>
        <p:spPr>
          <a:xfrm>
            <a:off x="7772400" y="3924300"/>
            <a:ext cx="9445083" cy="2514600"/>
          </a:xfrm>
          <a:custGeom>
            <a:avLst/>
            <a:gdLst>
              <a:gd name="connsiteX0" fmla="*/ 0 w 9445083"/>
              <a:gd name="connsiteY0" fmla="*/ 419108 h 2514600"/>
              <a:gd name="connsiteX1" fmla="*/ 537033 w 9445083"/>
              <a:gd name="connsiteY1" fmla="*/ 0 h 2514600"/>
              <a:gd name="connsiteX2" fmla="*/ 8908049 w 9445083"/>
              <a:gd name="connsiteY2" fmla="*/ 0 h 2514600"/>
              <a:gd name="connsiteX3" fmla="*/ 9445083 w 9445083"/>
              <a:gd name="connsiteY3" fmla="*/ 419108 h 2514600"/>
              <a:gd name="connsiteX4" fmla="*/ 9445083 w 9445083"/>
              <a:gd name="connsiteY4" fmla="*/ 2095491 h 2514600"/>
              <a:gd name="connsiteX5" fmla="*/ 8908049 w 9445083"/>
              <a:gd name="connsiteY5" fmla="*/ 2514600 h 2514600"/>
              <a:gd name="connsiteX6" fmla="*/ 537033 w 9445083"/>
              <a:gd name="connsiteY6" fmla="*/ 2514600 h 2514600"/>
              <a:gd name="connsiteX7" fmla="*/ 0 w 9445083"/>
              <a:gd name="connsiteY7" fmla="*/ 2095491 h 2514600"/>
              <a:gd name="connsiteX8" fmla="*/ 0 w 9445083"/>
              <a:gd name="connsiteY8" fmla="*/ 419108 h 2514600"/>
              <a:gd name="connsiteX0" fmla="*/ 0 w 9445083"/>
              <a:gd name="connsiteY0" fmla="*/ 419108 h 2514600"/>
              <a:gd name="connsiteX1" fmla="*/ 537033 w 9445083"/>
              <a:gd name="connsiteY1" fmla="*/ 0 h 2514600"/>
              <a:gd name="connsiteX2" fmla="*/ 8908049 w 9445083"/>
              <a:gd name="connsiteY2" fmla="*/ 0 h 2514600"/>
              <a:gd name="connsiteX3" fmla="*/ 9445083 w 9445083"/>
              <a:gd name="connsiteY3" fmla="*/ 419108 h 2514600"/>
              <a:gd name="connsiteX4" fmla="*/ 9445083 w 9445083"/>
              <a:gd name="connsiteY4" fmla="*/ 2095491 h 2514600"/>
              <a:gd name="connsiteX5" fmla="*/ 8908049 w 9445083"/>
              <a:gd name="connsiteY5" fmla="*/ 2514600 h 2514600"/>
              <a:gd name="connsiteX6" fmla="*/ 537033 w 9445083"/>
              <a:gd name="connsiteY6" fmla="*/ 2514600 h 2514600"/>
              <a:gd name="connsiteX7" fmla="*/ 0 w 9445083"/>
              <a:gd name="connsiteY7" fmla="*/ 2095491 h 2514600"/>
              <a:gd name="connsiteX8" fmla="*/ 0 w 9445083"/>
              <a:gd name="connsiteY8" fmla="*/ 419108 h 2514600"/>
              <a:gd name="connsiteX0" fmla="*/ 0 w 9445083"/>
              <a:gd name="connsiteY0" fmla="*/ 419108 h 2514600"/>
              <a:gd name="connsiteX1" fmla="*/ 537033 w 9445083"/>
              <a:gd name="connsiteY1" fmla="*/ 0 h 2514600"/>
              <a:gd name="connsiteX2" fmla="*/ 8908049 w 9445083"/>
              <a:gd name="connsiteY2" fmla="*/ 0 h 2514600"/>
              <a:gd name="connsiteX3" fmla="*/ 9445083 w 9445083"/>
              <a:gd name="connsiteY3" fmla="*/ 419108 h 2514600"/>
              <a:gd name="connsiteX4" fmla="*/ 9445083 w 9445083"/>
              <a:gd name="connsiteY4" fmla="*/ 2095491 h 2514600"/>
              <a:gd name="connsiteX5" fmla="*/ 8908049 w 9445083"/>
              <a:gd name="connsiteY5" fmla="*/ 2514600 h 2514600"/>
              <a:gd name="connsiteX6" fmla="*/ 537033 w 9445083"/>
              <a:gd name="connsiteY6" fmla="*/ 2514600 h 2514600"/>
              <a:gd name="connsiteX7" fmla="*/ 0 w 9445083"/>
              <a:gd name="connsiteY7" fmla="*/ 2095491 h 2514600"/>
              <a:gd name="connsiteX8" fmla="*/ 0 w 9445083"/>
              <a:gd name="connsiteY8" fmla="*/ 419108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083" h="2514600" fill="none" extrusionOk="0">
                <a:moveTo>
                  <a:pt x="0" y="419108"/>
                </a:moveTo>
                <a:cubicBezTo>
                  <a:pt x="2512" y="251550"/>
                  <a:pt x="277688" y="59529"/>
                  <a:pt x="537033" y="0"/>
                </a:cubicBezTo>
                <a:cubicBezTo>
                  <a:pt x="1826398" y="139568"/>
                  <a:pt x="5253000" y="593191"/>
                  <a:pt x="8908049" y="0"/>
                </a:cubicBezTo>
                <a:cubicBezTo>
                  <a:pt x="9188498" y="-98370"/>
                  <a:pt x="9350938" y="159722"/>
                  <a:pt x="9445083" y="419108"/>
                </a:cubicBezTo>
                <a:cubicBezTo>
                  <a:pt x="9388730" y="1085394"/>
                  <a:pt x="9581955" y="1346783"/>
                  <a:pt x="9445083" y="2095491"/>
                </a:cubicBezTo>
                <a:cubicBezTo>
                  <a:pt x="9458596" y="2261603"/>
                  <a:pt x="9145906" y="2454992"/>
                  <a:pt x="8908049" y="2514600"/>
                </a:cubicBezTo>
                <a:cubicBezTo>
                  <a:pt x="6265029" y="2642344"/>
                  <a:pt x="2920942" y="2943533"/>
                  <a:pt x="537033" y="2514600"/>
                </a:cubicBezTo>
                <a:cubicBezTo>
                  <a:pt x="329041" y="2505500"/>
                  <a:pt x="-68970" y="2339059"/>
                  <a:pt x="0" y="2095491"/>
                </a:cubicBezTo>
                <a:cubicBezTo>
                  <a:pt x="38573" y="1436236"/>
                  <a:pt x="-146300" y="940681"/>
                  <a:pt x="0" y="419108"/>
                </a:cubicBezTo>
                <a:close/>
              </a:path>
              <a:path w="9445083" h="2514600" stroke="0" extrusionOk="0">
                <a:moveTo>
                  <a:pt x="0" y="419108"/>
                </a:moveTo>
                <a:cubicBezTo>
                  <a:pt x="-15574" y="244067"/>
                  <a:pt x="255540" y="-2142"/>
                  <a:pt x="537033" y="0"/>
                </a:cubicBezTo>
                <a:cubicBezTo>
                  <a:pt x="3709637" y="-241829"/>
                  <a:pt x="7589067" y="57156"/>
                  <a:pt x="8908049" y="0"/>
                </a:cubicBezTo>
                <a:cubicBezTo>
                  <a:pt x="9133335" y="-20234"/>
                  <a:pt x="9516060" y="177933"/>
                  <a:pt x="9445083" y="419108"/>
                </a:cubicBezTo>
                <a:cubicBezTo>
                  <a:pt x="9653470" y="696331"/>
                  <a:pt x="9759704" y="1459290"/>
                  <a:pt x="9445083" y="2095491"/>
                </a:cubicBezTo>
                <a:cubicBezTo>
                  <a:pt x="9408536" y="2274929"/>
                  <a:pt x="9145055" y="2486231"/>
                  <a:pt x="8908049" y="2514600"/>
                </a:cubicBezTo>
                <a:cubicBezTo>
                  <a:pt x="7765419" y="1441596"/>
                  <a:pt x="3618002" y="3005461"/>
                  <a:pt x="537033" y="2514600"/>
                </a:cubicBezTo>
                <a:cubicBezTo>
                  <a:pt x="247694" y="2559015"/>
                  <a:pt x="-12248" y="2282389"/>
                  <a:pt x="0" y="2095491"/>
                </a:cubicBezTo>
                <a:cubicBezTo>
                  <a:pt x="137103" y="1461866"/>
                  <a:pt x="152018" y="962554"/>
                  <a:pt x="0" y="419108"/>
                </a:cubicBezTo>
                <a:close/>
              </a:path>
              <a:path w="9445083" h="2514600" fill="none" stroke="0" extrusionOk="0">
                <a:moveTo>
                  <a:pt x="0" y="419108"/>
                </a:moveTo>
                <a:cubicBezTo>
                  <a:pt x="17653" y="203758"/>
                  <a:pt x="270719" y="40359"/>
                  <a:pt x="537033" y="0"/>
                </a:cubicBezTo>
                <a:cubicBezTo>
                  <a:pt x="2923831" y="384893"/>
                  <a:pt x="4714013" y="396696"/>
                  <a:pt x="8908049" y="0"/>
                </a:cubicBezTo>
                <a:cubicBezTo>
                  <a:pt x="9164941" y="-84158"/>
                  <a:pt x="9456194" y="124414"/>
                  <a:pt x="9445083" y="419108"/>
                </a:cubicBezTo>
                <a:cubicBezTo>
                  <a:pt x="9356367" y="1083811"/>
                  <a:pt x="9654257" y="1265741"/>
                  <a:pt x="9445083" y="2095491"/>
                </a:cubicBezTo>
                <a:cubicBezTo>
                  <a:pt x="9418868" y="2335862"/>
                  <a:pt x="9140547" y="2455824"/>
                  <a:pt x="8908049" y="2514600"/>
                </a:cubicBezTo>
                <a:cubicBezTo>
                  <a:pt x="6134793" y="2162195"/>
                  <a:pt x="2607709" y="2417682"/>
                  <a:pt x="537033" y="2514600"/>
                </a:cubicBezTo>
                <a:cubicBezTo>
                  <a:pt x="238068" y="2495000"/>
                  <a:pt x="-56060" y="2315101"/>
                  <a:pt x="0" y="2095491"/>
                </a:cubicBezTo>
                <a:cubicBezTo>
                  <a:pt x="-23261" y="1557044"/>
                  <a:pt x="-224617" y="1002847"/>
                  <a:pt x="0" y="419108"/>
                </a:cubicBezTo>
                <a:close/>
              </a:path>
              <a:path w="9445083" h="2514600" fill="none" stroke="0" extrusionOk="0">
                <a:moveTo>
                  <a:pt x="0" y="419108"/>
                </a:moveTo>
                <a:cubicBezTo>
                  <a:pt x="33818" y="246359"/>
                  <a:pt x="253638" y="20179"/>
                  <a:pt x="537033" y="0"/>
                </a:cubicBezTo>
                <a:cubicBezTo>
                  <a:pt x="2461826" y="204193"/>
                  <a:pt x="4767788" y="524337"/>
                  <a:pt x="8908049" y="0"/>
                </a:cubicBezTo>
                <a:cubicBezTo>
                  <a:pt x="9168187" y="-106929"/>
                  <a:pt x="9407067" y="155095"/>
                  <a:pt x="9445083" y="419108"/>
                </a:cubicBezTo>
                <a:cubicBezTo>
                  <a:pt x="9428585" y="1040437"/>
                  <a:pt x="9640460" y="1281308"/>
                  <a:pt x="9445083" y="2095491"/>
                </a:cubicBezTo>
                <a:cubicBezTo>
                  <a:pt x="9427032" y="2291572"/>
                  <a:pt x="9137038" y="2469937"/>
                  <a:pt x="8908049" y="2514600"/>
                </a:cubicBezTo>
                <a:cubicBezTo>
                  <a:pt x="6174014" y="2414000"/>
                  <a:pt x="2843880" y="2508068"/>
                  <a:pt x="537033" y="2514600"/>
                </a:cubicBezTo>
                <a:cubicBezTo>
                  <a:pt x="272155" y="2503427"/>
                  <a:pt x="-52136" y="2330066"/>
                  <a:pt x="0" y="2095491"/>
                </a:cubicBezTo>
                <a:cubicBezTo>
                  <a:pt x="-13469" y="1572187"/>
                  <a:pt x="-156750" y="953891"/>
                  <a:pt x="0" y="419108"/>
                </a:cubicBezTo>
                <a:close/>
              </a:path>
            </a:pathLst>
          </a:custGeom>
          <a:solidFill>
            <a:schemeClr val="bg1"/>
          </a:solidFill>
          <a:ln w="76200">
            <a:solidFill>
              <a:srgbClr val="00B050"/>
            </a:solidFill>
            <a:prstDash val="sysDot"/>
            <a:extLst>
              <a:ext uri="{C807C97D-BFC1-408E-A445-0C87EB9F89A2}">
                <ask:lineSketchStyleProps xmlns:ask="http://schemas.microsoft.com/office/drawing/2018/sketchyshapes" sd="852854689">
                  <a:custGeom>
                    <a:avLst/>
                    <a:gdLst>
                      <a:gd name="connsiteX0" fmla="*/ 0 w 9445083"/>
                      <a:gd name="connsiteY0" fmla="*/ 419108 h 2514600"/>
                      <a:gd name="connsiteX1" fmla="*/ 537033 w 9445083"/>
                      <a:gd name="connsiteY1" fmla="*/ 0 h 2514600"/>
                      <a:gd name="connsiteX2" fmla="*/ 8908049 w 9445083"/>
                      <a:gd name="connsiteY2" fmla="*/ 0 h 2514600"/>
                      <a:gd name="connsiteX3" fmla="*/ 9445083 w 9445083"/>
                      <a:gd name="connsiteY3" fmla="*/ 419108 h 2514600"/>
                      <a:gd name="connsiteX4" fmla="*/ 9445083 w 9445083"/>
                      <a:gd name="connsiteY4" fmla="*/ 2095491 h 2514600"/>
                      <a:gd name="connsiteX5" fmla="*/ 8908049 w 9445083"/>
                      <a:gd name="connsiteY5" fmla="*/ 2514600 h 2514600"/>
                      <a:gd name="connsiteX6" fmla="*/ 537033 w 9445083"/>
                      <a:gd name="connsiteY6" fmla="*/ 2514600 h 2514600"/>
                      <a:gd name="connsiteX7" fmla="*/ 0 w 9445083"/>
                      <a:gd name="connsiteY7" fmla="*/ 2095491 h 2514600"/>
                      <a:gd name="connsiteX8" fmla="*/ 0 w 9445083"/>
                      <a:gd name="connsiteY8" fmla="*/ 419108 h 2514600"/>
                      <a:gd name="connsiteX0" fmla="*/ 0 w 9445083"/>
                      <a:gd name="connsiteY0" fmla="*/ 419108 h 2514600"/>
                      <a:gd name="connsiteX1" fmla="*/ 537033 w 9445083"/>
                      <a:gd name="connsiteY1" fmla="*/ 0 h 2514600"/>
                      <a:gd name="connsiteX2" fmla="*/ 8908049 w 9445083"/>
                      <a:gd name="connsiteY2" fmla="*/ 0 h 2514600"/>
                      <a:gd name="connsiteX3" fmla="*/ 9445083 w 9445083"/>
                      <a:gd name="connsiteY3" fmla="*/ 419108 h 2514600"/>
                      <a:gd name="connsiteX4" fmla="*/ 9445083 w 9445083"/>
                      <a:gd name="connsiteY4" fmla="*/ 2095491 h 2514600"/>
                      <a:gd name="connsiteX5" fmla="*/ 8908049 w 9445083"/>
                      <a:gd name="connsiteY5" fmla="*/ 2514600 h 2514600"/>
                      <a:gd name="connsiteX6" fmla="*/ 537033 w 9445083"/>
                      <a:gd name="connsiteY6" fmla="*/ 2514600 h 2514600"/>
                      <a:gd name="connsiteX7" fmla="*/ 0 w 9445083"/>
                      <a:gd name="connsiteY7" fmla="*/ 2095491 h 2514600"/>
                      <a:gd name="connsiteX8" fmla="*/ 0 w 9445083"/>
                      <a:gd name="connsiteY8" fmla="*/ 419108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083" h="2514600" fill="none" extrusionOk="0">
                        <a:moveTo>
                          <a:pt x="0" y="419108"/>
                        </a:moveTo>
                        <a:cubicBezTo>
                          <a:pt x="2000" y="237686"/>
                          <a:pt x="251133" y="14961"/>
                          <a:pt x="537033" y="0"/>
                        </a:cubicBezTo>
                        <a:cubicBezTo>
                          <a:pt x="2321841" y="110163"/>
                          <a:pt x="5065145" y="174567"/>
                          <a:pt x="8908049" y="0"/>
                        </a:cubicBezTo>
                        <a:cubicBezTo>
                          <a:pt x="9189629" y="-90587"/>
                          <a:pt x="9397749" y="173881"/>
                          <a:pt x="9445083" y="419108"/>
                        </a:cubicBezTo>
                        <a:cubicBezTo>
                          <a:pt x="9381443" y="1080518"/>
                          <a:pt x="9600579" y="1310039"/>
                          <a:pt x="9445083" y="2095491"/>
                        </a:cubicBezTo>
                        <a:cubicBezTo>
                          <a:pt x="9454663" y="2281562"/>
                          <a:pt x="9163033" y="2474191"/>
                          <a:pt x="8908049" y="2514600"/>
                        </a:cubicBezTo>
                        <a:cubicBezTo>
                          <a:pt x="6226896" y="2628737"/>
                          <a:pt x="2884700" y="2486899"/>
                          <a:pt x="537033" y="2514600"/>
                        </a:cubicBezTo>
                        <a:cubicBezTo>
                          <a:pt x="299150" y="2508879"/>
                          <a:pt x="-43432" y="2334009"/>
                          <a:pt x="0" y="2095491"/>
                        </a:cubicBezTo>
                        <a:cubicBezTo>
                          <a:pt x="8857" y="1491558"/>
                          <a:pt x="-143137" y="948841"/>
                          <a:pt x="0" y="419108"/>
                        </a:cubicBezTo>
                        <a:close/>
                      </a:path>
                      <a:path w="9445083" h="2514600" stroke="0" extrusionOk="0">
                        <a:moveTo>
                          <a:pt x="0" y="419108"/>
                        </a:moveTo>
                        <a:cubicBezTo>
                          <a:pt x="-9895" y="230465"/>
                          <a:pt x="256246" y="4983"/>
                          <a:pt x="537033" y="0"/>
                        </a:cubicBezTo>
                        <a:cubicBezTo>
                          <a:pt x="3695630" y="-85936"/>
                          <a:pt x="7516240" y="-42121"/>
                          <a:pt x="8908049" y="0"/>
                        </a:cubicBezTo>
                        <a:cubicBezTo>
                          <a:pt x="9157394" y="-22661"/>
                          <a:pt x="9498560" y="174155"/>
                          <a:pt x="9445083" y="419108"/>
                        </a:cubicBezTo>
                        <a:cubicBezTo>
                          <a:pt x="9580232" y="705149"/>
                          <a:pt x="9679929" y="1442388"/>
                          <a:pt x="9445083" y="2095491"/>
                        </a:cubicBezTo>
                        <a:cubicBezTo>
                          <a:pt x="9400930" y="2301925"/>
                          <a:pt x="9180055" y="2505615"/>
                          <a:pt x="8908049" y="2514600"/>
                        </a:cubicBezTo>
                        <a:cubicBezTo>
                          <a:pt x="7727170" y="1837736"/>
                          <a:pt x="3629367" y="2927291"/>
                          <a:pt x="537033" y="2514600"/>
                        </a:cubicBezTo>
                        <a:cubicBezTo>
                          <a:pt x="236862" y="2527816"/>
                          <a:pt x="-8105" y="2302379"/>
                          <a:pt x="0" y="2095491"/>
                        </a:cubicBezTo>
                        <a:cubicBezTo>
                          <a:pt x="131732" y="1536698"/>
                          <a:pt x="147441" y="1034952"/>
                          <a:pt x="0" y="419108"/>
                        </a:cubicBezTo>
                        <a:close/>
                      </a:path>
                      <a:path w="9445083" h="2514600" fill="none" stroke="0" extrusionOk="0">
                        <a:moveTo>
                          <a:pt x="0" y="419108"/>
                        </a:moveTo>
                        <a:cubicBezTo>
                          <a:pt x="13817" y="205775"/>
                          <a:pt x="265119" y="45146"/>
                          <a:pt x="537033" y="0"/>
                        </a:cubicBezTo>
                        <a:cubicBezTo>
                          <a:pt x="2790577" y="222016"/>
                          <a:pt x="4807334" y="332487"/>
                          <a:pt x="8908049" y="0"/>
                        </a:cubicBezTo>
                        <a:cubicBezTo>
                          <a:pt x="9161617" y="-71773"/>
                          <a:pt x="9448575" y="161742"/>
                          <a:pt x="9445083" y="419108"/>
                        </a:cubicBezTo>
                        <a:cubicBezTo>
                          <a:pt x="9373567" y="1062327"/>
                          <a:pt x="9635764" y="1253165"/>
                          <a:pt x="9445083" y="2095491"/>
                        </a:cubicBezTo>
                        <a:cubicBezTo>
                          <a:pt x="9400193" y="2332809"/>
                          <a:pt x="9167132" y="2490439"/>
                          <a:pt x="8908049" y="2514600"/>
                        </a:cubicBezTo>
                        <a:cubicBezTo>
                          <a:pt x="5955832" y="2312301"/>
                          <a:pt x="2736820" y="2485627"/>
                          <a:pt x="537033" y="2514600"/>
                        </a:cubicBezTo>
                        <a:cubicBezTo>
                          <a:pt x="252843" y="2506375"/>
                          <a:pt x="-54062" y="2323964"/>
                          <a:pt x="0" y="2095491"/>
                        </a:cubicBezTo>
                        <a:cubicBezTo>
                          <a:pt x="-11699" y="1552627"/>
                          <a:pt x="-216162" y="1030253"/>
                          <a:pt x="0" y="41910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75ADCC"/>
              </a:solidFill>
              <a:effectLst/>
              <a:uLnTx/>
              <a:uFillTx/>
              <a:latin typeface="Arial"/>
              <a:ea typeface="+mn-ea"/>
              <a:cs typeface="+mn-cs"/>
              <a:sym typeface="Arial"/>
            </a:endParaRPr>
          </a:p>
        </p:txBody>
      </p:sp>
      <p:pic>
        <p:nvPicPr>
          <p:cNvPr id="3" name="Picture 2">
            <a:extLst>
              <a:ext uri="{FF2B5EF4-FFF2-40B4-BE49-F238E27FC236}">
                <a16:creationId xmlns:a16="http://schemas.microsoft.com/office/drawing/2014/main" id="{27A6C0D3-A17C-EECA-301F-DFDB2D6FB5CC}"/>
              </a:ext>
            </a:extLst>
          </p:cNvPr>
          <p:cNvPicPr>
            <a:picLocks noChangeAspect="1"/>
          </p:cNvPicPr>
          <p:nvPr/>
        </p:nvPicPr>
        <p:blipFill>
          <a:blip r:embed="rId2"/>
          <a:stretch>
            <a:fillRect/>
          </a:stretch>
        </p:blipFill>
        <p:spPr>
          <a:xfrm>
            <a:off x="4191000" y="5812"/>
            <a:ext cx="10189073" cy="1371600"/>
          </a:xfrm>
          <a:prstGeom prst="rect">
            <a:avLst/>
          </a:prstGeom>
        </p:spPr>
      </p:pic>
      <p:pic>
        <p:nvPicPr>
          <p:cNvPr id="4" name="Picture 3">
            <a:extLst>
              <a:ext uri="{FF2B5EF4-FFF2-40B4-BE49-F238E27FC236}">
                <a16:creationId xmlns:a16="http://schemas.microsoft.com/office/drawing/2014/main" id="{39BC6FAD-33E6-6D42-31D7-AE81C3C44634}"/>
              </a:ext>
            </a:extLst>
          </p:cNvPr>
          <p:cNvPicPr>
            <a:picLocks noChangeAspect="1"/>
          </p:cNvPicPr>
          <p:nvPr/>
        </p:nvPicPr>
        <p:blipFill>
          <a:blip r:embed="rId3"/>
          <a:stretch>
            <a:fillRect/>
          </a:stretch>
        </p:blipFill>
        <p:spPr>
          <a:xfrm>
            <a:off x="228600" y="2933700"/>
            <a:ext cx="7019534" cy="4724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248562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30121EC-D812-DB8E-8705-1B112CBFA813}"/>
              </a:ext>
            </a:extLst>
          </p:cNvPr>
          <p:cNvSpPr txBox="1"/>
          <p:nvPr/>
        </p:nvSpPr>
        <p:spPr>
          <a:xfrm>
            <a:off x="8153401" y="4305300"/>
            <a:ext cx="8893744" cy="1754326"/>
          </a:xfrm>
          <a:prstGeom prst="rect">
            <a:avLst/>
          </a:prstGeom>
          <a:noFill/>
        </p:spPr>
        <p:txBody>
          <a:bodyPr wrap="square">
            <a:spAutoFit/>
          </a:bodyPr>
          <a:lstStyle/>
          <a:p>
            <a:pPr lvl="0" algn="ctr" defTabSz="1219170">
              <a:buClr>
                <a:srgbClr val="000000"/>
              </a:buClr>
            </a:pPr>
            <a:r>
              <a:rPr lang="vi-VN" sz="5400" b="1"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Ngăn chặn sự xâm nhập mặn ở các vùng đất ven biển.</a:t>
            </a:r>
          </a:p>
        </p:txBody>
      </p:sp>
      <p:pic>
        <p:nvPicPr>
          <p:cNvPr id="3" name="Picture 2">
            <a:extLst>
              <a:ext uri="{FF2B5EF4-FFF2-40B4-BE49-F238E27FC236}">
                <a16:creationId xmlns:a16="http://schemas.microsoft.com/office/drawing/2014/main" id="{A7923D9B-D316-8EEC-ACD5-1C0E65CE2292}"/>
              </a:ext>
            </a:extLst>
          </p:cNvPr>
          <p:cNvPicPr>
            <a:picLocks noChangeAspect="1"/>
          </p:cNvPicPr>
          <p:nvPr/>
        </p:nvPicPr>
        <p:blipFill>
          <a:blip r:embed="rId2"/>
          <a:stretch>
            <a:fillRect/>
          </a:stretch>
        </p:blipFill>
        <p:spPr>
          <a:xfrm>
            <a:off x="4191000" y="5812"/>
            <a:ext cx="10189073" cy="1371600"/>
          </a:xfrm>
          <a:prstGeom prst="rect">
            <a:avLst/>
          </a:prstGeom>
        </p:spPr>
      </p:pic>
      <p:pic>
        <p:nvPicPr>
          <p:cNvPr id="4" name="Picture 3">
            <a:extLst>
              <a:ext uri="{FF2B5EF4-FFF2-40B4-BE49-F238E27FC236}">
                <a16:creationId xmlns:a16="http://schemas.microsoft.com/office/drawing/2014/main" id="{C3AD7C5E-ABF1-8ECB-DE85-13841A4B4F7A}"/>
              </a:ext>
            </a:extLst>
          </p:cNvPr>
          <p:cNvPicPr>
            <a:picLocks noChangeAspect="1"/>
          </p:cNvPicPr>
          <p:nvPr/>
        </p:nvPicPr>
        <p:blipFill>
          <a:blip r:embed="rId3"/>
          <a:stretch>
            <a:fillRect/>
          </a:stretch>
        </p:blipFill>
        <p:spPr>
          <a:xfrm>
            <a:off x="304799" y="2552700"/>
            <a:ext cx="7028669" cy="5181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656061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0CE8185-3BC4-DAD3-1DEC-795359B6FCE7}"/>
              </a:ext>
            </a:extLst>
          </p:cNvPr>
          <p:cNvSpPr txBox="1"/>
          <p:nvPr/>
        </p:nvSpPr>
        <p:spPr>
          <a:xfrm>
            <a:off x="3886200" y="419100"/>
            <a:ext cx="11506200" cy="1015663"/>
          </a:xfrm>
          <a:prstGeom prst="rect">
            <a:avLst/>
          </a:prstGeom>
          <a:noFill/>
        </p:spPr>
        <p:txBody>
          <a:bodyPr wrap="square" rtlCol="0">
            <a:spAutoFit/>
          </a:bodyPr>
          <a:lstStyle/>
          <a:p>
            <a:pPr lvl="0" algn="ctr"/>
            <a:r>
              <a:rPr lang="en-US" sz="6000" b="1" dirty="0" err="1">
                <a:solidFill>
                  <a:prstClr val="black"/>
                </a:solidFill>
              </a:rPr>
              <a:t>Một</a:t>
            </a:r>
            <a:r>
              <a:rPr lang="en-US" sz="6000" b="1" dirty="0">
                <a:solidFill>
                  <a:prstClr val="black"/>
                </a:solidFill>
              </a:rPr>
              <a:t> </a:t>
            </a:r>
            <a:r>
              <a:rPr lang="en-US" sz="6000" b="1" dirty="0" err="1">
                <a:solidFill>
                  <a:prstClr val="black"/>
                </a:solidFill>
              </a:rPr>
              <a:t>số</a:t>
            </a:r>
            <a:r>
              <a:rPr lang="en-US" sz="6000" b="1" dirty="0">
                <a:solidFill>
                  <a:prstClr val="black"/>
                </a:solidFill>
              </a:rPr>
              <a:t> </a:t>
            </a:r>
            <a:r>
              <a:rPr lang="en-US" sz="6000" b="1" dirty="0" err="1">
                <a:solidFill>
                  <a:prstClr val="black"/>
                </a:solidFill>
              </a:rPr>
              <a:t>biện</a:t>
            </a:r>
            <a:r>
              <a:rPr lang="en-US" sz="6000" b="1" dirty="0">
                <a:solidFill>
                  <a:prstClr val="black"/>
                </a:solidFill>
              </a:rPr>
              <a:t> </a:t>
            </a:r>
            <a:r>
              <a:rPr lang="en-US" sz="6000" b="1" dirty="0" err="1">
                <a:solidFill>
                  <a:prstClr val="black"/>
                </a:solidFill>
              </a:rPr>
              <a:t>pháp</a:t>
            </a:r>
            <a:r>
              <a:rPr lang="en-US" sz="6000" b="1" dirty="0">
                <a:solidFill>
                  <a:prstClr val="black"/>
                </a:solidFill>
              </a:rPr>
              <a:t> </a:t>
            </a:r>
            <a:r>
              <a:rPr lang="en-US" sz="6000" b="1" dirty="0" err="1">
                <a:solidFill>
                  <a:prstClr val="black"/>
                </a:solidFill>
              </a:rPr>
              <a:t>khác</a:t>
            </a:r>
            <a:r>
              <a:rPr lang="en-US" sz="6000" b="1" dirty="0">
                <a:solidFill>
                  <a:prstClr val="black"/>
                </a:solidFill>
              </a:rPr>
              <a:t>:</a:t>
            </a:r>
            <a:endParaRPr kumimoji="0" lang="en-US" sz="6000" b="1" i="0" u="none" strike="noStrike" kern="1200" cap="none" spc="0" normalizeH="0" baseline="0" noProof="0" dirty="0">
              <a:ln>
                <a:noFill/>
              </a:ln>
              <a:solidFill>
                <a:prstClr val="black"/>
              </a:solidFill>
              <a:effectLst/>
              <a:uLnTx/>
              <a:uFillTx/>
              <a:latin typeface="Calibri"/>
            </a:endParaRPr>
          </a:p>
        </p:txBody>
      </p:sp>
      <p:pic>
        <p:nvPicPr>
          <p:cNvPr id="3" name="Picture 2" descr="Xưởng Sản Xuất Túi Tự Hủy Sinh Học Uy Tín Top 1 | Vinpack">
            <a:extLst>
              <a:ext uri="{FF2B5EF4-FFF2-40B4-BE49-F238E27FC236}">
                <a16:creationId xmlns:a16="http://schemas.microsoft.com/office/drawing/2014/main" id="{8BBFCA32-2B21-FAA7-38E8-9C62DBADEA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790700"/>
            <a:ext cx="7213600" cy="54102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2">
            <a:extLst>
              <a:ext uri="{FF2B5EF4-FFF2-40B4-BE49-F238E27FC236}">
                <a16:creationId xmlns:a16="http://schemas.microsoft.com/office/drawing/2014/main" id="{57D83833-E802-4C25-27AF-57A4ECCD134C}"/>
              </a:ext>
            </a:extLst>
          </p:cNvPr>
          <p:cNvSpPr/>
          <p:nvPr/>
        </p:nvSpPr>
        <p:spPr>
          <a:xfrm>
            <a:off x="609600" y="7353300"/>
            <a:ext cx="7239000" cy="1981200"/>
          </a:xfrm>
          <a:custGeom>
            <a:avLst/>
            <a:gdLst>
              <a:gd name="connsiteX0" fmla="*/ 0 w 4407615"/>
              <a:gd name="connsiteY0" fmla="*/ 196864 h 1181163"/>
              <a:gd name="connsiteX1" fmla="*/ 196864 w 4407615"/>
              <a:gd name="connsiteY1" fmla="*/ 0 h 1181163"/>
              <a:gd name="connsiteX2" fmla="*/ 4210751 w 4407615"/>
              <a:gd name="connsiteY2" fmla="*/ 0 h 1181163"/>
              <a:gd name="connsiteX3" fmla="*/ 4407615 w 4407615"/>
              <a:gd name="connsiteY3" fmla="*/ 196864 h 1181163"/>
              <a:gd name="connsiteX4" fmla="*/ 4407615 w 4407615"/>
              <a:gd name="connsiteY4" fmla="*/ 984299 h 1181163"/>
              <a:gd name="connsiteX5" fmla="*/ 4210751 w 4407615"/>
              <a:gd name="connsiteY5" fmla="*/ 1181163 h 1181163"/>
              <a:gd name="connsiteX6" fmla="*/ 196864 w 4407615"/>
              <a:gd name="connsiteY6" fmla="*/ 1181163 h 1181163"/>
              <a:gd name="connsiteX7" fmla="*/ 0 w 4407615"/>
              <a:gd name="connsiteY7" fmla="*/ 984299 h 1181163"/>
              <a:gd name="connsiteX8" fmla="*/ 0 w 4407615"/>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7615" h="1181163" fill="none" extrusionOk="0">
                <a:moveTo>
                  <a:pt x="0" y="196864"/>
                </a:moveTo>
                <a:cubicBezTo>
                  <a:pt x="-17390" y="80866"/>
                  <a:pt x="102034" y="15816"/>
                  <a:pt x="196864" y="0"/>
                </a:cubicBezTo>
                <a:cubicBezTo>
                  <a:pt x="927171" y="-61902"/>
                  <a:pt x="2627729" y="-101778"/>
                  <a:pt x="4210751" y="0"/>
                </a:cubicBezTo>
                <a:cubicBezTo>
                  <a:pt x="4312723" y="-2117"/>
                  <a:pt x="4418704" y="73362"/>
                  <a:pt x="4407615" y="196864"/>
                </a:cubicBezTo>
                <a:cubicBezTo>
                  <a:pt x="4428508" y="531372"/>
                  <a:pt x="4402316" y="827650"/>
                  <a:pt x="4407615" y="984299"/>
                </a:cubicBezTo>
                <a:cubicBezTo>
                  <a:pt x="4404366" y="1091434"/>
                  <a:pt x="4316265" y="1166321"/>
                  <a:pt x="4210751" y="1181163"/>
                </a:cubicBezTo>
                <a:cubicBezTo>
                  <a:pt x="3619331" y="1038771"/>
                  <a:pt x="1341022" y="1292264"/>
                  <a:pt x="196864" y="1181163"/>
                </a:cubicBezTo>
                <a:cubicBezTo>
                  <a:pt x="81957" y="1184256"/>
                  <a:pt x="-1590" y="1100273"/>
                  <a:pt x="0" y="984299"/>
                </a:cubicBezTo>
                <a:cubicBezTo>
                  <a:pt x="-2077" y="865288"/>
                  <a:pt x="62760" y="327503"/>
                  <a:pt x="0" y="196864"/>
                </a:cubicBezTo>
                <a:close/>
              </a:path>
              <a:path w="4407615" h="1181163" stroke="0" extrusionOk="0">
                <a:moveTo>
                  <a:pt x="0" y="196864"/>
                </a:moveTo>
                <a:cubicBezTo>
                  <a:pt x="-10847" y="73804"/>
                  <a:pt x="84535" y="-6029"/>
                  <a:pt x="196864" y="0"/>
                </a:cubicBezTo>
                <a:cubicBezTo>
                  <a:pt x="1736444" y="-164947"/>
                  <a:pt x="2491821" y="-52288"/>
                  <a:pt x="4210751" y="0"/>
                </a:cubicBezTo>
                <a:cubicBezTo>
                  <a:pt x="4318728" y="-11714"/>
                  <a:pt x="4392738" y="90521"/>
                  <a:pt x="4407615" y="196864"/>
                </a:cubicBezTo>
                <a:cubicBezTo>
                  <a:pt x="4395971" y="348354"/>
                  <a:pt x="4375498" y="689560"/>
                  <a:pt x="4407615" y="984299"/>
                </a:cubicBezTo>
                <a:cubicBezTo>
                  <a:pt x="4410710" y="1097019"/>
                  <a:pt x="4312905" y="1169206"/>
                  <a:pt x="4210751" y="1181163"/>
                </a:cubicBezTo>
                <a:cubicBezTo>
                  <a:pt x="2598869" y="1339704"/>
                  <a:pt x="104029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custGeom>
                    <a:avLst/>
                    <a:gdLst>
                      <a:gd name="connsiteX0" fmla="*/ 0 w 9372600"/>
                      <a:gd name="connsiteY0" fmla="*/ 196864 h 1181163"/>
                      <a:gd name="connsiteX1" fmla="*/ 418622 w 9372600"/>
                      <a:gd name="connsiteY1" fmla="*/ 0 h 1181163"/>
                      <a:gd name="connsiteX2" fmla="*/ 8953977 w 9372600"/>
                      <a:gd name="connsiteY2" fmla="*/ 0 h 1181163"/>
                      <a:gd name="connsiteX3" fmla="*/ 9372600 w 9372600"/>
                      <a:gd name="connsiteY3" fmla="*/ 196864 h 1181163"/>
                      <a:gd name="connsiteX4" fmla="*/ 9372600 w 9372600"/>
                      <a:gd name="connsiteY4" fmla="*/ 984299 h 1181163"/>
                      <a:gd name="connsiteX5" fmla="*/ 8953977 w 9372600"/>
                      <a:gd name="connsiteY5" fmla="*/ 1181163 h 1181163"/>
                      <a:gd name="connsiteX6" fmla="*/ 418622 w 9372600"/>
                      <a:gd name="connsiteY6" fmla="*/ 1181163 h 1181163"/>
                      <a:gd name="connsiteX7" fmla="*/ 0 w 9372600"/>
                      <a:gd name="connsiteY7" fmla="*/ 984299 h 1181163"/>
                      <a:gd name="connsiteX8" fmla="*/ 0 w 9372600"/>
                      <a:gd name="connsiteY8" fmla="*/ 196864 h 1181163"/>
                      <a:gd name="connsiteX0" fmla="*/ 0 w 9372600"/>
                      <a:gd name="connsiteY0" fmla="*/ 196864 h 1181163"/>
                      <a:gd name="connsiteX1" fmla="*/ 418622 w 9372600"/>
                      <a:gd name="connsiteY1" fmla="*/ 0 h 1181163"/>
                      <a:gd name="connsiteX2" fmla="*/ 8953977 w 9372600"/>
                      <a:gd name="connsiteY2" fmla="*/ 0 h 1181163"/>
                      <a:gd name="connsiteX3" fmla="*/ 9372600 w 9372600"/>
                      <a:gd name="connsiteY3" fmla="*/ 196864 h 1181163"/>
                      <a:gd name="connsiteX4" fmla="*/ 9372600 w 9372600"/>
                      <a:gd name="connsiteY4" fmla="*/ 984299 h 1181163"/>
                      <a:gd name="connsiteX5" fmla="*/ 8953977 w 9372600"/>
                      <a:gd name="connsiteY5" fmla="*/ 1181163 h 1181163"/>
                      <a:gd name="connsiteX6" fmla="*/ 418622 w 9372600"/>
                      <a:gd name="connsiteY6" fmla="*/ 1181163 h 1181163"/>
                      <a:gd name="connsiteX7" fmla="*/ 0 w 9372600"/>
                      <a:gd name="connsiteY7" fmla="*/ 984299 h 1181163"/>
                      <a:gd name="connsiteX8" fmla="*/ 0 w 9372600"/>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72600" h="1181163" fill="none" extrusionOk="0">
                        <a:moveTo>
                          <a:pt x="0" y="196864"/>
                        </a:moveTo>
                        <a:cubicBezTo>
                          <a:pt x="-71639" y="66371"/>
                          <a:pt x="220218" y="19513"/>
                          <a:pt x="418622" y="0"/>
                        </a:cubicBezTo>
                        <a:cubicBezTo>
                          <a:pt x="2158554" y="-90996"/>
                          <a:pt x="5515253" y="163050"/>
                          <a:pt x="8953977" y="0"/>
                        </a:cubicBezTo>
                        <a:cubicBezTo>
                          <a:pt x="9147638" y="-9384"/>
                          <a:pt x="9399261" y="69256"/>
                          <a:pt x="9372600" y="196864"/>
                        </a:cubicBezTo>
                        <a:cubicBezTo>
                          <a:pt x="9430105" y="547604"/>
                          <a:pt x="9369992" y="820798"/>
                          <a:pt x="9372600" y="984299"/>
                        </a:cubicBezTo>
                        <a:cubicBezTo>
                          <a:pt x="9341652" y="1079665"/>
                          <a:pt x="9172267" y="1138215"/>
                          <a:pt x="8953977" y="1181163"/>
                        </a:cubicBezTo>
                        <a:cubicBezTo>
                          <a:pt x="7838457" y="589507"/>
                          <a:pt x="3033093" y="1379850"/>
                          <a:pt x="418622" y="1181163"/>
                        </a:cubicBezTo>
                        <a:cubicBezTo>
                          <a:pt x="171001" y="1185895"/>
                          <a:pt x="-3683" y="1101645"/>
                          <a:pt x="0" y="984299"/>
                        </a:cubicBezTo>
                        <a:cubicBezTo>
                          <a:pt x="-9303" y="860263"/>
                          <a:pt x="115748" y="350014"/>
                          <a:pt x="0" y="196864"/>
                        </a:cubicBezTo>
                        <a:close/>
                      </a:path>
                      <a:path w="9372600" h="1181163" stroke="0" extrusionOk="0">
                        <a:moveTo>
                          <a:pt x="0" y="196864"/>
                        </a:moveTo>
                        <a:cubicBezTo>
                          <a:pt x="-16181" y="52880"/>
                          <a:pt x="184119" y="-31740"/>
                          <a:pt x="418622" y="0"/>
                        </a:cubicBezTo>
                        <a:cubicBezTo>
                          <a:pt x="3732692" y="-471512"/>
                          <a:pt x="5025047" y="-81483"/>
                          <a:pt x="8953977" y="0"/>
                        </a:cubicBezTo>
                        <a:cubicBezTo>
                          <a:pt x="9191920" y="-15302"/>
                          <a:pt x="9344156" y="94533"/>
                          <a:pt x="9372600" y="196864"/>
                        </a:cubicBezTo>
                        <a:cubicBezTo>
                          <a:pt x="9319053" y="345397"/>
                          <a:pt x="9272212" y="664216"/>
                          <a:pt x="9372600" y="984299"/>
                        </a:cubicBezTo>
                        <a:cubicBezTo>
                          <a:pt x="9388229" y="1089502"/>
                          <a:pt x="9210554" y="1162437"/>
                          <a:pt x="8953977" y="1181163"/>
                        </a:cubicBezTo>
                        <a:cubicBezTo>
                          <a:pt x="5575364" y="1255153"/>
                          <a:pt x="2221603" y="1061022"/>
                          <a:pt x="418622" y="1181163"/>
                        </a:cubicBezTo>
                        <a:cubicBezTo>
                          <a:pt x="187457" y="1193805"/>
                          <a:pt x="29110" y="1079056"/>
                          <a:pt x="0" y="984299"/>
                        </a:cubicBezTo>
                        <a:cubicBezTo>
                          <a:pt x="97615" y="770819"/>
                          <a:pt x="-113069" y="397757"/>
                          <a:pt x="0" y="196864"/>
                        </a:cubicBezTo>
                        <a:close/>
                      </a:path>
                      <a:path w="9372600" h="1181163" fill="none" stroke="0" extrusionOk="0">
                        <a:moveTo>
                          <a:pt x="0" y="196864"/>
                        </a:moveTo>
                        <a:cubicBezTo>
                          <a:pt x="-55286" y="56672"/>
                          <a:pt x="196229" y="-18876"/>
                          <a:pt x="418622" y="0"/>
                        </a:cubicBezTo>
                        <a:cubicBezTo>
                          <a:pt x="2110453" y="-317433"/>
                          <a:pt x="5694897" y="10567"/>
                          <a:pt x="8953977" y="0"/>
                        </a:cubicBezTo>
                        <a:cubicBezTo>
                          <a:pt x="9170607" y="-5393"/>
                          <a:pt x="9389265" y="74469"/>
                          <a:pt x="9372600" y="196864"/>
                        </a:cubicBezTo>
                        <a:cubicBezTo>
                          <a:pt x="9419324" y="533208"/>
                          <a:pt x="9354836" y="826080"/>
                          <a:pt x="9372600" y="984299"/>
                        </a:cubicBezTo>
                        <a:cubicBezTo>
                          <a:pt x="9389312" y="1121932"/>
                          <a:pt x="9164773" y="1141619"/>
                          <a:pt x="8953977" y="1181163"/>
                        </a:cubicBezTo>
                        <a:cubicBezTo>
                          <a:pt x="7719325" y="1402515"/>
                          <a:pt x="2799676" y="880370"/>
                          <a:pt x="418622" y="1181163"/>
                        </a:cubicBezTo>
                        <a:cubicBezTo>
                          <a:pt x="174115" y="1187099"/>
                          <a:pt x="16414" y="1093390"/>
                          <a:pt x="0" y="984299"/>
                        </a:cubicBezTo>
                        <a:cubicBezTo>
                          <a:pt x="-11725" y="862328"/>
                          <a:pt x="134788" y="330327"/>
                          <a:pt x="0" y="196864"/>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dirty="0">
                <a:solidFill>
                  <a:srgbClr val="002060"/>
                </a:solidFill>
                <a:latin typeface="Calibri" panose="020F0502020204030204" pitchFamily="34" charset="0"/>
                <a:ea typeface="Cambria" panose="02040503050406030204" pitchFamily="18" charset="0"/>
                <a:cs typeface="Calibri" panose="020F0502020204030204" pitchFamily="34" charset="0"/>
              </a:rPr>
              <a:t>Sử dụng sản phẩm sinh học như túi nilon, màng bọc thực phẩm có thể phân huỷ</a:t>
            </a:r>
            <a:endParaRPr kumimoji="1" lang="zh-CN" altLang="en-US" sz="4000" b="1" i="0" u="none" strike="noStrike" kern="1200" cap="none" spc="0" normalizeH="0" baseline="0" noProof="0" dirty="0">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pic>
        <p:nvPicPr>
          <p:cNvPr id="5" name="Picture 4" descr="Cách xử lý đất nhiễm mặn để trồng trọt tốt nhất hiện nay">
            <a:extLst>
              <a:ext uri="{FF2B5EF4-FFF2-40B4-BE49-F238E27FC236}">
                <a16:creationId xmlns:a16="http://schemas.microsoft.com/office/drawing/2014/main" id="{624229EF-EA73-2769-F89E-1839E280DD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15400" y="1790700"/>
            <a:ext cx="8541152" cy="52578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2">
            <a:extLst>
              <a:ext uri="{FF2B5EF4-FFF2-40B4-BE49-F238E27FC236}">
                <a16:creationId xmlns:a16="http://schemas.microsoft.com/office/drawing/2014/main" id="{7EF75D57-1A64-0BE5-DF6C-1CC138E54B0F}"/>
              </a:ext>
            </a:extLst>
          </p:cNvPr>
          <p:cNvSpPr/>
          <p:nvPr/>
        </p:nvSpPr>
        <p:spPr>
          <a:xfrm>
            <a:off x="9982200" y="7353300"/>
            <a:ext cx="7010400" cy="1752600"/>
          </a:xfrm>
          <a:custGeom>
            <a:avLst/>
            <a:gdLst>
              <a:gd name="connsiteX0" fmla="*/ 0 w 4407615"/>
              <a:gd name="connsiteY0" fmla="*/ 196864 h 1181163"/>
              <a:gd name="connsiteX1" fmla="*/ 196864 w 4407615"/>
              <a:gd name="connsiteY1" fmla="*/ 0 h 1181163"/>
              <a:gd name="connsiteX2" fmla="*/ 4210751 w 4407615"/>
              <a:gd name="connsiteY2" fmla="*/ 0 h 1181163"/>
              <a:gd name="connsiteX3" fmla="*/ 4407615 w 4407615"/>
              <a:gd name="connsiteY3" fmla="*/ 196864 h 1181163"/>
              <a:gd name="connsiteX4" fmla="*/ 4407615 w 4407615"/>
              <a:gd name="connsiteY4" fmla="*/ 984299 h 1181163"/>
              <a:gd name="connsiteX5" fmla="*/ 4210751 w 4407615"/>
              <a:gd name="connsiteY5" fmla="*/ 1181163 h 1181163"/>
              <a:gd name="connsiteX6" fmla="*/ 196864 w 4407615"/>
              <a:gd name="connsiteY6" fmla="*/ 1181163 h 1181163"/>
              <a:gd name="connsiteX7" fmla="*/ 0 w 4407615"/>
              <a:gd name="connsiteY7" fmla="*/ 984299 h 1181163"/>
              <a:gd name="connsiteX8" fmla="*/ 0 w 4407615"/>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7615" h="1181163" fill="none" extrusionOk="0">
                <a:moveTo>
                  <a:pt x="0" y="196864"/>
                </a:moveTo>
                <a:cubicBezTo>
                  <a:pt x="-17390" y="80866"/>
                  <a:pt x="102034" y="15816"/>
                  <a:pt x="196864" y="0"/>
                </a:cubicBezTo>
                <a:cubicBezTo>
                  <a:pt x="927171" y="-61902"/>
                  <a:pt x="2627729" y="-101778"/>
                  <a:pt x="4210751" y="0"/>
                </a:cubicBezTo>
                <a:cubicBezTo>
                  <a:pt x="4312723" y="-2117"/>
                  <a:pt x="4418704" y="73362"/>
                  <a:pt x="4407615" y="196864"/>
                </a:cubicBezTo>
                <a:cubicBezTo>
                  <a:pt x="4428508" y="531372"/>
                  <a:pt x="4402316" y="827650"/>
                  <a:pt x="4407615" y="984299"/>
                </a:cubicBezTo>
                <a:cubicBezTo>
                  <a:pt x="4404366" y="1091434"/>
                  <a:pt x="4316265" y="1166321"/>
                  <a:pt x="4210751" y="1181163"/>
                </a:cubicBezTo>
                <a:cubicBezTo>
                  <a:pt x="3619331" y="1038771"/>
                  <a:pt x="1341022" y="1292264"/>
                  <a:pt x="196864" y="1181163"/>
                </a:cubicBezTo>
                <a:cubicBezTo>
                  <a:pt x="81957" y="1184256"/>
                  <a:pt x="-1590" y="1100273"/>
                  <a:pt x="0" y="984299"/>
                </a:cubicBezTo>
                <a:cubicBezTo>
                  <a:pt x="-2077" y="865288"/>
                  <a:pt x="62760" y="327503"/>
                  <a:pt x="0" y="196864"/>
                </a:cubicBezTo>
                <a:close/>
              </a:path>
              <a:path w="4407615" h="1181163" stroke="0" extrusionOk="0">
                <a:moveTo>
                  <a:pt x="0" y="196864"/>
                </a:moveTo>
                <a:cubicBezTo>
                  <a:pt x="-10847" y="73804"/>
                  <a:pt x="84535" y="-6029"/>
                  <a:pt x="196864" y="0"/>
                </a:cubicBezTo>
                <a:cubicBezTo>
                  <a:pt x="1736444" y="-164947"/>
                  <a:pt x="2491821" y="-52288"/>
                  <a:pt x="4210751" y="0"/>
                </a:cubicBezTo>
                <a:cubicBezTo>
                  <a:pt x="4318728" y="-11714"/>
                  <a:pt x="4392738" y="90521"/>
                  <a:pt x="4407615" y="196864"/>
                </a:cubicBezTo>
                <a:cubicBezTo>
                  <a:pt x="4395971" y="348354"/>
                  <a:pt x="4375498" y="689560"/>
                  <a:pt x="4407615" y="984299"/>
                </a:cubicBezTo>
                <a:cubicBezTo>
                  <a:pt x="4410710" y="1097019"/>
                  <a:pt x="4312905" y="1169206"/>
                  <a:pt x="4210751" y="1181163"/>
                </a:cubicBezTo>
                <a:cubicBezTo>
                  <a:pt x="2598869" y="1339704"/>
                  <a:pt x="104029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custGeom>
                    <a:avLst/>
                    <a:gdLst>
                      <a:gd name="connsiteX0" fmla="*/ 0 w 9372600"/>
                      <a:gd name="connsiteY0" fmla="*/ 196864 h 1181163"/>
                      <a:gd name="connsiteX1" fmla="*/ 418622 w 9372600"/>
                      <a:gd name="connsiteY1" fmla="*/ 0 h 1181163"/>
                      <a:gd name="connsiteX2" fmla="*/ 8953977 w 9372600"/>
                      <a:gd name="connsiteY2" fmla="*/ 0 h 1181163"/>
                      <a:gd name="connsiteX3" fmla="*/ 9372600 w 9372600"/>
                      <a:gd name="connsiteY3" fmla="*/ 196864 h 1181163"/>
                      <a:gd name="connsiteX4" fmla="*/ 9372600 w 9372600"/>
                      <a:gd name="connsiteY4" fmla="*/ 984299 h 1181163"/>
                      <a:gd name="connsiteX5" fmla="*/ 8953977 w 9372600"/>
                      <a:gd name="connsiteY5" fmla="*/ 1181163 h 1181163"/>
                      <a:gd name="connsiteX6" fmla="*/ 418622 w 9372600"/>
                      <a:gd name="connsiteY6" fmla="*/ 1181163 h 1181163"/>
                      <a:gd name="connsiteX7" fmla="*/ 0 w 9372600"/>
                      <a:gd name="connsiteY7" fmla="*/ 984299 h 1181163"/>
                      <a:gd name="connsiteX8" fmla="*/ 0 w 9372600"/>
                      <a:gd name="connsiteY8" fmla="*/ 196864 h 1181163"/>
                      <a:gd name="connsiteX0" fmla="*/ 0 w 9372600"/>
                      <a:gd name="connsiteY0" fmla="*/ 196864 h 1181163"/>
                      <a:gd name="connsiteX1" fmla="*/ 418622 w 9372600"/>
                      <a:gd name="connsiteY1" fmla="*/ 0 h 1181163"/>
                      <a:gd name="connsiteX2" fmla="*/ 8953977 w 9372600"/>
                      <a:gd name="connsiteY2" fmla="*/ 0 h 1181163"/>
                      <a:gd name="connsiteX3" fmla="*/ 9372600 w 9372600"/>
                      <a:gd name="connsiteY3" fmla="*/ 196864 h 1181163"/>
                      <a:gd name="connsiteX4" fmla="*/ 9372600 w 9372600"/>
                      <a:gd name="connsiteY4" fmla="*/ 984299 h 1181163"/>
                      <a:gd name="connsiteX5" fmla="*/ 8953977 w 9372600"/>
                      <a:gd name="connsiteY5" fmla="*/ 1181163 h 1181163"/>
                      <a:gd name="connsiteX6" fmla="*/ 418622 w 9372600"/>
                      <a:gd name="connsiteY6" fmla="*/ 1181163 h 1181163"/>
                      <a:gd name="connsiteX7" fmla="*/ 0 w 9372600"/>
                      <a:gd name="connsiteY7" fmla="*/ 984299 h 1181163"/>
                      <a:gd name="connsiteX8" fmla="*/ 0 w 9372600"/>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72600" h="1181163" fill="none" extrusionOk="0">
                        <a:moveTo>
                          <a:pt x="0" y="196864"/>
                        </a:moveTo>
                        <a:cubicBezTo>
                          <a:pt x="-71639" y="66371"/>
                          <a:pt x="220218" y="19513"/>
                          <a:pt x="418622" y="0"/>
                        </a:cubicBezTo>
                        <a:cubicBezTo>
                          <a:pt x="2158554" y="-90996"/>
                          <a:pt x="5515253" y="163050"/>
                          <a:pt x="8953977" y="0"/>
                        </a:cubicBezTo>
                        <a:cubicBezTo>
                          <a:pt x="9147638" y="-9384"/>
                          <a:pt x="9399261" y="69256"/>
                          <a:pt x="9372600" y="196864"/>
                        </a:cubicBezTo>
                        <a:cubicBezTo>
                          <a:pt x="9430105" y="547604"/>
                          <a:pt x="9369992" y="820798"/>
                          <a:pt x="9372600" y="984299"/>
                        </a:cubicBezTo>
                        <a:cubicBezTo>
                          <a:pt x="9341652" y="1079665"/>
                          <a:pt x="9172267" y="1138215"/>
                          <a:pt x="8953977" y="1181163"/>
                        </a:cubicBezTo>
                        <a:cubicBezTo>
                          <a:pt x="7838457" y="589507"/>
                          <a:pt x="3033093" y="1379850"/>
                          <a:pt x="418622" y="1181163"/>
                        </a:cubicBezTo>
                        <a:cubicBezTo>
                          <a:pt x="171001" y="1185895"/>
                          <a:pt x="-3683" y="1101645"/>
                          <a:pt x="0" y="984299"/>
                        </a:cubicBezTo>
                        <a:cubicBezTo>
                          <a:pt x="-9303" y="860263"/>
                          <a:pt x="115748" y="350014"/>
                          <a:pt x="0" y="196864"/>
                        </a:cubicBezTo>
                        <a:close/>
                      </a:path>
                      <a:path w="9372600" h="1181163" stroke="0" extrusionOk="0">
                        <a:moveTo>
                          <a:pt x="0" y="196864"/>
                        </a:moveTo>
                        <a:cubicBezTo>
                          <a:pt x="-16181" y="52880"/>
                          <a:pt x="184119" y="-31740"/>
                          <a:pt x="418622" y="0"/>
                        </a:cubicBezTo>
                        <a:cubicBezTo>
                          <a:pt x="3732692" y="-471512"/>
                          <a:pt x="5025047" y="-81483"/>
                          <a:pt x="8953977" y="0"/>
                        </a:cubicBezTo>
                        <a:cubicBezTo>
                          <a:pt x="9191920" y="-15302"/>
                          <a:pt x="9344156" y="94533"/>
                          <a:pt x="9372600" y="196864"/>
                        </a:cubicBezTo>
                        <a:cubicBezTo>
                          <a:pt x="9319053" y="345397"/>
                          <a:pt x="9272212" y="664216"/>
                          <a:pt x="9372600" y="984299"/>
                        </a:cubicBezTo>
                        <a:cubicBezTo>
                          <a:pt x="9388229" y="1089502"/>
                          <a:pt x="9210554" y="1162437"/>
                          <a:pt x="8953977" y="1181163"/>
                        </a:cubicBezTo>
                        <a:cubicBezTo>
                          <a:pt x="5575364" y="1255153"/>
                          <a:pt x="2221603" y="1061022"/>
                          <a:pt x="418622" y="1181163"/>
                        </a:cubicBezTo>
                        <a:cubicBezTo>
                          <a:pt x="187457" y="1193805"/>
                          <a:pt x="29110" y="1079056"/>
                          <a:pt x="0" y="984299"/>
                        </a:cubicBezTo>
                        <a:cubicBezTo>
                          <a:pt x="97615" y="770819"/>
                          <a:pt x="-113069" y="397757"/>
                          <a:pt x="0" y="196864"/>
                        </a:cubicBezTo>
                        <a:close/>
                      </a:path>
                      <a:path w="9372600" h="1181163" fill="none" stroke="0" extrusionOk="0">
                        <a:moveTo>
                          <a:pt x="0" y="196864"/>
                        </a:moveTo>
                        <a:cubicBezTo>
                          <a:pt x="-55286" y="56672"/>
                          <a:pt x="196229" y="-18876"/>
                          <a:pt x="418622" y="0"/>
                        </a:cubicBezTo>
                        <a:cubicBezTo>
                          <a:pt x="2110453" y="-317433"/>
                          <a:pt x="5694897" y="10567"/>
                          <a:pt x="8953977" y="0"/>
                        </a:cubicBezTo>
                        <a:cubicBezTo>
                          <a:pt x="9170607" y="-5393"/>
                          <a:pt x="9389265" y="74469"/>
                          <a:pt x="9372600" y="196864"/>
                        </a:cubicBezTo>
                        <a:cubicBezTo>
                          <a:pt x="9419324" y="533208"/>
                          <a:pt x="9354836" y="826080"/>
                          <a:pt x="9372600" y="984299"/>
                        </a:cubicBezTo>
                        <a:cubicBezTo>
                          <a:pt x="9389312" y="1121932"/>
                          <a:pt x="9164773" y="1141619"/>
                          <a:pt x="8953977" y="1181163"/>
                        </a:cubicBezTo>
                        <a:cubicBezTo>
                          <a:pt x="7719325" y="1402515"/>
                          <a:pt x="2799676" y="880370"/>
                          <a:pt x="418622" y="1181163"/>
                        </a:cubicBezTo>
                        <a:cubicBezTo>
                          <a:pt x="174115" y="1187099"/>
                          <a:pt x="16414" y="1093390"/>
                          <a:pt x="0" y="984299"/>
                        </a:cubicBezTo>
                        <a:cubicBezTo>
                          <a:pt x="-11725" y="862328"/>
                          <a:pt x="134788" y="330327"/>
                          <a:pt x="0" y="196864"/>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400" b="1" dirty="0">
                <a:solidFill>
                  <a:srgbClr val="002060"/>
                </a:solidFill>
                <a:latin typeface="Calibri" panose="020F0502020204030204" pitchFamily="34" charset="0"/>
                <a:ea typeface="Cambria" panose="02040503050406030204" pitchFamily="18" charset="0"/>
                <a:cs typeface="Calibri" panose="020F0502020204030204" pitchFamily="34" charset="0"/>
              </a:rPr>
              <a:t>R</a:t>
            </a:r>
            <a:r>
              <a:rPr lang="vi-VN" sz="4400" b="1" dirty="0">
                <a:solidFill>
                  <a:srgbClr val="002060"/>
                </a:solidFill>
                <a:latin typeface="Calibri" panose="020F0502020204030204" pitchFamily="34" charset="0"/>
                <a:ea typeface="Cambria" panose="02040503050406030204" pitchFamily="18" charset="0"/>
                <a:cs typeface="Calibri" panose="020F0502020204030204" pitchFamily="34" charset="0"/>
              </a:rPr>
              <a:t>ửa đất ở những vùng ô nhiễm mặn</a:t>
            </a:r>
            <a:endParaRPr kumimoji="1" lang="zh-CN" altLang="en-US" sz="4400" b="1" i="0" strike="noStrike" kern="1200" cap="none" spc="0" normalizeH="0" baseline="0" noProof="0" dirty="0">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spTree>
    <p:extLst>
      <p:ext uri="{BB962C8B-B14F-4D97-AF65-F5344CB8AC3E}">
        <p14:creationId xmlns:p14="http://schemas.microsoft.com/office/powerpoint/2010/main" val="2725797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anim calcmode="lin" valueType="num">
                                      <p:cBhvr>
                                        <p:cTn id="30" dur="1000" fill="hold"/>
                                        <p:tgtEl>
                                          <p:spTgt spid="5"/>
                                        </p:tgtEl>
                                        <p:attrNameLst>
                                          <p:attrName>ppt_x</p:attrName>
                                        </p:attrNameLst>
                                      </p:cBhvr>
                                      <p:tavLst>
                                        <p:tav tm="0">
                                          <p:val>
                                            <p:strVal val="#ppt_x"/>
                                          </p:val>
                                        </p:tav>
                                        <p:tav tm="100000">
                                          <p:val>
                                            <p:strVal val="#ppt_x"/>
                                          </p:val>
                                        </p:tav>
                                      </p:tavLst>
                                    </p:anim>
                                    <p:anim calcmode="lin" valueType="num">
                                      <p:cBhvr>
                                        <p:cTn id="3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sp>
        <p:nvSpPr>
          <p:cNvPr id="2" name="Freeform 2"/>
          <p:cNvSpPr/>
          <p:nvPr/>
        </p:nvSpPr>
        <p:spPr>
          <a:xfrm>
            <a:off x="-1600884" y="6267622"/>
            <a:ext cx="14716718" cy="5981356"/>
          </a:xfrm>
          <a:custGeom>
            <a:avLst/>
            <a:gdLst/>
            <a:ahLst/>
            <a:cxnLst/>
            <a:rect l="l" t="t" r="r" b="b"/>
            <a:pathLst>
              <a:path w="14716718" h="5981356">
                <a:moveTo>
                  <a:pt x="0" y="0"/>
                </a:moveTo>
                <a:lnTo>
                  <a:pt x="14716718" y="0"/>
                </a:lnTo>
                <a:lnTo>
                  <a:pt x="14716718" y="5981356"/>
                </a:lnTo>
                <a:lnTo>
                  <a:pt x="0" y="598135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4" name="图片 5">
            <a:extLst>
              <a:ext uri="{FF2B5EF4-FFF2-40B4-BE49-F238E27FC236}">
                <a16:creationId xmlns:a16="http://schemas.microsoft.com/office/drawing/2014/main" id="{68C4DFB0-385D-01A3-4A09-519DA23BB1F1}"/>
              </a:ext>
            </a:extLst>
          </p:cNvPr>
          <p:cNvPicPr>
            <a:picLocks noChangeAspect="1"/>
          </p:cNvPicPr>
          <p:nvPr/>
        </p:nvPicPr>
        <p:blipFill rotWithShape="1">
          <a:blip r:embed="rId4">
            <a:extLst>
              <a:ext uri="{28A0092B-C50C-407E-A947-70E740481C1C}">
                <a14:useLocalDpi xmlns:a14="http://schemas.microsoft.com/office/drawing/2010/main" val="0"/>
              </a:ext>
            </a:extLst>
          </a:blip>
          <a:srcRect t="21111" r="72634" b="61389"/>
          <a:stretch/>
        </p:blipFill>
        <p:spPr>
          <a:xfrm>
            <a:off x="762000" y="2857500"/>
            <a:ext cx="5939751" cy="7691387"/>
          </a:xfrm>
          <a:prstGeom prst="rect">
            <a:avLst/>
          </a:prstGeom>
        </p:spPr>
      </p:pic>
      <p:pic>
        <p:nvPicPr>
          <p:cNvPr id="5" name="Picture 4">
            <a:extLst>
              <a:ext uri="{FF2B5EF4-FFF2-40B4-BE49-F238E27FC236}">
                <a16:creationId xmlns:a16="http://schemas.microsoft.com/office/drawing/2014/main" id="{F726EBA4-880C-20EC-FB03-D97D359F7198}"/>
              </a:ext>
            </a:extLst>
          </p:cNvPr>
          <p:cNvPicPr>
            <a:picLocks noChangeAspect="1"/>
          </p:cNvPicPr>
          <p:nvPr/>
        </p:nvPicPr>
        <p:blipFill>
          <a:blip r:embed="rId5"/>
          <a:stretch>
            <a:fillRect/>
          </a:stretch>
        </p:blipFill>
        <p:spPr>
          <a:xfrm>
            <a:off x="6629400" y="1257300"/>
            <a:ext cx="7884273" cy="6459302"/>
          </a:xfrm>
          <a:prstGeom prst="rect">
            <a:avLst/>
          </a:prstGeom>
        </p:spPr>
      </p:pic>
      <p:sp>
        <p:nvSpPr>
          <p:cNvPr id="6" name="Oval 5"/>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99957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5" name="Group 5"/>
          <p:cNvGrpSpPr/>
          <p:nvPr/>
        </p:nvGrpSpPr>
        <p:grpSpPr>
          <a:xfrm>
            <a:off x="-5384120" y="9037169"/>
            <a:ext cx="27863167" cy="2554723"/>
            <a:chOff x="0" y="0"/>
            <a:chExt cx="7338447" cy="672849"/>
          </a:xfrm>
        </p:grpSpPr>
        <p:sp>
          <p:nvSpPr>
            <p:cNvPr id="6" name="Freeform 6"/>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txBody>
            <a:bodyPr/>
            <a:lstStyle/>
            <a:p>
              <a:endParaRPr lang="en-US"/>
            </a:p>
          </p:txBody>
        </p:sp>
        <p:sp>
          <p:nvSpPr>
            <p:cNvPr id="7" name="TextBox 7"/>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TextBox 18">
            <a:extLst>
              <a:ext uri="{FF2B5EF4-FFF2-40B4-BE49-F238E27FC236}">
                <a16:creationId xmlns:a16="http://schemas.microsoft.com/office/drawing/2014/main" id="{ECF778EE-899A-2E93-EAE0-83DE4EF06D05}"/>
              </a:ext>
            </a:extLst>
          </p:cNvPr>
          <p:cNvSpPr txBox="1"/>
          <p:nvPr/>
        </p:nvSpPr>
        <p:spPr>
          <a:xfrm>
            <a:off x="5342925" y="1067208"/>
            <a:ext cx="9592275" cy="2308324"/>
          </a:xfrm>
          <a:prstGeom prst="rect">
            <a:avLst/>
          </a:prstGeom>
          <a:noFill/>
        </p:spPr>
        <p:txBody>
          <a:bodyPr wrap="square" rtlCol="0">
            <a:spAutoFit/>
          </a:bodyPr>
          <a:lstStyle/>
          <a:p>
            <a:pPr lvl="0" algn="ctr" defTabSz="1371600"/>
            <a:r>
              <a:rPr lang="vi-VN" sz="7200" b="1" dirty="0">
                <a:solidFill>
                  <a:srgbClr val="FF0000"/>
                </a:solidFill>
                <a:latin typeface="Calibri" panose="020F0502020204030204" pitchFamily="34" charset="0"/>
                <a:ea typeface="楷体"/>
                <a:cs typeface="Calibri" panose="020F0502020204030204" pitchFamily="34" charset="0"/>
              </a:rPr>
              <a:t>Vì sao phải phân loại rác thải sinh hoạt?</a:t>
            </a:r>
          </a:p>
        </p:txBody>
      </p:sp>
      <p:sp>
        <p:nvSpPr>
          <p:cNvPr id="109" name="TextBox 108">
            <a:extLst>
              <a:ext uri="{FF2B5EF4-FFF2-40B4-BE49-F238E27FC236}">
                <a16:creationId xmlns:a16="http://schemas.microsoft.com/office/drawing/2014/main" id="{267E4C5C-FFD5-C8CA-9FD9-6A0AE91D3179}"/>
              </a:ext>
            </a:extLst>
          </p:cNvPr>
          <p:cNvSpPr txBox="1"/>
          <p:nvPr/>
        </p:nvSpPr>
        <p:spPr>
          <a:xfrm>
            <a:off x="6019800" y="4356924"/>
            <a:ext cx="9829800" cy="2554545"/>
          </a:xfrm>
          <a:prstGeom prst="rect">
            <a:avLst/>
          </a:prstGeom>
          <a:noFill/>
        </p:spPr>
        <p:txBody>
          <a:bodyPr wrap="square" rtlCol="0">
            <a:spAutoFit/>
          </a:bodyPr>
          <a:lstStyle/>
          <a:p>
            <a:pPr algn="just"/>
            <a:r>
              <a:rPr lang="vi-VN" sz="4000" b="1" dirty="0">
                <a:latin typeface="Calibri" panose="020F0502020204030204" pitchFamily="34" charset="0"/>
                <a:cs typeface="Calibri" panose="020F0502020204030204" pitchFamily="34" charset="0"/>
              </a:rPr>
              <a:t>Vì phân loại rác thải sinh hoạt để có thể dễ dàng vận chuyển, tái chế; góp phần giảm lượng rác thải ra môi trường, nâng cao ý thức của cộng đồng về bảo vệ môi trường.</a:t>
            </a:r>
          </a:p>
        </p:txBody>
      </p:sp>
      <p:sp>
        <p:nvSpPr>
          <p:cNvPr id="107" name="Oval 106"/>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3863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2" presetClass="entr" presetSubtype="4" fill="hold" grpId="0" nodeType="withEffect">
                                  <p:stCondLst>
                                    <p:cond delay="0"/>
                                  </p:stCondLst>
                                  <p:childTnLst>
                                    <p:set>
                                      <p:cBhvr>
                                        <p:cTn id="9" dur="1" fill="hold">
                                          <p:stCondLst>
                                            <p:cond delay="0"/>
                                          </p:stCondLst>
                                        </p:cTn>
                                        <p:tgtEl>
                                          <p:spTgt spid="109"/>
                                        </p:tgtEl>
                                        <p:attrNameLst>
                                          <p:attrName>style.visibility</p:attrName>
                                        </p:attrNameLst>
                                      </p:cBhvr>
                                      <p:to>
                                        <p:strVal val="visible"/>
                                      </p:to>
                                    </p:set>
                                    <p:anim calcmode="lin" valueType="num">
                                      <p:cBhvr additive="base">
                                        <p:cTn id="10" dur="500" fill="hold"/>
                                        <p:tgtEl>
                                          <p:spTgt spid="109"/>
                                        </p:tgtEl>
                                        <p:attrNameLst>
                                          <p:attrName>ppt_x</p:attrName>
                                        </p:attrNameLst>
                                      </p:cBhvr>
                                      <p:tavLst>
                                        <p:tav tm="0">
                                          <p:val>
                                            <p:strVal val="#ppt_x"/>
                                          </p:val>
                                        </p:tav>
                                        <p:tav tm="100000">
                                          <p:val>
                                            <p:strVal val="#ppt_x"/>
                                          </p:val>
                                        </p:tav>
                                      </p:tavLst>
                                    </p:anim>
                                    <p:anim calcmode="lin" valueType="num">
                                      <p:cBhvr additive="base">
                                        <p:cTn id="11" dur="500" fill="hold"/>
                                        <p:tgtEl>
                                          <p:spTgt spid="10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0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yellow letters on a black background&#10;&#10;Description automatically generated">
            <a:extLst>
              <a:ext uri="{FF2B5EF4-FFF2-40B4-BE49-F238E27FC236}">
                <a16:creationId xmlns:a16="http://schemas.microsoft.com/office/drawing/2014/main" id="{BD52995A-95D7-436E-977B-2DC0F358E2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7200" y="-7620"/>
            <a:ext cx="8915400" cy="2847008"/>
          </a:xfrm>
          <a:prstGeom prst="rect">
            <a:avLst/>
          </a:prstGeom>
        </p:spPr>
      </p:pic>
      <p:grpSp>
        <p:nvGrpSpPr>
          <p:cNvPr id="3" name="Group 2">
            <a:extLst>
              <a:ext uri="{FF2B5EF4-FFF2-40B4-BE49-F238E27FC236}">
                <a16:creationId xmlns:a16="http://schemas.microsoft.com/office/drawing/2014/main" id="{EADE17A9-AEF9-815A-44C7-A0DA6A15E4EF}"/>
              </a:ext>
            </a:extLst>
          </p:cNvPr>
          <p:cNvGrpSpPr/>
          <p:nvPr/>
        </p:nvGrpSpPr>
        <p:grpSpPr>
          <a:xfrm>
            <a:off x="533400" y="1333500"/>
            <a:ext cx="14325600" cy="8641080"/>
            <a:chOff x="533400" y="1333500"/>
            <a:chExt cx="14325600" cy="8641080"/>
          </a:xfrm>
        </p:grpSpPr>
        <p:sp>
          <p:nvSpPr>
            <p:cNvPr id="4" name="Freeform 4">
              <a:extLst>
                <a:ext uri="{FF2B5EF4-FFF2-40B4-BE49-F238E27FC236}">
                  <a16:creationId xmlns:a16="http://schemas.microsoft.com/office/drawing/2014/main" id="{1EEBE447-5A05-9EC3-80A6-BCE152F73874}"/>
                </a:ext>
              </a:extLst>
            </p:cNvPr>
            <p:cNvSpPr/>
            <p:nvPr/>
          </p:nvSpPr>
          <p:spPr>
            <a:xfrm>
              <a:off x="533400" y="1333500"/>
              <a:ext cx="14325600" cy="8641080"/>
            </a:xfrm>
            <a:custGeom>
              <a:avLst/>
              <a:gdLst/>
              <a:ahLst/>
              <a:cxnLst/>
              <a:rect l="l" t="t" r="r" b="b"/>
              <a:pathLst>
                <a:path w="3024000" h="2234261">
                  <a:moveTo>
                    <a:pt x="0" y="0"/>
                  </a:moveTo>
                  <a:lnTo>
                    <a:pt x="3024000" y="0"/>
                  </a:lnTo>
                  <a:lnTo>
                    <a:pt x="3024000" y="2234261"/>
                  </a:lnTo>
                  <a:lnTo>
                    <a:pt x="0" y="223426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TextBox 4">
              <a:extLst>
                <a:ext uri="{FF2B5EF4-FFF2-40B4-BE49-F238E27FC236}">
                  <a16:creationId xmlns:a16="http://schemas.microsoft.com/office/drawing/2014/main" id="{6D765EDE-9888-2FAF-ADB8-1CA6B889A4E8}"/>
                </a:ext>
              </a:extLst>
            </p:cNvPr>
            <p:cNvSpPr txBox="1"/>
            <p:nvPr/>
          </p:nvSpPr>
          <p:spPr>
            <a:xfrm>
              <a:off x="2804160" y="5158740"/>
              <a:ext cx="11582400" cy="4401205"/>
            </a:xfrm>
            <a:prstGeom prst="rect">
              <a:avLst/>
            </a:prstGeom>
            <a:noFill/>
          </p:spPr>
          <p:txBody>
            <a:bodyPr wrap="square" rtlCol="0">
              <a:spAutoFit/>
            </a:bodyPr>
            <a:lstStyle/>
            <a:p>
              <a:pPr marL="571500" indent="-571500" algn="just">
                <a:buFont typeface="Arial" panose="020B0604020202020204" pitchFamily="34" charset="0"/>
                <a:buChar char="•"/>
              </a:pPr>
              <a:r>
                <a:rPr lang="vi-VN" sz="4000" b="1" dirty="0">
                  <a:latin typeface="Cambria" panose="02040503050406030204" pitchFamily="18" charset="0"/>
                  <a:ea typeface="Cambria" panose="02040503050406030204" pitchFamily="18" charset="0"/>
                </a:rPr>
                <a:t>GV đưa ra bảng ô chữ và yêu cầu HS tìm ra các từ có nghĩa trong bảng.</a:t>
              </a:r>
              <a:endParaRPr lang="en-US" sz="4000" b="1" dirty="0">
                <a:latin typeface="Cambria" panose="02040503050406030204" pitchFamily="18" charset="0"/>
                <a:ea typeface="Cambria" panose="02040503050406030204" pitchFamily="18" charset="0"/>
              </a:endParaRPr>
            </a:p>
            <a:p>
              <a:pPr marL="571500" indent="-571500" algn="just">
                <a:buFont typeface="Arial" panose="020B0604020202020204" pitchFamily="34" charset="0"/>
                <a:buChar char="•"/>
              </a:pPr>
              <a:r>
                <a:rPr lang="vi-VN" sz="4000" b="1" dirty="0">
                  <a:latin typeface="Cambria" panose="02040503050406030204" pitchFamily="18" charset="0"/>
                  <a:ea typeface="Cambria" panose="02040503050406030204" pitchFamily="18" charset="0"/>
                </a:rPr>
                <a:t>Mỗi từ là một chìa khoá vàng, ai có câu trả lời đúng và nhanh nhất sẽ được thưởng một chiếc chìa khoá vàng.</a:t>
              </a:r>
              <a:endParaRPr lang="en-US" sz="4000" b="1" dirty="0">
                <a:latin typeface="Cambria" panose="02040503050406030204" pitchFamily="18" charset="0"/>
                <a:ea typeface="Cambria" panose="02040503050406030204" pitchFamily="18" charset="0"/>
              </a:endParaRPr>
            </a:p>
            <a:p>
              <a:pPr marL="571500" indent="-571500" algn="just">
                <a:buFont typeface="Arial" panose="020B0604020202020204" pitchFamily="34" charset="0"/>
                <a:buChar char="•"/>
              </a:pPr>
              <a:r>
                <a:rPr lang="vi-VN" sz="4000" b="1" dirty="0">
                  <a:latin typeface="Cambria" panose="02040503050406030204" pitchFamily="18" charset="0"/>
                  <a:ea typeface="Cambria" panose="02040503050406030204" pitchFamily="18" charset="0"/>
                </a:rPr>
                <a:t>Sau khi tìm được 4 chìa khoá vàng sẽ mở ra được kho báu là nội dung chính của bài học.</a:t>
              </a:r>
            </a:p>
          </p:txBody>
        </p:sp>
        <p:sp>
          <p:nvSpPr>
            <p:cNvPr id="6" name="Freeform 3">
              <a:extLst>
                <a:ext uri="{FF2B5EF4-FFF2-40B4-BE49-F238E27FC236}">
                  <a16:creationId xmlns:a16="http://schemas.microsoft.com/office/drawing/2014/main" id="{8D4B6DBE-C9C4-FF5D-789F-D1D582247CEF}"/>
                </a:ext>
              </a:extLst>
            </p:cNvPr>
            <p:cNvSpPr/>
            <p:nvPr/>
          </p:nvSpPr>
          <p:spPr>
            <a:xfrm rot="21123005">
              <a:off x="7280525" y="3354811"/>
              <a:ext cx="2916195" cy="1905000"/>
            </a:xfrm>
            <a:custGeom>
              <a:avLst/>
              <a:gdLst/>
              <a:ahLst/>
              <a:cxnLst/>
              <a:rect l="l" t="t" r="r" b="b"/>
              <a:pathLst>
                <a:path w="6116595" h="4114800">
                  <a:moveTo>
                    <a:pt x="0" y="0"/>
                  </a:moveTo>
                  <a:lnTo>
                    <a:pt x="6116595" y="0"/>
                  </a:lnTo>
                  <a:lnTo>
                    <a:pt x="6116595"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spTree>
    <p:extLst>
      <p:ext uri="{BB962C8B-B14F-4D97-AF65-F5344CB8AC3E}">
        <p14:creationId xmlns:p14="http://schemas.microsoft.com/office/powerpoint/2010/main" val="892172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76481A"/>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6" name="Group 15">
            <a:extLst>
              <a:ext uri="{FF2B5EF4-FFF2-40B4-BE49-F238E27FC236}">
                <a16:creationId xmlns:a16="http://schemas.microsoft.com/office/drawing/2014/main" id="{FEA1FAD3-84CF-ABAE-E39F-6BE7F6513187}"/>
              </a:ext>
            </a:extLst>
          </p:cNvPr>
          <p:cNvGrpSpPr/>
          <p:nvPr/>
        </p:nvGrpSpPr>
        <p:grpSpPr>
          <a:xfrm>
            <a:off x="609600" y="335559"/>
            <a:ext cx="5000035" cy="1607541"/>
            <a:chOff x="609600" y="335559"/>
            <a:chExt cx="5000035" cy="1607541"/>
          </a:xfrm>
        </p:grpSpPr>
        <p:grpSp>
          <p:nvGrpSpPr>
            <p:cNvPr id="13" name="Group 12">
              <a:extLst>
                <a:ext uri="{FF2B5EF4-FFF2-40B4-BE49-F238E27FC236}">
                  <a16:creationId xmlns:a16="http://schemas.microsoft.com/office/drawing/2014/main" id="{2506D911-51C6-6DAB-1495-A0FD3C676A94}"/>
                </a:ext>
              </a:extLst>
            </p:cNvPr>
            <p:cNvGrpSpPr/>
            <p:nvPr/>
          </p:nvGrpSpPr>
          <p:grpSpPr>
            <a:xfrm>
              <a:off x="609600" y="876300"/>
              <a:ext cx="4191000" cy="1066800"/>
              <a:chOff x="609600" y="876300"/>
              <a:chExt cx="4191000" cy="1066800"/>
            </a:xfrm>
          </p:grpSpPr>
          <p:sp>
            <p:nvSpPr>
              <p:cNvPr id="9" name="Freeform 5">
                <a:extLst>
                  <a:ext uri="{FF2B5EF4-FFF2-40B4-BE49-F238E27FC236}">
                    <a16:creationId xmlns:a16="http://schemas.microsoft.com/office/drawing/2014/main" id="{65E89134-05EB-FC7F-F81C-49FEC86D02A1}"/>
                  </a:ext>
                </a:extLst>
              </p:cNvPr>
              <p:cNvSpPr/>
              <p:nvPr/>
            </p:nvSpPr>
            <p:spPr>
              <a:xfrm>
                <a:off x="609600" y="876300"/>
                <a:ext cx="4038600" cy="1066800"/>
              </a:xfrm>
              <a:custGeom>
                <a:avLst/>
                <a:gdLst/>
                <a:ahLst/>
                <a:cxnLst/>
                <a:rect l="l" t="t" r="r" b="b"/>
                <a:pathLst>
                  <a:path w="3024000" h="536760">
                    <a:moveTo>
                      <a:pt x="0" y="0"/>
                    </a:moveTo>
                    <a:lnTo>
                      <a:pt x="3024000" y="0"/>
                    </a:lnTo>
                    <a:lnTo>
                      <a:pt x="3024000" y="536760"/>
                    </a:lnTo>
                    <a:lnTo>
                      <a:pt x="0" y="5367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2" name="TextBox 11">
                <a:extLst>
                  <a:ext uri="{FF2B5EF4-FFF2-40B4-BE49-F238E27FC236}">
                    <a16:creationId xmlns:a16="http://schemas.microsoft.com/office/drawing/2014/main" id="{E81705F3-0B76-5374-FCF6-A05467EDC504}"/>
                  </a:ext>
                </a:extLst>
              </p:cNvPr>
              <p:cNvSpPr txBox="1"/>
              <p:nvPr/>
            </p:nvSpPr>
            <p:spPr>
              <a:xfrm>
                <a:off x="1447800" y="952500"/>
                <a:ext cx="33528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Calibri"/>
                    <a:ea typeface="+mn-ea"/>
                    <a:cs typeface="+mn-cs"/>
                  </a:rPr>
                  <a:t>XÓI MÒN</a:t>
                </a:r>
              </a:p>
            </p:txBody>
          </p:sp>
        </p:grpSp>
        <p:sp>
          <p:nvSpPr>
            <p:cNvPr id="15" name="Freeform 2">
              <a:extLst>
                <a:ext uri="{FF2B5EF4-FFF2-40B4-BE49-F238E27FC236}">
                  <a16:creationId xmlns:a16="http://schemas.microsoft.com/office/drawing/2014/main" id="{EC6A299C-8525-AE21-06FD-E803A468B520}"/>
                </a:ext>
              </a:extLst>
            </p:cNvPr>
            <p:cNvSpPr/>
            <p:nvPr/>
          </p:nvSpPr>
          <p:spPr>
            <a:xfrm rot="16533315">
              <a:off x="4076573" y="369935"/>
              <a:ext cx="1567437" cy="1498686"/>
            </a:xfrm>
            <a:custGeom>
              <a:avLst/>
              <a:gdLst/>
              <a:ahLst/>
              <a:cxnLst/>
              <a:rect l="l" t="t" r="r" b="b"/>
              <a:pathLst>
                <a:path w="3631311" h="4114800">
                  <a:moveTo>
                    <a:pt x="0" y="0"/>
                  </a:moveTo>
                  <a:lnTo>
                    <a:pt x="3631311" y="0"/>
                  </a:lnTo>
                  <a:lnTo>
                    <a:pt x="3631311"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grpSp>
        <p:nvGrpSpPr>
          <p:cNvPr id="17" name="Group 16">
            <a:extLst>
              <a:ext uri="{FF2B5EF4-FFF2-40B4-BE49-F238E27FC236}">
                <a16:creationId xmlns:a16="http://schemas.microsoft.com/office/drawing/2014/main" id="{58EC12A0-E3FC-5A70-6CEE-6A3FF33C7F96}"/>
              </a:ext>
            </a:extLst>
          </p:cNvPr>
          <p:cNvGrpSpPr/>
          <p:nvPr/>
        </p:nvGrpSpPr>
        <p:grpSpPr>
          <a:xfrm>
            <a:off x="609600" y="2019300"/>
            <a:ext cx="5000035" cy="1607541"/>
            <a:chOff x="609600" y="335559"/>
            <a:chExt cx="5000035" cy="1607541"/>
          </a:xfrm>
        </p:grpSpPr>
        <p:grpSp>
          <p:nvGrpSpPr>
            <p:cNvPr id="18" name="Group 17">
              <a:extLst>
                <a:ext uri="{FF2B5EF4-FFF2-40B4-BE49-F238E27FC236}">
                  <a16:creationId xmlns:a16="http://schemas.microsoft.com/office/drawing/2014/main" id="{2B5923B1-4891-DF26-FBC8-8F5741DB766D}"/>
                </a:ext>
              </a:extLst>
            </p:cNvPr>
            <p:cNvGrpSpPr/>
            <p:nvPr/>
          </p:nvGrpSpPr>
          <p:grpSpPr>
            <a:xfrm>
              <a:off x="609600" y="876300"/>
              <a:ext cx="4038600" cy="1066800"/>
              <a:chOff x="609600" y="876300"/>
              <a:chExt cx="4038600" cy="1066800"/>
            </a:xfrm>
          </p:grpSpPr>
          <p:sp>
            <p:nvSpPr>
              <p:cNvPr id="20" name="Freeform 5">
                <a:extLst>
                  <a:ext uri="{FF2B5EF4-FFF2-40B4-BE49-F238E27FC236}">
                    <a16:creationId xmlns:a16="http://schemas.microsoft.com/office/drawing/2014/main" id="{4584DDBC-D7AB-02FC-951D-713E82F328DB}"/>
                  </a:ext>
                </a:extLst>
              </p:cNvPr>
              <p:cNvSpPr/>
              <p:nvPr/>
            </p:nvSpPr>
            <p:spPr>
              <a:xfrm>
                <a:off x="609600" y="876300"/>
                <a:ext cx="4038600" cy="1066800"/>
              </a:xfrm>
              <a:custGeom>
                <a:avLst/>
                <a:gdLst/>
                <a:ahLst/>
                <a:cxnLst/>
                <a:rect l="l" t="t" r="r" b="b"/>
                <a:pathLst>
                  <a:path w="3024000" h="536760">
                    <a:moveTo>
                      <a:pt x="0" y="0"/>
                    </a:moveTo>
                    <a:lnTo>
                      <a:pt x="3024000" y="0"/>
                    </a:lnTo>
                    <a:lnTo>
                      <a:pt x="3024000" y="536760"/>
                    </a:lnTo>
                    <a:lnTo>
                      <a:pt x="0" y="5367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1" name="TextBox 20">
                <a:extLst>
                  <a:ext uri="{FF2B5EF4-FFF2-40B4-BE49-F238E27FC236}">
                    <a16:creationId xmlns:a16="http://schemas.microsoft.com/office/drawing/2014/main" id="{7C432B8C-B165-2322-88AE-0780174BBFE4}"/>
                  </a:ext>
                </a:extLst>
              </p:cNvPr>
              <p:cNvSpPr txBox="1"/>
              <p:nvPr/>
            </p:nvSpPr>
            <p:spPr>
              <a:xfrm>
                <a:off x="914400" y="945159"/>
                <a:ext cx="3352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Calibri"/>
                    <a:ea typeface="+mn-ea"/>
                    <a:cs typeface="+mn-cs"/>
                  </a:rPr>
                  <a:t>ĐẤT</a:t>
                </a:r>
              </a:p>
            </p:txBody>
          </p:sp>
        </p:grpSp>
        <p:sp>
          <p:nvSpPr>
            <p:cNvPr id="19" name="Freeform 2">
              <a:extLst>
                <a:ext uri="{FF2B5EF4-FFF2-40B4-BE49-F238E27FC236}">
                  <a16:creationId xmlns:a16="http://schemas.microsoft.com/office/drawing/2014/main" id="{C1457B4A-6535-0672-6BAA-41031EDF11AD}"/>
                </a:ext>
              </a:extLst>
            </p:cNvPr>
            <p:cNvSpPr/>
            <p:nvPr/>
          </p:nvSpPr>
          <p:spPr>
            <a:xfrm rot="16533315">
              <a:off x="4076573" y="369935"/>
              <a:ext cx="1567437" cy="1498686"/>
            </a:xfrm>
            <a:custGeom>
              <a:avLst/>
              <a:gdLst/>
              <a:ahLst/>
              <a:cxnLst/>
              <a:rect l="l" t="t" r="r" b="b"/>
              <a:pathLst>
                <a:path w="3631311" h="4114800">
                  <a:moveTo>
                    <a:pt x="0" y="0"/>
                  </a:moveTo>
                  <a:lnTo>
                    <a:pt x="3631311" y="0"/>
                  </a:lnTo>
                  <a:lnTo>
                    <a:pt x="3631311"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grpSp>
        <p:nvGrpSpPr>
          <p:cNvPr id="23" name="Group 22">
            <a:extLst>
              <a:ext uri="{FF2B5EF4-FFF2-40B4-BE49-F238E27FC236}">
                <a16:creationId xmlns:a16="http://schemas.microsoft.com/office/drawing/2014/main" id="{DFAEBA50-BC1D-289A-43C9-A7A5F49CF7BA}"/>
              </a:ext>
            </a:extLst>
          </p:cNvPr>
          <p:cNvGrpSpPr/>
          <p:nvPr/>
        </p:nvGrpSpPr>
        <p:grpSpPr>
          <a:xfrm>
            <a:off x="609600" y="3695700"/>
            <a:ext cx="5000035" cy="1607541"/>
            <a:chOff x="609600" y="335559"/>
            <a:chExt cx="5000035" cy="1607541"/>
          </a:xfrm>
        </p:grpSpPr>
        <p:grpSp>
          <p:nvGrpSpPr>
            <p:cNvPr id="24" name="Group 23">
              <a:extLst>
                <a:ext uri="{FF2B5EF4-FFF2-40B4-BE49-F238E27FC236}">
                  <a16:creationId xmlns:a16="http://schemas.microsoft.com/office/drawing/2014/main" id="{73234032-A5BD-7A57-C5CB-ACCFBB375325}"/>
                </a:ext>
              </a:extLst>
            </p:cNvPr>
            <p:cNvGrpSpPr/>
            <p:nvPr/>
          </p:nvGrpSpPr>
          <p:grpSpPr>
            <a:xfrm>
              <a:off x="609600" y="876300"/>
              <a:ext cx="4038600" cy="1066800"/>
              <a:chOff x="609600" y="876300"/>
              <a:chExt cx="4038600" cy="1066800"/>
            </a:xfrm>
          </p:grpSpPr>
          <p:sp>
            <p:nvSpPr>
              <p:cNvPr id="26" name="Freeform 5">
                <a:extLst>
                  <a:ext uri="{FF2B5EF4-FFF2-40B4-BE49-F238E27FC236}">
                    <a16:creationId xmlns:a16="http://schemas.microsoft.com/office/drawing/2014/main" id="{3A8344DA-34AB-77E9-0DB4-C3B7B4AFFFCB}"/>
                  </a:ext>
                </a:extLst>
              </p:cNvPr>
              <p:cNvSpPr/>
              <p:nvPr/>
            </p:nvSpPr>
            <p:spPr>
              <a:xfrm>
                <a:off x="609600" y="876300"/>
                <a:ext cx="4038600" cy="1066800"/>
              </a:xfrm>
              <a:custGeom>
                <a:avLst/>
                <a:gdLst/>
                <a:ahLst/>
                <a:cxnLst/>
                <a:rect l="l" t="t" r="r" b="b"/>
                <a:pathLst>
                  <a:path w="3024000" h="536760">
                    <a:moveTo>
                      <a:pt x="0" y="0"/>
                    </a:moveTo>
                    <a:lnTo>
                      <a:pt x="3024000" y="0"/>
                    </a:lnTo>
                    <a:lnTo>
                      <a:pt x="3024000" y="536760"/>
                    </a:lnTo>
                    <a:lnTo>
                      <a:pt x="0" y="5367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7" name="TextBox 26">
                <a:extLst>
                  <a:ext uri="{FF2B5EF4-FFF2-40B4-BE49-F238E27FC236}">
                    <a16:creationId xmlns:a16="http://schemas.microsoft.com/office/drawing/2014/main" id="{B8068099-BD4E-5564-412E-392E9A782895}"/>
                  </a:ext>
                </a:extLst>
              </p:cNvPr>
              <p:cNvSpPr txBox="1"/>
              <p:nvPr/>
            </p:nvSpPr>
            <p:spPr>
              <a:xfrm>
                <a:off x="914400" y="945159"/>
                <a:ext cx="3352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Calibri"/>
                    <a:ea typeface="+mn-ea"/>
                    <a:cs typeface="+mn-cs"/>
                  </a:rPr>
                  <a:t>BẢO VỆ</a:t>
                </a:r>
              </a:p>
            </p:txBody>
          </p:sp>
        </p:grpSp>
        <p:sp>
          <p:nvSpPr>
            <p:cNvPr id="25" name="Freeform 2">
              <a:extLst>
                <a:ext uri="{FF2B5EF4-FFF2-40B4-BE49-F238E27FC236}">
                  <a16:creationId xmlns:a16="http://schemas.microsoft.com/office/drawing/2014/main" id="{7796CA50-EC17-A04C-CE21-06BAD649D1FB}"/>
                </a:ext>
              </a:extLst>
            </p:cNvPr>
            <p:cNvSpPr/>
            <p:nvPr/>
          </p:nvSpPr>
          <p:spPr>
            <a:xfrm rot="16533315">
              <a:off x="4076573" y="369935"/>
              <a:ext cx="1567437" cy="1498686"/>
            </a:xfrm>
            <a:custGeom>
              <a:avLst/>
              <a:gdLst/>
              <a:ahLst/>
              <a:cxnLst/>
              <a:rect l="l" t="t" r="r" b="b"/>
              <a:pathLst>
                <a:path w="3631311" h="4114800">
                  <a:moveTo>
                    <a:pt x="0" y="0"/>
                  </a:moveTo>
                  <a:lnTo>
                    <a:pt x="3631311" y="0"/>
                  </a:lnTo>
                  <a:lnTo>
                    <a:pt x="3631311"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grpSp>
        <p:nvGrpSpPr>
          <p:cNvPr id="29" name="Group 28">
            <a:extLst>
              <a:ext uri="{FF2B5EF4-FFF2-40B4-BE49-F238E27FC236}">
                <a16:creationId xmlns:a16="http://schemas.microsoft.com/office/drawing/2014/main" id="{A95CE195-2528-853D-C13E-8906038CA588}"/>
              </a:ext>
            </a:extLst>
          </p:cNvPr>
          <p:cNvGrpSpPr/>
          <p:nvPr/>
        </p:nvGrpSpPr>
        <p:grpSpPr>
          <a:xfrm>
            <a:off x="533400" y="5372100"/>
            <a:ext cx="5000035" cy="1607541"/>
            <a:chOff x="609600" y="335559"/>
            <a:chExt cx="5000035" cy="1607541"/>
          </a:xfrm>
        </p:grpSpPr>
        <p:grpSp>
          <p:nvGrpSpPr>
            <p:cNvPr id="30" name="Group 29">
              <a:extLst>
                <a:ext uri="{FF2B5EF4-FFF2-40B4-BE49-F238E27FC236}">
                  <a16:creationId xmlns:a16="http://schemas.microsoft.com/office/drawing/2014/main" id="{83AB9FA3-D115-AE34-1A24-03F73EB62317}"/>
                </a:ext>
              </a:extLst>
            </p:cNvPr>
            <p:cNvGrpSpPr/>
            <p:nvPr/>
          </p:nvGrpSpPr>
          <p:grpSpPr>
            <a:xfrm>
              <a:off x="609600" y="876300"/>
              <a:ext cx="4038600" cy="1066800"/>
              <a:chOff x="609600" y="876300"/>
              <a:chExt cx="4038600" cy="1066800"/>
            </a:xfrm>
          </p:grpSpPr>
          <p:sp>
            <p:nvSpPr>
              <p:cNvPr id="32" name="Freeform 5">
                <a:extLst>
                  <a:ext uri="{FF2B5EF4-FFF2-40B4-BE49-F238E27FC236}">
                    <a16:creationId xmlns:a16="http://schemas.microsoft.com/office/drawing/2014/main" id="{48639247-224E-331B-F086-8AF7016890FE}"/>
                  </a:ext>
                </a:extLst>
              </p:cNvPr>
              <p:cNvSpPr/>
              <p:nvPr/>
            </p:nvSpPr>
            <p:spPr>
              <a:xfrm>
                <a:off x="609600" y="876300"/>
                <a:ext cx="4038600" cy="1066800"/>
              </a:xfrm>
              <a:custGeom>
                <a:avLst/>
                <a:gdLst/>
                <a:ahLst/>
                <a:cxnLst/>
                <a:rect l="l" t="t" r="r" b="b"/>
                <a:pathLst>
                  <a:path w="3024000" h="536760">
                    <a:moveTo>
                      <a:pt x="0" y="0"/>
                    </a:moveTo>
                    <a:lnTo>
                      <a:pt x="3024000" y="0"/>
                    </a:lnTo>
                    <a:lnTo>
                      <a:pt x="3024000" y="536760"/>
                    </a:lnTo>
                    <a:lnTo>
                      <a:pt x="0" y="5367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3" name="TextBox 32">
                <a:extLst>
                  <a:ext uri="{FF2B5EF4-FFF2-40B4-BE49-F238E27FC236}">
                    <a16:creationId xmlns:a16="http://schemas.microsoft.com/office/drawing/2014/main" id="{EFF1D8E4-FAC2-D734-ED57-E5279E21A895}"/>
                  </a:ext>
                </a:extLst>
              </p:cNvPr>
              <p:cNvSpPr txBox="1"/>
              <p:nvPr/>
            </p:nvSpPr>
            <p:spPr>
              <a:xfrm>
                <a:off x="914400" y="945159"/>
                <a:ext cx="3352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Calibri"/>
                    <a:ea typeface="+mn-ea"/>
                    <a:cs typeface="+mn-cs"/>
                  </a:rPr>
                  <a:t>Ô NHIỄM</a:t>
                </a:r>
              </a:p>
            </p:txBody>
          </p:sp>
        </p:grpSp>
        <p:sp>
          <p:nvSpPr>
            <p:cNvPr id="31" name="Freeform 2">
              <a:extLst>
                <a:ext uri="{FF2B5EF4-FFF2-40B4-BE49-F238E27FC236}">
                  <a16:creationId xmlns:a16="http://schemas.microsoft.com/office/drawing/2014/main" id="{CDD86D9E-9E5D-1E02-B4E9-B2C6295E93CA}"/>
                </a:ext>
              </a:extLst>
            </p:cNvPr>
            <p:cNvSpPr/>
            <p:nvPr/>
          </p:nvSpPr>
          <p:spPr>
            <a:xfrm rot="16533315">
              <a:off x="4076573" y="369935"/>
              <a:ext cx="1567437" cy="1498686"/>
            </a:xfrm>
            <a:custGeom>
              <a:avLst/>
              <a:gdLst/>
              <a:ahLst/>
              <a:cxnLst/>
              <a:rect l="l" t="t" r="r" b="b"/>
              <a:pathLst>
                <a:path w="3631311" h="4114800">
                  <a:moveTo>
                    <a:pt x="0" y="0"/>
                  </a:moveTo>
                  <a:lnTo>
                    <a:pt x="3631311" y="0"/>
                  </a:lnTo>
                  <a:lnTo>
                    <a:pt x="3631311"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graphicFrame>
        <p:nvGraphicFramePr>
          <p:cNvPr id="2" name="Table 7">
            <a:extLst>
              <a:ext uri="{FF2B5EF4-FFF2-40B4-BE49-F238E27FC236}">
                <a16:creationId xmlns:a16="http://schemas.microsoft.com/office/drawing/2014/main" id="{BF70A7AD-E9FC-A09C-4219-996117F8DF4F}"/>
              </a:ext>
            </a:extLst>
          </p:cNvPr>
          <p:cNvGraphicFramePr>
            <a:graphicFrameLocks noGrp="1"/>
          </p:cNvGraphicFramePr>
          <p:nvPr>
            <p:extLst>
              <p:ext uri="{D42A27DB-BD31-4B8C-83A1-F6EECF244321}">
                <p14:modId xmlns:p14="http://schemas.microsoft.com/office/powerpoint/2010/main" val="3424015078"/>
              </p:ext>
            </p:extLst>
          </p:nvPr>
        </p:nvGraphicFramePr>
        <p:xfrm>
          <a:off x="6400800" y="647700"/>
          <a:ext cx="10591800" cy="7315200"/>
        </p:xfrm>
        <a:graphic>
          <a:graphicData uri="http://schemas.openxmlformats.org/drawingml/2006/table">
            <a:tbl>
              <a:tblPr firstRow="1" bandRow="1">
                <a:tableStyleId>{93296810-A885-4BE3-A3E7-6D5BEEA58F35}</a:tableStyleId>
              </a:tblPr>
              <a:tblGrid>
                <a:gridCol w="1765300">
                  <a:extLst>
                    <a:ext uri="{9D8B030D-6E8A-4147-A177-3AD203B41FA5}">
                      <a16:colId xmlns:a16="http://schemas.microsoft.com/office/drawing/2014/main" val="409220254"/>
                    </a:ext>
                  </a:extLst>
                </a:gridCol>
                <a:gridCol w="1765300">
                  <a:extLst>
                    <a:ext uri="{9D8B030D-6E8A-4147-A177-3AD203B41FA5}">
                      <a16:colId xmlns:a16="http://schemas.microsoft.com/office/drawing/2014/main" val="1419182938"/>
                    </a:ext>
                  </a:extLst>
                </a:gridCol>
                <a:gridCol w="1765300">
                  <a:extLst>
                    <a:ext uri="{9D8B030D-6E8A-4147-A177-3AD203B41FA5}">
                      <a16:colId xmlns:a16="http://schemas.microsoft.com/office/drawing/2014/main" val="3227403080"/>
                    </a:ext>
                  </a:extLst>
                </a:gridCol>
                <a:gridCol w="1765300">
                  <a:extLst>
                    <a:ext uri="{9D8B030D-6E8A-4147-A177-3AD203B41FA5}">
                      <a16:colId xmlns:a16="http://schemas.microsoft.com/office/drawing/2014/main" val="2529193159"/>
                    </a:ext>
                  </a:extLst>
                </a:gridCol>
                <a:gridCol w="1765300">
                  <a:extLst>
                    <a:ext uri="{9D8B030D-6E8A-4147-A177-3AD203B41FA5}">
                      <a16:colId xmlns:a16="http://schemas.microsoft.com/office/drawing/2014/main" val="2138255740"/>
                    </a:ext>
                  </a:extLst>
                </a:gridCol>
                <a:gridCol w="1765300">
                  <a:extLst>
                    <a:ext uri="{9D8B030D-6E8A-4147-A177-3AD203B41FA5}">
                      <a16:colId xmlns:a16="http://schemas.microsoft.com/office/drawing/2014/main" val="3137990262"/>
                    </a:ext>
                  </a:extLst>
                </a:gridCol>
              </a:tblGrid>
              <a:tr h="1219200">
                <a:tc>
                  <a:txBody>
                    <a:bodyPr/>
                    <a:lstStyle/>
                    <a:p>
                      <a:pPr algn="ctr"/>
                      <a:r>
                        <a:rPr lang="en-US" sz="6000" b="1" dirty="0">
                          <a:solidFill>
                            <a:srgbClr val="002060"/>
                          </a:solidFill>
                          <a:latin typeface="Cambria" panose="02040503050406030204" pitchFamily="18" charset="0"/>
                          <a:ea typeface="Cambria" panose="02040503050406030204" pitchFamily="18" charset="0"/>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6792730"/>
                  </a:ext>
                </a:extLst>
              </a:tr>
              <a:tr h="1219200">
                <a:tc>
                  <a:txBody>
                    <a:bodyPr/>
                    <a:lstStyle/>
                    <a:p>
                      <a:pPr algn="ctr"/>
                      <a:r>
                        <a:rPr lang="en-US" sz="6000" b="1" dirty="0">
                          <a:solidFill>
                            <a:srgbClr val="002060"/>
                          </a:solidFill>
                          <a:latin typeface="Cambria" panose="02040503050406030204" pitchFamily="18" charset="0"/>
                          <a:ea typeface="Cambria" panose="02040503050406030204" pitchFamily="18"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Q</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1763654"/>
                  </a:ext>
                </a:extLst>
              </a:tr>
              <a:tr h="1219200">
                <a:tc>
                  <a:txBody>
                    <a:bodyPr/>
                    <a:lstStyle/>
                    <a:p>
                      <a:pPr algn="ctr"/>
                      <a:r>
                        <a:rPr lang="en-US" sz="6000" b="1" dirty="0">
                          <a:solidFill>
                            <a:srgbClr val="002060"/>
                          </a:solidFill>
                          <a:latin typeface="Cambria" panose="02040503050406030204" pitchFamily="18" charset="0"/>
                          <a:ea typeface="Cambria" panose="02040503050406030204" pitchFamily="18" charset="0"/>
                        </a:rPr>
                        <a:t>Đ</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90711194"/>
                  </a:ext>
                </a:extLst>
              </a:tr>
              <a:tr h="1219200">
                <a:tc>
                  <a:txBody>
                    <a:bodyPr/>
                    <a:lstStyle/>
                    <a:p>
                      <a:pPr algn="ctr"/>
                      <a:r>
                        <a:rPr lang="en-US" sz="6000" b="1" dirty="0">
                          <a:solidFill>
                            <a:srgbClr val="002060"/>
                          </a:solidFill>
                          <a:latin typeface="Cambria" panose="02040503050406030204" pitchFamily="18" charset="0"/>
                          <a:ea typeface="Cambria" panose="02040503050406030204" pitchFamily="18"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09781288"/>
                  </a:ext>
                </a:extLst>
              </a:tr>
              <a:tr h="1219200">
                <a:tc>
                  <a:txBody>
                    <a:bodyPr/>
                    <a:lstStyle/>
                    <a:p>
                      <a:pPr algn="ctr"/>
                      <a:r>
                        <a:rPr lang="en-US" sz="6000" b="1" dirty="0">
                          <a:solidFill>
                            <a:srgbClr val="002060"/>
                          </a:solidFill>
                          <a:latin typeface="Cambria" panose="02040503050406030204" pitchFamily="18" charset="0"/>
                          <a:ea typeface="Cambria" panose="02040503050406030204" pitchFamily="18"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69219445"/>
                  </a:ext>
                </a:extLst>
              </a:tr>
              <a:tr h="1219200">
                <a:tc>
                  <a:txBody>
                    <a:bodyPr/>
                    <a:lstStyle/>
                    <a:p>
                      <a:pPr algn="ctr"/>
                      <a:r>
                        <a:rPr lang="en-US" sz="6000" b="1" dirty="0">
                          <a:solidFill>
                            <a:srgbClr val="002060"/>
                          </a:solidFill>
                          <a:latin typeface="Cambria" panose="02040503050406030204" pitchFamily="18" charset="0"/>
                          <a:ea typeface="Cambria" panose="02040503050406030204" pitchFamily="18" charset="0"/>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16265997"/>
                  </a:ext>
                </a:extLst>
              </a:tr>
            </a:tbl>
          </a:graphicData>
        </a:graphic>
      </p:graphicFrame>
      <p:sp>
        <p:nvSpPr>
          <p:cNvPr id="11" name="Rectangle: Rounded Corners 10">
            <a:extLst>
              <a:ext uri="{FF2B5EF4-FFF2-40B4-BE49-F238E27FC236}">
                <a16:creationId xmlns:a16="http://schemas.microsoft.com/office/drawing/2014/main" id="{2DC92A40-9879-F4D4-4697-6EAA9231B15D}"/>
              </a:ext>
            </a:extLst>
          </p:cNvPr>
          <p:cNvSpPr/>
          <p:nvPr/>
        </p:nvSpPr>
        <p:spPr>
          <a:xfrm>
            <a:off x="6934200" y="723900"/>
            <a:ext cx="9829800" cy="990600"/>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Rounded Corners 33">
            <a:extLst>
              <a:ext uri="{FF2B5EF4-FFF2-40B4-BE49-F238E27FC236}">
                <a16:creationId xmlns:a16="http://schemas.microsoft.com/office/drawing/2014/main" id="{3A97FD74-4F7B-1037-9981-2233CEF1FEF7}"/>
              </a:ext>
            </a:extLst>
          </p:cNvPr>
          <p:cNvSpPr/>
          <p:nvPr/>
        </p:nvSpPr>
        <p:spPr>
          <a:xfrm>
            <a:off x="6781800" y="3238500"/>
            <a:ext cx="1143000" cy="3276600"/>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Rounded Corners 34">
            <a:extLst>
              <a:ext uri="{FF2B5EF4-FFF2-40B4-BE49-F238E27FC236}">
                <a16:creationId xmlns:a16="http://schemas.microsoft.com/office/drawing/2014/main" id="{EBAAAB19-833C-58B5-C055-9CCBC5A68198}"/>
              </a:ext>
            </a:extLst>
          </p:cNvPr>
          <p:cNvSpPr/>
          <p:nvPr/>
        </p:nvSpPr>
        <p:spPr>
          <a:xfrm>
            <a:off x="10363200" y="1943100"/>
            <a:ext cx="1143000" cy="5867400"/>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Rounded Corners 35">
            <a:extLst>
              <a:ext uri="{FF2B5EF4-FFF2-40B4-BE49-F238E27FC236}">
                <a16:creationId xmlns:a16="http://schemas.microsoft.com/office/drawing/2014/main" id="{46410004-DDEA-E67D-E6FD-B5512C566760}"/>
              </a:ext>
            </a:extLst>
          </p:cNvPr>
          <p:cNvSpPr/>
          <p:nvPr/>
        </p:nvSpPr>
        <p:spPr>
          <a:xfrm>
            <a:off x="13792200" y="800100"/>
            <a:ext cx="1295400" cy="7086600"/>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20103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wipe(down)">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wipe(down)">
                                      <p:cBhvr>
                                        <p:cTn id="27" dur="50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barn(inVertical)">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wipe(down)">
                                      <p:cBhvr>
                                        <p:cTn id="37" dur="500"/>
                                        <p:tgtEl>
                                          <p:spTgt spid="36"/>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barn(inVertical)">
                                      <p:cBhvr>
                                        <p:cTn id="4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4" grpId="0" animBg="1"/>
      <p:bldP spid="35" grpId="0" animBg="1"/>
      <p:bldP spid="3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sp>
        <p:nvSpPr>
          <p:cNvPr id="2" name="Freeform 2"/>
          <p:cNvSpPr/>
          <p:nvPr/>
        </p:nvSpPr>
        <p:spPr>
          <a:xfrm>
            <a:off x="-1600884" y="6267622"/>
            <a:ext cx="14716718" cy="5981356"/>
          </a:xfrm>
          <a:custGeom>
            <a:avLst/>
            <a:gdLst/>
            <a:ahLst/>
            <a:cxnLst/>
            <a:rect l="l" t="t" r="r" b="b"/>
            <a:pathLst>
              <a:path w="14716718" h="5981356">
                <a:moveTo>
                  <a:pt x="0" y="0"/>
                </a:moveTo>
                <a:lnTo>
                  <a:pt x="14716718" y="0"/>
                </a:lnTo>
                <a:lnTo>
                  <a:pt x="14716718" y="5981356"/>
                </a:lnTo>
                <a:lnTo>
                  <a:pt x="0" y="598135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358517" y="3924300"/>
            <a:ext cx="8130917" cy="6077872"/>
          </a:xfrm>
          <a:custGeom>
            <a:avLst/>
            <a:gdLst/>
            <a:ahLst/>
            <a:cxnLst/>
            <a:rect l="l" t="t" r="r" b="b"/>
            <a:pathLst>
              <a:path w="9958798" h="7469099">
                <a:moveTo>
                  <a:pt x="0" y="0"/>
                </a:moveTo>
                <a:lnTo>
                  <a:pt x="9958799" y="0"/>
                </a:lnTo>
                <a:lnTo>
                  <a:pt x="9958799" y="7469098"/>
                </a:lnTo>
                <a:lnTo>
                  <a:pt x="0" y="7469098"/>
                </a:lnTo>
                <a:lnTo>
                  <a:pt x="0" y="0"/>
                </a:lnTo>
                <a:close/>
              </a:path>
            </a:pathLst>
          </a:custGeom>
          <a:blipFill>
            <a:blip r:embed="rId4"/>
            <a:stretch>
              <a:fillRect/>
            </a:stretch>
          </a:blipFill>
        </p:spPr>
        <p:txBody>
          <a:bodyPr/>
          <a:lstStyle/>
          <a:p>
            <a:endParaRPr lang="en-US"/>
          </a:p>
        </p:txBody>
      </p:sp>
      <p:pic>
        <p:nvPicPr>
          <p:cNvPr id="6" name="Picture 5">
            <a:extLst>
              <a:ext uri="{FF2B5EF4-FFF2-40B4-BE49-F238E27FC236}">
                <a16:creationId xmlns:a16="http://schemas.microsoft.com/office/drawing/2014/main" id="{2F916A73-FA11-EFCA-FA65-F8BB0F9DED47}"/>
              </a:ext>
            </a:extLst>
          </p:cNvPr>
          <p:cNvPicPr>
            <a:picLocks noChangeAspect="1"/>
          </p:cNvPicPr>
          <p:nvPr/>
        </p:nvPicPr>
        <p:blipFill>
          <a:blip r:embed="rId5"/>
          <a:stretch>
            <a:fillRect/>
          </a:stretch>
        </p:blipFill>
        <p:spPr>
          <a:xfrm>
            <a:off x="3048000" y="876300"/>
            <a:ext cx="16102833" cy="2648837"/>
          </a:xfrm>
          <a:prstGeom prst="rect">
            <a:avLst/>
          </a:prstGeom>
        </p:spPr>
      </p:pic>
      <p:sp>
        <p:nvSpPr>
          <p:cNvPr id="5" name="Oval 4"/>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6">
            <a:extLst>
              <a:ext uri="{FF2B5EF4-FFF2-40B4-BE49-F238E27FC236}">
                <a16:creationId xmlns:a16="http://schemas.microsoft.com/office/drawing/2014/main" id="{FC10F2E8-ACA0-55C1-14B2-DE667B9FECB4}"/>
              </a:ext>
            </a:extLst>
          </p:cNvPr>
          <p:cNvGrpSpPr/>
          <p:nvPr/>
        </p:nvGrpSpPr>
        <p:grpSpPr>
          <a:xfrm>
            <a:off x="4810125" y="3428999"/>
            <a:ext cx="12192000" cy="1307783"/>
            <a:chOff x="8605" y="1545"/>
            <a:chExt cx="10383" cy="1373"/>
          </a:xfrm>
        </p:grpSpPr>
        <p:sp>
          <p:nvSpPr>
            <p:cNvPr id="3" name="圆角矩形 7">
              <a:extLst>
                <a:ext uri="{FF2B5EF4-FFF2-40B4-BE49-F238E27FC236}">
                  <a16:creationId xmlns:a16="http://schemas.microsoft.com/office/drawing/2014/main" id="{6193ABE4-F891-6E37-658B-24EAC5D37DD6}"/>
                </a:ext>
              </a:extLst>
            </p:cNvPr>
            <p:cNvSpPr/>
            <p:nvPr/>
          </p:nvSpPr>
          <p:spPr>
            <a:xfrm>
              <a:off x="9443" y="1545"/>
              <a:ext cx="9545" cy="1361"/>
            </a:xfrm>
            <a:prstGeom prst="round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4000">
                <a:solidFill>
                  <a:prstClr val="white"/>
                </a:solidFill>
                <a:latin typeface="Calibri" panose="020F0502020204030204" pitchFamily="34" charset="0"/>
                <a:ea typeface="楷体"/>
                <a:cs typeface="Calibri" panose="020F0502020204030204" pitchFamily="34" charset="0"/>
              </a:endParaRPr>
            </a:p>
          </p:txBody>
        </p:sp>
        <p:sp>
          <p:nvSpPr>
            <p:cNvPr id="4" name="椭圆 10">
              <a:extLst>
                <a:ext uri="{FF2B5EF4-FFF2-40B4-BE49-F238E27FC236}">
                  <a16:creationId xmlns:a16="http://schemas.microsoft.com/office/drawing/2014/main" id="{CD186679-985E-049B-B3A6-04A35A2EEBD6}"/>
                </a:ext>
              </a:extLst>
            </p:cNvPr>
            <p:cNvSpPr/>
            <p:nvPr/>
          </p:nvSpPr>
          <p:spPr>
            <a:xfrm>
              <a:off x="8605" y="1973"/>
              <a:ext cx="506" cy="506"/>
            </a:xfrm>
            <a:prstGeom prst="ellipse">
              <a:avLst/>
            </a:prstGeom>
            <a:solidFill>
              <a:srgbClr val="257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4000">
                <a:solidFill>
                  <a:prstClr val="white"/>
                </a:solidFill>
                <a:latin typeface="Calibri" panose="020F0502020204030204" pitchFamily="34" charset="0"/>
                <a:ea typeface="楷体"/>
                <a:cs typeface="Calibri" panose="020F0502020204030204" pitchFamily="34" charset="0"/>
              </a:endParaRPr>
            </a:p>
          </p:txBody>
        </p:sp>
        <p:sp>
          <p:nvSpPr>
            <p:cNvPr id="5" name="AutoShape 25">
              <a:extLst>
                <a:ext uri="{FF2B5EF4-FFF2-40B4-BE49-F238E27FC236}">
                  <a16:creationId xmlns:a16="http://schemas.microsoft.com/office/drawing/2014/main" id="{313C32C2-C9AA-F1F5-DA29-A3391558BB53}"/>
                </a:ext>
              </a:extLst>
            </p:cNvPr>
            <p:cNvSpPr/>
            <p:nvPr/>
          </p:nvSpPr>
          <p:spPr bwMode="auto">
            <a:xfrm>
              <a:off x="9712" y="1545"/>
              <a:ext cx="9276" cy="13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just" defTabSz="484823">
                <a:spcBef>
                  <a:spcPts val="1275"/>
                </a:spcBef>
                <a:defRPr/>
              </a:pPr>
              <a:r>
                <a:rPr lang="vi-VN" altLang="zh-CN" sz="4000" b="1" dirty="0">
                  <a:solidFill>
                    <a:srgbClr val="2573B1"/>
                  </a:solidFill>
                  <a:latin typeface="Calibri" panose="020F0502020204030204" pitchFamily="34" charset="0"/>
                  <a:ea typeface="百变马丁" panose="02010601030101010101" charset="-122"/>
                  <a:cs typeface="Calibri" panose="020F0502020204030204" pitchFamily="34" charset="0"/>
                  <a:sym typeface="Arial" panose="020B0604020202020204" pitchFamily="34" charset="0"/>
                </a:rPr>
                <a:t>Nêu được nguyên nhân, tác hại của ô nhiễm, xói mòn đất và biện pháp chống ô nhiễm,</a:t>
              </a:r>
              <a:r>
                <a:rPr lang="en-US" altLang="zh-CN" sz="4000" b="1" dirty="0">
                  <a:solidFill>
                    <a:srgbClr val="2573B1"/>
                  </a:solidFill>
                  <a:latin typeface="Calibri" panose="020F0502020204030204" pitchFamily="34" charset="0"/>
                  <a:ea typeface="百变马丁" panose="02010601030101010101" charset="-122"/>
                  <a:cs typeface="Calibri" panose="020F0502020204030204" pitchFamily="34" charset="0"/>
                  <a:sym typeface="Arial" panose="020B0604020202020204" pitchFamily="34" charset="0"/>
                </a:rPr>
                <a:t> </a:t>
              </a:r>
              <a:r>
                <a:rPr lang="vi-VN" altLang="zh-CN" sz="4000" b="1" dirty="0">
                  <a:solidFill>
                    <a:srgbClr val="2573B1"/>
                  </a:solidFill>
                  <a:latin typeface="Calibri" panose="020F0502020204030204" pitchFamily="34" charset="0"/>
                  <a:ea typeface="百变马丁" panose="02010601030101010101" charset="-122"/>
                  <a:cs typeface="Calibri" panose="020F0502020204030204" pitchFamily="34" charset="0"/>
                  <a:sym typeface="Arial" panose="020B0604020202020204" pitchFamily="34" charset="0"/>
                </a:rPr>
                <a:t>xói mòn đất.</a:t>
              </a:r>
            </a:p>
          </p:txBody>
        </p:sp>
      </p:grpSp>
      <p:grpSp>
        <p:nvGrpSpPr>
          <p:cNvPr id="6" name="组合 17">
            <a:extLst>
              <a:ext uri="{FF2B5EF4-FFF2-40B4-BE49-F238E27FC236}">
                <a16:creationId xmlns:a16="http://schemas.microsoft.com/office/drawing/2014/main" id="{CBDC59E7-62BE-6E3C-9504-E90667F099B6}"/>
              </a:ext>
            </a:extLst>
          </p:cNvPr>
          <p:cNvGrpSpPr/>
          <p:nvPr/>
        </p:nvGrpSpPr>
        <p:grpSpPr>
          <a:xfrm>
            <a:off x="6638925" y="5105399"/>
            <a:ext cx="10387013" cy="2238375"/>
            <a:chOff x="8605" y="4498"/>
            <a:chExt cx="9612" cy="1950"/>
          </a:xfrm>
        </p:grpSpPr>
        <p:sp>
          <p:nvSpPr>
            <p:cNvPr id="7" name="圆角矩形 8">
              <a:extLst>
                <a:ext uri="{FF2B5EF4-FFF2-40B4-BE49-F238E27FC236}">
                  <a16:creationId xmlns:a16="http://schemas.microsoft.com/office/drawing/2014/main" id="{3D0D6D0E-BFC2-8FDD-4279-00AD5A6EA5AA}"/>
                </a:ext>
              </a:extLst>
            </p:cNvPr>
            <p:cNvSpPr/>
            <p:nvPr/>
          </p:nvSpPr>
          <p:spPr>
            <a:xfrm>
              <a:off x="9443" y="4498"/>
              <a:ext cx="8774" cy="1950"/>
            </a:xfrm>
            <a:prstGeom prst="round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defRPr/>
              </a:pPr>
              <a:endParaRPr lang="zh-CN" altLang="en-US" sz="4000" dirty="0">
                <a:solidFill>
                  <a:prstClr val="white"/>
                </a:solidFill>
                <a:latin typeface="Calibri" panose="020F0502020204030204" pitchFamily="34" charset="0"/>
                <a:ea typeface="楷体"/>
                <a:cs typeface="Calibri" panose="020F0502020204030204" pitchFamily="34" charset="0"/>
              </a:endParaRPr>
            </a:p>
          </p:txBody>
        </p:sp>
        <p:sp>
          <p:nvSpPr>
            <p:cNvPr id="8" name="椭圆 11">
              <a:extLst>
                <a:ext uri="{FF2B5EF4-FFF2-40B4-BE49-F238E27FC236}">
                  <a16:creationId xmlns:a16="http://schemas.microsoft.com/office/drawing/2014/main" id="{421B2C4E-5A11-9151-A078-21E8336C5D86}"/>
                </a:ext>
              </a:extLst>
            </p:cNvPr>
            <p:cNvSpPr/>
            <p:nvPr/>
          </p:nvSpPr>
          <p:spPr>
            <a:xfrm>
              <a:off x="8605" y="5130"/>
              <a:ext cx="506" cy="506"/>
            </a:xfrm>
            <a:prstGeom prst="ellipse">
              <a:avLst/>
            </a:prstGeom>
            <a:solidFill>
              <a:srgbClr val="257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4000">
                <a:solidFill>
                  <a:prstClr val="white"/>
                </a:solidFill>
                <a:latin typeface="Calibri" panose="020F0502020204030204" pitchFamily="34" charset="0"/>
                <a:ea typeface="楷体"/>
                <a:cs typeface="Calibri" panose="020F0502020204030204" pitchFamily="34" charset="0"/>
              </a:endParaRPr>
            </a:p>
          </p:txBody>
        </p:sp>
        <p:sp>
          <p:nvSpPr>
            <p:cNvPr id="9" name="AutoShape 25">
              <a:extLst>
                <a:ext uri="{FF2B5EF4-FFF2-40B4-BE49-F238E27FC236}">
                  <a16:creationId xmlns:a16="http://schemas.microsoft.com/office/drawing/2014/main" id="{A5C8F337-0C90-747F-4BE6-A8CE9450D45F}"/>
                </a:ext>
              </a:extLst>
            </p:cNvPr>
            <p:cNvSpPr/>
            <p:nvPr/>
          </p:nvSpPr>
          <p:spPr bwMode="auto">
            <a:xfrm>
              <a:off x="9720" y="4636"/>
              <a:ext cx="8153" cy="13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just" defTabSz="484823">
                <a:spcBef>
                  <a:spcPts val="1275"/>
                </a:spcBef>
                <a:defRPr/>
              </a:pPr>
              <a:r>
                <a:rPr lang="vi-VN" altLang="zh-CN" sz="4000" b="1" dirty="0">
                  <a:solidFill>
                    <a:srgbClr val="2573B1"/>
                  </a:solidFill>
                  <a:latin typeface="Calibri" panose="020F0502020204030204" pitchFamily="34" charset="0"/>
                  <a:ea typeface="百变马丁" panose="02010601030101010101" charset="-122"/>
                  <a:cs typeface="Calibri" panose="020F0502020204030204" pitchFamily="34" charset="0"/>
                  <a:sym typeface="Arial" panose="020B0604020202020204" pitchFamily="34" charset="0"/>
                </a:rPr>
                <a:t>Đề xuất, thực hiện được việc làm giúp bảo vệ môi trường đất và vận động những người xung quanh cùng thực hiện.</a:t>
              </a:r>
            </a:p>
          </p:txBody>
        </p:sp>
      </p:grpSp>
      <p:pic>
        <p:nvPicPr>
          <p:cNvPr id="10" name="Picture 9">
            <a:extLst>
              <a:ext uri="{FF2B5EF4-FFF2-40B4-BE49-F238E27FC236}">
                <a16:creationId xmlns:a16="http://schemas.microsoft.com/office/drawing/2014/main" id="{916FB739-0DF4-E85E-3D0C-D0DBAA0A6573}"/>
              </a:ext>
            </a:extLst>
          </p:cNvPr>
          <p:cNvPicPr>
            <a:picLocks noChangeAspect="1"/>
          </p:cNvPicPr>
          <p:nvPr/>
        </p:nvPicPr>
        <p:blipFill>
          <a:blip r:embed="rId2"/>
          <a:stretch>
            <a:fillRect/>
          </a:stretch>
        </p:blipFill>
        <p:spPr>
          <a:xfrm>
            <a:off x="3428505" y="1181100"/>
            <a:ext cx="11430990" cy="1993565"/>
          </a:xfrm>
          <a:prstGeom prst="rect">
            <a:avLst/>
          </a:prstGeom>
        </p:spPr>
      </p:pic>
    </p:spTree>
    <p:extLst>
      <p:ext uri="{BB962C8B-B14F-4D97-AF65-F5344CB8AC3E}">
        <p14:creationId xmlns:p14="http://schemas.microsoft.com/office/powerpoint/2010/main" val="4086210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sp>
        <p:nvSpPr>
          <p:cNvPr id="7" name="流程图: 终止 5">
            <a:extLst>
              <a:ext uri="{FF2B5EF4-FFF2-40B4-BE49-F238E27FC236}">
                <a16:creationId xmlns:a16="http://schemas.microsoft.com/office/drawing/2014/main" id="{0FD30768-FB9C-49EC-B59A-275E1F9BB498}"/>
              </a:ext>
            </a:extLst>
          </p:cNvPr>
          <p:cNvSpPr/>
          <p:nvPr/>
        </p:nvSpPr>
        <p:spPr>
          <a:xfrm>
            <a:off x="381000" y="1638300"/>
            <a:ext cx="13563600" cy="4737735"/>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楷体"/>
              <a:cs typeface="+mn-cs"/>
            </a:endParaRPr>
          </a:p>
        </p:txBody>
      </p:sp>
      <p:sp>
        <p:nvSpPr>
          <p:cNvPr id="8" name="TextBox 7">
            <a:extLst>
              <a:ext uri="{FF2B5EF4-FFF2-40B4-BE49-F238E27FC236}">
                <a16:creationId xmlns:a16="http://schemas.microsoft.com/office/drawing/2014/main" id="{DE65D7F1-C721-C08B-5292-E682D627EE0C}"/>
              </a:ext>
            </a:extLst>
          </p:cNvPr>
          <p:cNvSpPr txBox="1"/>
          <p:nvPr/>
        </p:nvSpPr>
        <p:spPr>
          <a:xfrm>
            <a:off x="1066800" y="2857500"/>
            <a:ext cx="12420600" cy="2035942"/>
          </a:xfrm>
          <a:prstGeom prst="rect">
            <a:avLst/>
          </a:prstGeom>
          <a:noFill/>
        </p:spPr>
        <p:txBody>
          <a:bodyPr wrap="square" rtlCol="0">
            <a:spAutoFit/>
          </a:bodyPr>
          <a:lstStyle/>
          <a:p>
            <a:pPr algn="ctr" rtl="0">
              <a:lnSpc>
                <a:spcPct val="150000"/>
              </a:lnSpc>
              <a:spcBef>
                <a:spcPts val="0"/>
              </a:spcBef>
              <a:spcAft>
                <a:spcPts val="500"/>
              </a:spcAft>
            </a:pPr>
            <a:r>
              <a:rPr lang="en-US" sz="4400" b="0" i="0" u="none" strike="noStrike" dirty="0">
                <a:solidFill>
                  <a:srgbClr val="0070C0"/>
                </a:solidFill>
                <a:effectLst/>
                <a:latin typeface="SVN-Gretoon" panose="02040603050506020204" pitchFamily="18" charset="0"/>
              </a:rPr>
              <a:t>1. NGUYÊN NHÂN, TÁC HẠI VÀ BIỆN PHÁP PHÒNG CHỐNG Ô NHIỄM ĐẤT</a:t>
            </a:r>
            <a:endParaRPr lang="en-US" sz="4400" b="0" dirty="0">
              <a:solidFill>
                <a:srgbClr val="0070C0"/>
              </a:solidFill>
              <a:effectLst/>
              <a:latin typeface="SVN-Gretoon" panose="02040603050506020204" pitchFamily="18" charset="0"/>
            </a:endParaRPr>
          </a:p>
        </p:txBody>
      </p:sp>
      <p:sp>
        <p:nvSpPr>
          <p:cNvPr id="9" name="Oval 8"/>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CC29A78-A0CF-F0F3-36CB-20A4E13C7850}"/>
              </a:ext>
            </a:extLst>
          </p:cNvPr>
          <p:cNvSpPr txBox="1"/>
          <p:nvPr/>
        </p:nvSpPr>
        <p:spPr>
          <a:xfrm>
            <a:off x="990600" y="876300"/>
            <a:ext cx="16383000" cy="2035942"/>
          </a:xfrm>
          <a:prstGeom prst="rect">
            <a:avLst/>
          </a:prstGeom>
          <a:noFill/>
        </p:spPr>
        <p:txBody>
          <a:bodyPr wrap="square" rtlCol="0">
            <a:spAutoFit/>
          </a:bodyPr>
          <a:lstStyle/>
          <a:p>
            <a:pPr algn="ctr" rtl="0">
              <a:lnSpc>
                <a:spcPct val="150000"/>
              </a:lnSpc>
              <a:spcBef>
                <a:spcPts val="0"/>
              </a:spcBef>
              <a:spcAft>
                <a:spcPts val="500"/>
              </a:spcAft>
            </a:pPr>
            <a:r>
              <a:rPr lang="en-US" sz="4400" b="0" i="0" u="none" strike="noStrike" dirty="0">
                <a:solidFill>
                  <a:srgbClr val="0070C0"/>
                </a:solidFill>
                <a:effectLst/>
                <a:latin typeface="SVN-Gretoon" panose="02040603050506020204" pitchFamily="18" charset="0"/>
              </a:rPr>
              <a:t>1. NGUYÊN NHÂN, TÁC HẠI VÀ BIỆN PHÁP PHÒNG CHỐNG Ô NHIỄM ĐẤT</a:t>
            </a:r>
            <a:endParaRPr lang="en-US" sz="4400" b="0" dirty="0">
              <a:solidFill>
                <a:srgbClr val="0070C0"/>
              </a:solidFill>
              <a:effectLst/>
              <a:latin typeface="SVN-Gretoon" panose="02040603050506020204" pitchFamily="18" charset="0"/>
            </a:endParaRPr>
          </a:p>
        </p:txBody>
      </p:sp>
      <p:sp>
        <p:nvSpPr>
          <p:cNvPr id="3" name="TextBox 2">
            <a:extLst>
              <a:ext uri="{FF2B5EF4-FFF2-40B4-BE49-F238E27FC236}">
                <a16:creationId xmlns:a16="http://schemas.microsoft.com/office/drawing/2014/main" id="{FEA849B3-0C44-9525-AF8C-52953BFFB51F}"/>
              </a:ext>
            </a:extLst>
          </p:cNvPr>
          <p:cNvSpPr txBox="1"/>
          <p:nvPr/>
        </p:nvSpPr>
        <p:spPr>
          <a:xfrm>
            <a:off x="2286000" y="2894586"/>
            <a:ext cx="11125200" cy="5509200"/>
          </a:xfrm>
          <a:prstGeom prst="rect">
            <a:avLst/>
          </a:prstGeom>
          <a:noFill/>
        </p:spPr>
        <p:txBody>
          <a:bodyPr wrap="square" rtlCol="0">
            <a:spAutoFit/>
          </a:bodyPr>
          <a:lstStyle/>
          <a:p>
            <a:pPr algn="just"/>
            <a:r>
              <a:rPr lang="en-US" sz="4400" b="0" i="0" u="none" strike="noStrike" dirty="0">
                <a:solidFill>
                  <a:srgbClr val="002060"/>
                </a:solidFill>
                <a:effectLst/>
                <a:latin typeface="Calibri" panose="020F0502020204030204" pitchFamily="34" charset="0"/>
                <a:cs typeface="Calibri" panose="020F0502020204030204" pitchFamily="34" charset="0"/>
              </a:rPr>
              <a:t>   </a:t>
            </a:r>
            <a:r>
              <a:rPr lang="vi-VN" sz="4400" b="0" i="0" u="none" strike="noStrike" dirty="0">
                <a:solidFill>
                  <a:srgbClr val="002060"/>
                </a:solidFill>
                <a:effectLst/>
                <a:latin typeface="Calibri" panose="020F0502020204030204" pitchFamily="34" charset="0"/>
                <a:cs typeface="Calibri" panose="020F0502020204030204" pitchFamily="34" charset="0"/>
              </a:rPr>
              <a:t>Ô nhiễm đất có thể do con người gây ra như không xử lí chất thải trước khi xả ra môi trường, sử dụng phân bón hoá học trong thời gian dài,... hoặc do các hiện tượng tự nhiên như núi lửa phun trào, xâm nhập mặn, nhiễm phèn,... Đất bị ô nhiễm ch</a:t>
            </a:r>
            <a:r>
              <a:rPr lang="en-US" sz="4400" dirty="0">
                <a:solidFill>
                  <a:srgbClr val="002060"/>
                </a:solidFill>
                <a:latin typeface="Calibri" panose="020F0502020204030204" pitchFamily="34" charset="0"/>
                <a:cs typeface="Calibri" panose="020F0502020204030204" pitchFamily="34" charset="0"/>
              </a:rPr>
              <a:t>ứ</a:t>
            </a:r>
            <a:r>
              <a:rPr lang="vi-VN" sz="4400" b="0" i="0" u="none" strike="noStrike" dirty="0">
                <a:solidFill>
                  <a:srgbClr val="002060"/>
                </a:solidFill>
                <a:effectLst/>
                <a:latin typeface="Calibri" panose="020F0502020204030204" pitchFamily="34" charset="0"/>
                <a:cs typeface="Calibri" panose="020F0502020204030204" pitchFamily="34" charset="0"/>
              </a:rPr>
              <a:t>a các chất thải nguy hại gây ảnh hưởng tiêu cực tới đời sống sinh vật và sức khoẻ con người.</a:t>
            </a:r>
            <a:endParaRPr lang="en-US" sz="44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99829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DC49E24-BE0E-948C-A16B-9668679DC83E}"/>
              </a:ext>
            </a:extLst>
          </p:cNvPr>
          <p:cNvGrpSpPr/>
          <p:nvPr/>
        </p:nvGrpSpPr>
        <p:grpSpPr>
          <a:xfrm>
            <a:off x="304800" y="8394"/>
            <a:ext cx="17602200" cy="1782305"/>
            <a:chOff x="304800" y="8394"/>
            <a:chExt cx="17602200" cy="1782305"/>
          </a:xfrm>
        </p:grpSpPr>
        <p:sp>
          <p:nvSpPr>
            <p:cNvPr id="3" name="Freeform 5">
              <a:extLst>
                <a:ext uri="{FF2B5EF4-FFF2-40B4-BE49-F238E27FC236}">
                  <a16:creationId xmlns:a16="http://schemas.microsoft.com/office/drawing/2014/main" id="{BBA767B7-B0C0-97F6-E15A-FBEB6CB9A1FD}"/>
                </a:ext>
              </a:extLst>
            </p:cNvPr>
            <p:cNvSpPr/>
            <p:nvPr/>
          </p:nvSpPr>
          <p:spPr>
            <a:xfrm>
              <a:off x="304800" y="8394"/>
              <a:ext cx="17602200" cy="1782305"/>
            </a:xfrm>
            <a:custGeom>
              <a:avLst/>
              <a:gdLst/>
              <a:ahLst/>
              <a:cxnLst/>
              <a:rect l="l" t="t" r="r" b="b"/>
              <a:pathLst>
                <a:path w="3024000" h="536760">
                  <a:moveTo>
                    <a:pt x="0" y="0"/>
                  </a:moveTo>
                  <a:lnTo>
                    <a:pt x="3024000" y="0"/>
                  </a:lnTo>
                  <a:lnTo>
                    <a:pt x="3024000" y="536760"/>
                  </a:lnTo>
                  <a:lnTo>
                    <a:pt x="0" y="5367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TextBox 3">
              <a:extLst>
                <a:ext uri="{FF2B5EF4-FFF2-40B4-BE49-F238E27FC236}">
                  <a16:creationId xmlns:a16="http://schemas.microsoft.com/office/drawing/2014/main" id="{D4ED7C3A-91EA-7C57-DD58-5A7C791E5AAA}"/>
                </a:ext>
              </a:extLst>
            </p:cNvPr>
            <p:cNvSpPr txBox="1"/>
            <p:nvPr/>
          </p:nvSpPr>
          <p:spPr>
            <a:xfrm>
              <a:off x="2971800" y="190500"/>
              <a:ext cx="13792200" cy="1323439"/>
            </a:xfrm>
            <a:prstGeom prst="rect">
              <a:avLst/>
            </a:prstGeom>
            <a:noFill/>
          </p:spPr>
          <p:txBody>
            <a:bodyPr wrap="square" rtlCol="0">
              <a:spAutoFit/>
            </a:bodyPr>
            <a:lstStyle/>
            <a:p>
              <a:pPr algn="ctr"/>
              <a:r>
                <a:rPr lang="en-US" sz="4000" b="1" i="0" dirty="0">
                  <a:solidFill>
                    <a:srgbClr val="002060"/>
                  </a:solidFill>
                  <a:effectLst/>
                </a:rPr>
                <a:t>1. </a:t>
              </a:r>
              <a:r>
                <a:rPr lang="vi-VN" sz="4000" b="1" i="0" dirty="0">
                  <a:solidFill>
                    <a:srgbClr val="002060"/>
                  </a:solidFill>
                  <a:effectLst/>
                </a:rPr>
                <a:t>Quan sát hình 1 và cho biết các nguyên nhân gây ô nhiễm đất. Nguyên nhân nào do con người gây ra?</a:t>
              </a:r>
              <a:endParaRPr lang="en-US" sz="4000" b="1" dirty="0">
                <a:solidFill>
                  <a:srgbClr val="002060"/>
                </a:solidFill>
              </a:endParaRPr>
            </a:p>
          </p:txBody>
        </p:sp>
      </p:grpSp>
      <p:pic>
        <p:nvPicPr>
          <p:cNvPr id="5" name="Picture 4">
            <a:extLst>
              <a:ext uri="{FF2B5EF4-FFF2-40B4-BE49-F238E27FC236}">
                <a16:creationId xmlns:a16="http://schemas.microsoft.com/office/drawing/2014/main" id="{70DD8EF8-2A9E-167A-51E5-CB00C0D4C827}"/>
              </a:ext>
            </a:extLst>
          </p:cNvPr>
          <p:cNvPicPr>
            <a:picLocks noChangeAspect="1"/>
          </p:cNvPicPr>
          <p:nvPr/>
        </p:nvPicPr>
        <p:blipFill>
          <a:blip r:embed="rId4"/>
          <a:stretch>
            <a:fillRect/>
          </a:stretch>
        </p:blipFill>
        <p:spPr>
          <a:xfrm>
            <a:off x="3581400" y="2324100"/>
            <a:ext cx="11277600" cy="669564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225615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910</TotalTime>
  <Words>799</Words>
  <Application>Microsoft Office PowerPoint</Application>
  <PresentationFormat>Custom</PresentationFormat>
  <Paragraphs>76</Paragraphs>
  <Slides>24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Calibri</vt:lpstr>
      <vt:lpstr>Cambria</vt:lpstr>
      <vt:lpstr>SVN-Gretoon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Windows 10</cp:lastModifiedBy>
  <cp:revision>45</cp:revision>
  <dcterms:created xsi:type="dcterms:W3CDTF">2006-08-16T00:00:00Z</dcterms:created>
  <dcterms:modified xsi:type="dcterms:W3CDTF">2024-09-19T06:07:48Z</dcterms:modified>
  <dc:identifier>DAGGBMTwqNQ</dc:identifier>
</cp:coreProperties>
</file>