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46" r:id="rId2"/>
  </p:sldMasterIdLst>
  <p:notesMasterIdLst>
    <p:notesMasterId r:id="rId13"/>
  </p:notesMasterIdLst>
  <p:sldIdLst>
    <p:sldId id="258" r:id="rId3"/>
    <p:sldId id="259" r:id="rId4"/>
    <p:sldId id="260" r:id="rId5"/>
    <p:sldId id="256" r:id="rId6"/>
    <p:sldId id="261" r:id="rId7"/>
    <p:sldId id="263" r:id="rId8"/>
    <p:sldId id="264" r:id="rId9"/>
    <p:sldId id="266" r:id="rId10"/>
    <p:sldId id="265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1F54C-EF27-480D-9702-388678D614E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6610-E746-4E87-80A8-E32954F4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5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61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08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14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91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8820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03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053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843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949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187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42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925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60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34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366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979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74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493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059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86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2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9464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1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07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98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005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69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922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697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83320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3565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089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566707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0475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1710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2825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0984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109066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07686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140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1157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6534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2332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04366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045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188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3779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0865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4068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4184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3516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7585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52301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369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872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3926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0848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7178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6325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808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06231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41062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8140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3715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8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225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1342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587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835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5702367" y="673100"/>
            <a:ext cx="5530000" cy="1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-279400" y="4775777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0"/>
          <p:cNvSpPr/>
          <p:nvPr/>
        </p:nvSpPr>
        <p:spPr>
          <a:xfrm>
            <a:off x="-279399" y="-1211133"/>
            <a:ext cx="6934172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0"/>
          <p:cNvSpPr/>
          <p:nvPr/>
        </p:nvSpPr>
        <p:spPr>
          <a:xfrm>
            <a:off x="9438100" y="3060433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10"/>
          <p:cNvGrpSpPr/>
          <p:nvPr/>
        </p:nvGrpSpPr>
        <p:grpSpPr>
          <a:xfrm>
            <a:off x="1453553" y="719985"/>
            <a:ext cx="427271" cy="545673"/>
            <a:chOff x="5905475" y="2032050"/>
            <a:chExt cx="454350" cy="580175"/>
          </a:xfrm>
        </p:grpSpPr>
        <p:sp>
          <p:nvSpPr>
            <p:cNvPr id="83" name="Google Shape;83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10"/>
          <p:cNvGrpSpPr/>
          <p:nvPr/>
        </p:nvGrpSpPr>
        <p:grpSpPr>
          <a:xfrm>
            <a:off x="797128" y="1870225"/>
            <a:ext cx="325739" cy="408075"/>
            <a:chOff x="7249250" y="2312150"/>
            <a:chExt cx="433317" cy="542846"/>
          </a:xfrm>
        </p:grpSpPr>
        <p:sp>
          <p:nvSpPr>
            <p:cNvPr id="90" name="Google Shape;90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10"/>
          <p:cNvGrpSpPr/>
          <p:nvPr/>
        </p:nvGrpSpPr>
        <p:grpSpPr>
          <a:xfrm rot="195562">
            <a:off x="384311" y="5279089"/>
            <a:ext cx="1458763" cy="1371608"/>
            <a:chOff x="5047850" y="2794950"/>
            <a:chExt cx="1095150" cy="1047150"/>
          </a:xfrm>
        </p:grpSpPr>
        <p:sp>
          <p:nvSpPr>
            <p:cNvPr id="94" name="Google Shape;94;p10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" name="Google Shape;109;p10"/>
          <p:cNvGrpSpPr/>
          <p:nvPr/>
        </p:nvGrpSpPr>
        <p:grpSpPr>
          <a:xfrm>
            <a:off x="11058502" y="5420840"/>
            <a:ext cx="277261" cy="418072"/>
            <a:chOff x="7509313" y="3231788"/>
            <a:chExt cx="249575" cy="365575"/>
          </a:xfrm>
        </p:grpSpPr>
        <p:sp>
          <p:nvSpPr>
            <p:cNvPr id="110" name="Google Shape;110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826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5964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8820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E682E3F2-9BEC-4F69-9406-262E57B6A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181"/>
          <a:stretch/>
        </p:blipFill>
        <p:spPr>
          <a:xfrm>
            <a:off x="1267905" y="1642811"/>
            <a:ext cx="7998118" cy="4389348"/>
          </a:xfrm>
          <a:prstGeom prst="rect">
            <a:avLst/>
          </a:prstGeom>
          <a:effectLst/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3529733-8DD7-4AE8-98FE-04433B0984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69" b="28548"/>
          <a:stretch/>
        </p:blipFill>
        <p:spPr>
          <a:xfrm>
            <a:off x="5172168" y="1487907"/>
            <a:ext cx="5949134" cy="287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4144495" y="474172"/>
            <a:ext cx="4191000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Rye"/>
                <a:sym typeface="Rye"/>
              </a:rPr>
              <a:t>DẶN DÒ</a:t>
            </a: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048" y="2249908"/>
            <a:ext cx="9727894" cy="14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Ôn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 chu vi,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lang="en-US" sz="3200" b="1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Chuẩn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8026587" y="2961496"/>
            <a:ext cx="4279516" cy="3994222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2058831" y="2198224"/>
            <a:ext cx="9228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97286" y="3298336"/>
            <a:ext cx="9228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365187" y="2145952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402773" y="3230131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7" name="Google Shape;3738;p45">
            <a:extLst>
              <a:ext uri="{FF2B5EF4-FFF2-40B4-BE49-F238E27FC236}">
                <a16:creationId xmlns:a16="http://schemas.microsoft.com/office/drawing/2014/main" id="{81876017-8C7F-462D-A31B-8C8E006ED1E6}"/>
              </a:ext>
            </a:extLst>
          </p:cNvPr>
          <p:cNvSpPr/>
          <p:nvPr/>
        </p:nvSpPr>
        <p:spPr>
          <a:xfrm>
            <a:off x="4460009" y="255030"/>
            <a:ext cx="3338075" cy="793161"/>
          </a:xfrm>
          <a:prstGeom prst="roundRect">
            <a:avLst>
              <a:gd name="adj" fmla="val 2097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66675" dir="3480000" algn="bl" rotWithShape="0">
              <a:srgbClr val="64A9CC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8E0A8A92-60CC-4A44-BF37-41750CEE2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59" y="120866"/>
            <a:ext cx="8433545" cy="13010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205040-3B5A-46ED-8D06-74635FF0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1F02F29-46FB-4823-9D65-FBEC06339CDA}"/>
              </a:ext>
            </a:extLst>
          </p:cNvPr>
          <p:cNvSpPr/>
          <p:nvPr/>
        </p:nvSpPr>
        <p:spPr>
          <a:xfrm>
            <a:off x="327025" y="180114"/>
            <a:ext cx="11537950" cy="2585388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B25AD0-9BDD-43A8-A313-EBEA31AB06F8}"/>
                  </a:ext>
                </a:extLst>
              </p:cNvPr>
              <p:cNvSpPr txBox="1"/>
              <p:nvPr/>
            </p:nvSpPr>
            <p:spPr>
              <a:xfrm>
                <a:off x="475865" y="180114"/>
                <a:ext cx="11240269" cy="2991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eaLnBrk="1" hangingPunct="1">
                  <a:lnSpc>
                    <a:spcPct val="125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7A6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 1: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nền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nhà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8m,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vi-VN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Người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ta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gạch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vuông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cạnh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4dm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lát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nền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nhà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giá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tiền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mỗi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gạch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20 000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đồng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lát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cả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nền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nhà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thì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hết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nhiêu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tiền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mua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gạch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? (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phần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mạch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vữa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không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đáng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kể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37A6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B25AD0-9BDD-43A8-A313-EBEA31AB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5" y="180114"/>
                <a:ext cx="11240269" cy="2991396"/>
              </a:xfrm>
              <a:prstGeom prst="rect">
                <a:avLst/>
              </a:prstGeom>
              <a:blipFill>
                <a:blip r:embed="rId2"/>
                <a:stretch>
                  <a:fillRect l="-1085" r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AC68AB-A9A8-4EDE-A858-63AEDAA8B427}"/>
                  </a:ext>
                </a:extLst>
              </p:cNvPr>
              <p:cNvSpPr txBox="1"/>
              <p:nvPr/>
            </p:nvSpPr>
            <p:spPr>
              <a:xfrm>
                <a:off x="475865" y="180114"/>
                <a:ext cx="11240269" cy="2991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eaLnBrk="1" hangingPunct="1">
                  <a:lnSpc>
                    <a:spcPct val="125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7A6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 1: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nền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nhà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altLang="vi-VN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altLang="vi-VN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8m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vi-VN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chiều </a:t>
                </a:r>
                <a:r>
                  <a:rPr lang="en-US" altLang="vi-VN" sz="2800" b="1" dirty="0" err="1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altLang="vi-VN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altLang="vi-VN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vi-V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vi-VN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altLang="vi-VN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Người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ta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gạch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vuông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cạnh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4dm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lát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nền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nhà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giá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tiền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mỗi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gạch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altLang="vi-VN" sz="28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20 000 </a:t>
                </a:r>
                <a:r>
                  <a:rPr lang="en-US" altLang="vi-VN" sz="28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đồng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lát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cả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nền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nhà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thì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hết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nhiêu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tiền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mua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gạch</a:t>
                </a:r>
                <a:r>
                  <a:rPr lang="en-US" altLang="vi-V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phần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mạch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vữa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không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đáng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kể</a:t>
                </a:r>
                <a:r>
                  <a:rPr lang="en-US" altLang="vi-V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37A6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AC68AB-A9A8-4EDE-A858-63AEDAA8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5" y="180114"/>
                <a:ext cx="11240269" cy="2991396"/>
              </a:xfrm>
              <a:prstGeom prst="rect">
                <a:avLst/>
              </a:prstGeom>
              <a:blipFill>
                <a:blip r:embed="rId3"/>
                <a:stretch>
                  <a:fillRect l="-1085" r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7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">
            <a:extLst>
              <a:ext uri="{FF2B5EF4-FFF2-40B4-BE49-F238E27FC236}">
                <a16:creationId xmlns:a16="http://schemas.microsoft.com/office/drawing/2014/main" id="{C05FBA5C-1ED6-4C75-8D2F-2776908E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741" y="495704"/>
            <a:ext cx="8672513" cy="67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vi-VN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rộng của nền nhà là: </a:t>
            </a:r>
            <a:endParaRPr lang="en-US" altLang="vi-VN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: 4 × 3= 6 (m)</a:t>
            </a:r>
            <a:endParaRPr lang="en-US" altLang="vi-VN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của nền nhà là: </a:t>
            </a:r>
            <a:endParaRPr lang="en-US" altLang="vi-VN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× 6 = 48 (m</a:t>
            </a:r>
            <a:r>
              <a:rPr lang="nl-NL" altLang="vi-VN" sz="2800" b="1" baseline="30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endParaRPr lang="nl-NL" altLang="vi-VN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m</a:t>
            </a:r>
            <a:r>
              <a:rPr lang="nl-NL" altLang="vi-VN" sz="2800" b="1" baseline="30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nl-NL" altLang="vi-VN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4800dm</a:t>
            </a:r>
            <a:r>
              <a:rPr lang="nl-NL" altLang="vi-VN" sz="2800" b="1" baseline="30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vi-VN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một viên gạch là: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× 4 = 16 dm</a:t>
            </a:r>
            <a:r>
              <a:rPr lang="nl-NL" altLang="vi-VN" sz="2800" b="1" baseline="30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viên gạch để lát nền là:  </a:t>
            </a:r>
            <a:endParaRPr lang="en-US" altLang="vi-VN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4800 : 16 = 300 (viên)</a:t>
            </a:r>
            <a:endParaRPr lang="en-US" altLang="vi-VN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 tiền mua gạch để lát nền là: </a:t>
            </a:r>
            <a:endParaRPr lang="en-US" altLang="vi-VN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× 300 = 6 000 000 (đồng)</a:t>
            </a:r>
            <a:endParaRPr lang="en-US" altLang="vi-VN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 : 6 000 000 (đồng)</a:t>
            </a:r>
            <a:endParaRPr lang="en-US" altLang="vi-VN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vi-VN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8E481E9-3456-4ECC-BC14-D7CADD35106D}"/>
              </a:ext>
            </a:extLst>
          </p:cNvPr>
          <p:cNvSpPr txBox="1"/>
          <p:nvPr/>
        </p:nvSpPr>
        <p:spPr>
          <a:xfrm>
            <a:off x="5073841" y="262719"/>
            <a:ext cx="2044311" cy="73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655DBF13-C2D6-4C6E-9CA9-DCF7977F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807">
            <a:off x="-2517105" y="2291831"/>
            <a:ext cx="8594356" cy="48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59884" y="-391149"/>
            <a:ext cx="5699276" cy="5229085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27025" y="313928"/>
            <a:ext cx="11537950" cy="343288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87D2B6-EEB3-4A48-828E-49A099D2EAA7}"/>
              </a:ext>
            </a:extLst>
          </p:cNvPr>
          <p:cNvSpPr txBox="1"/>
          <p:nvPr/>
        </p:nvSpPr>
        <p:spPr>
          <a:xfrm>
            <a:off x="571267" y="472135"/>
            <a:ext cx="110494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thửa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ruộng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thang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36m.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thửa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ruộng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chu vi 96m.</a:t>
            </a:r>
          </a:p>
          <a:p>
            <a:pPr algn="just" eaLnBrk="1" hangingPunct="1">
              <a:buFontTx/>
              <a:buAutoNum type="alphaLcParenR"/>
            </a:pP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thửa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ruộng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thang.</a:t>
            </a:r>
          </a:p>
          <a:p>
            <a:pPr algn="just" eaLnBrk="1" hangingPunct="1">
              <a:buFontTx/>
              <a:buAutoNum type="alphaLcParenR"/>
            </a:pP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10m,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thửa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ruộng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thang.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802176">
            <a:off x="-25257" y="4852120"/>
            <a:ext cx="2396477" cy="23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>
            <a:extLst>
              <a:ext uri="{FF2B5EF4-FFF2-40B4-BE49-F238E27FC236}">
                <a16:creationId xmlns:a16="http://schemas.microsoft.com/office/drawing/2014/main" id="{B5330367-F257-4E89-8928-2BBC47BFB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644" y="3083485"/>
            <a:ext cx="708883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b)  Tổng độ dài hai đáy là:  </a:t>
            </a:r>
            <a:endParaRPr lang="en-US" alt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36 x 2 = 72 (m)</a:t>
            </a:r>
            <a:endParaRPr lang="en-US" alt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Độ dài đáy lớn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(72 + 10) : 2 = 41 (m)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41 - 10 = 31 (m)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Đáp số : a) 16 m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b) 41m và 31m</a:t>
            </a:r>
            <a:endParaRPr lang="en-US" alt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27025" y="313928"/>
            <a:ext cx="11537950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87D2B6-EEB3-4A48-828E-49A099D2EAA7}"/>
              </a:ext>
            </a:extLst>
          </p:cNvPr>
          <p:cNvSpPr txBox="1"/>
          <p:nvPr/>
        </p:nvSpPr>
        <p:spPr>
          <a:xfrm>
            <a:off x="571267" y="472135"/>
            <a:ext cx="110494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ruộng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thang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bình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cộng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đáy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36m.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Diện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ruộng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diện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mảnh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đất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vuông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chu vi 96m.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ruộng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thang.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đáy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10m,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cạnh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đáy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ruộng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thang.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9E2ED0-0839-437B-A91C-E0E2AD85667C}"/>
              </a:ext>
            </a:extLst>
          </p:cNvPr>
          <p:cNvCxnSpPr>
            <a:cxnSpLocks/>
          </p:cNvCxnSpPr>
          <p:nvPr/>
        </p:nvCxnSpPr>
        <p:spPr>
          <a:xfrm>
            <a:off x="6566856" y="3148698"/>
            <a:ext cx="0" cy="35757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E0FD3B-080D-471C-97B2-9F4A7138C6A5}"/>
              </a:ext>
            </a:extLst>
          </p:cNvPr>
          <p:cNvSpPr txBox="1"/>
          <p:nvPr/>
        </p:nvSpPr>
        <p:spPr>
          <a:xfrm>
            <a:off x="-132602" y="3115925"/>
            <a:ext cx="68778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a)   Cạnh của thửa ruộng hình vuông là: </a:t>
            </a:r>
            <a:endParaRPr lang="en-US" alt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96 : 4 = 24 (m)</a:t>
            </a:r>
            <a:endParaRPr lang="en-US" alt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Diện tích của thửa ruộng là: </a:t>
            </a:r>
            <a:endParaRPr lang="en-US" alt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24 x 24 = 576 (m</a:t>
            </a:r>
            <a:r>
              <a:rPr lang="nl-NL" altLang="vi-VN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Chiều cao của thửa ruộng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576 : 36 = 16 (m)</a:t>
            </a:r>
            <a:endParaRPr lang="nl-NL" altLang="vi-VN" sz="28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602C04-12CE-4CC5-8F5C-F109758355F9}"/>
              </a:ext>
            </a:extLst>
          </p:cNvPr>
          <p:cNvSpPr txBox="1"/>
          <p:nvPr/>
        </p:nvSpPr>
        <p:spPr>
          <a:xfrm>
            <a:off x="5544700" y="2375600"/>
            <a:ext cx="2044311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7AD4C4FB-5CF0-4991-9677-5E07CF5B6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76718" y="3616988"/>
            <a:ext cx="5699276" cy="522908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3ECB4E9-D27C-4D7F-A31A-73E90533F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59884" y="-391149"/>
            <a:ext cx="5699276" cy="522908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BBF1C-F693-4712-9773-CEBBEBC0FA12}"/>
              </a:ext>
            </a:extLst>
          </p:cNvPr>
          <p:cNvSpPr txBox="1"/>
          <p:nvPr/>
        </p:nvSpPr>
        <p:spPr>
          <a:xfrm>
            <a:off x="785232" y="583129"/>
            <a:ext cx="106215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vi-VN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 chữ nhật ABCD gồm hình thang EBCD và hình tam giác ADE có kích thước như hình dưới đây: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EF4DE-2871-4B07-87BF-89640023634F}"/>
              </a:ext>
            </a:extLst>
          </p:cNvPr>
          <p:cNvSpPr/>
          <p:nvPr/>
        </p:nvSpPr>
        <p:spPr>
          <a:xfrm>
            <a:off x="3304088" y="3752999"/>
            <a:ext cx="5884358" cy="21204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41F6D-E853-491A-A881-99DB921E9A71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3356360" y="4813209"/>
            <a:ext cx="5832086" cy="10317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2E2C89-9EB6-439D-B911-586FCBD017A9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6984240" y="3751785"/>
            <a:ext cx="2204206" cy="106142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BDC5EF-6F5E-491C-9704-D98AA760EC79}"/>
              </a:ext>
            </a:extLst>
          </p:cNvPr>
          <p:cNvCxnSpPr>
            <a:cxnSpLocks/>
          </p:cNvCxnSpPr>
          <p:nvPr/>
        </p:nvCxnSpPr>
        <p:spPr>
          <a:xfrm flipV="1">
            <a:off x="3304088" y="3751784"/>
            <a:ext cx="3660026" cy="210782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BC2D961-8080-437E-921B-4175183BFBB0}"/>
              </a:ext>
            </a:extLst>
          </p:cNvPr>
          <p:cNvSpPr txBox="1"/>
          <p:nvPr/>
        </p:nvSpPr>
        <p:spPr>
          <a:xfrm>
            <a:off x="2749180" y="3188538"/>
            <a:ext cx="1043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D4824C-77B6-4718-ADD2-659F24EBD866}"/>
              </a:ext>
            </a:extLst>
          </p:cNvPr>
          <p:cNvSpPr txBox="1"/>
          <p:nvPr/>
        </p:nvSpPr>
        <p:spPr>
          <a:xfrm>
            <a:off x="9113636" y="3137456"/>
            <a:ext cx="1043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80A311-ECC1-4495-A93C-E326C7CDC394}"/>
              </a:ext>
            </a:extLst>
          </p:cNvPr>
          <p:cNvSpPr txBox="1"/>
          <p:nvPr/>
        </p:nvSpPr>
        <p:spPr>
          <a:xfrm>
            <a:off x="9074284" y="5830440"/>
            <a:ext cx="1043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CB01FD-22ED-4CB4-BE80-46D2C5D4E8FF}"/>
              </a:ext>
            </a:extLst>
          </p:cNvPr>
          <p:cNvSpPr txBox="1"/>
          <p:nvPr/>
        </p:nvSpPr>
        <p:spPr>
          <a:xfrm>
            <a:off x="2668609" y="5750163"/>
            <a:ext cx="1043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9886C7-18EF-4023-ABA3-B9337CD546F0}"/>
              </a:ext>
            </a:extLst>
          </p:cNvPr>
          <p:cNvSpPr txBox="1"/>
          <p:nvPr/>
        </p:nvSpPr>
        <p:spPr>
          <a:xfrm>
            <a:off x="6667948" y="3147336"/>
            <a:ext cx="1043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58E88F-3FAB-4822-BD9F-BC94AE812CAC}"/>
              </a:ext>
            </a:extLst>
          </p:cNvPr>
          <p:cNvSpPr txBox="1"/>
          <p:nvPr/>
        </p:nvSpPr>
        <p:spPr>
          <a:xfrm>
            <a:off x="9110545" y="4427117"/>
            <a:ext cx="1043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115407-F5C9-4298-8800-A63537F31C18}"/>
              </a:ext>
            </a:extLst>
          </p:cNvPr>
          <p:cNvSpPr txBox="1"/>
          <p:nvPr/>
        </p:nvSpPr>
        <p:spPr>
          <a:xfrm>
            <a:off x="2110719" y="4550228"/>
            <a:ext cx="1574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28 cm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EFF0B-C5AD-432F-9E7A-85DA4B94D7D5}"/>
              </a:ext>
            </a:extLst>
          </p:cNvPr>
          <p:cNvSpPr txBox="1"/>
          <p:nvPr/>
        </p:nvSpPr>
        <p:spPr>
          <a:xfrm>
            <a:off x="7533035" y="3217097"/>
            <a:ext cx="1574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28 cm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91DCB6-7DF0-4E54-BCE5-F1D5FFCBAA71}"/>
              </a:ext>
            </a:extLst>
          </p:cNvPr>
          <p:cNvSpPr txBox="1"/>
          <p:nvPr/>
        </p:nvSpPr>
        <p:spPr>
          <a:xfrm>
            <a:off x="5389165" y="5859605"/>
            <a:ext cx="1574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84 cm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90FD0F-4EC3-4926-816D-31AC2CE9F9C0}"/>
              </a:ext>
            </a:extLst>
          </p:cNvPr>
          <p:cNvSpPr txBox="1"/>
          <p:nvPr/>
        </p:nvSpPr>
        <p:spPr>
          <a:xfrm>
            <a:off x="785232" y="1488975"/>
            <a:ext cx="741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chu vi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ABCD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3B6D79-10E0-4F69-99CB-E08F7E1B567D}"/>
              </a:ext>
            </a:extLst>
          </p:cNvPr>
          <p:cNvSpPr txBox="1"/>
          <p:nvPr/>
        </p:nvSpPr>
        <p:spPr>
          <a:xfrm>
            <a:off x="797932" y="2025173"/>
            <a:ext cx="741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thang EBCD.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093B6F-5AA4-425E-BB69-66C9BE36D7A9}"/>
              </a:ext>
            </a:extLst>
          </p:cNvPr>
          <p:cNvSpPr txBox="1"/>
          <p:nvPr/>
        </p:nvSpPr>
        <p:spPr>
          <a:xfrm>
            <a:off x="810632" y="2546796"/>
            <a:ext cx="10949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Cho M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BC.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2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EDM.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9D9C4AF-8AB6-4694-BC46-EEE1D9B2A7F7}"/>
              </a:ext>
            </a:extLst>
          </p:cNvPr>
          <p:cNvSpPr/>
          <p:nvPr/>
        </p:nvSpPr>
        <p:spPr>
          <a:xfrm>
            <a:off x="3291388" y="3771086"/>
            <a:ext cx="5884358" cy="2087287"/>
          </a:xfrm>
          <a:custGeom>
            <a:avLst/>
            <a:gdLst>
              <a:gd name="connsiteX0" fmla="*/ 0 w 5892800"/>
              <a:gd name="connsiteY0" fmla="*/ 2133600 h 2133600"/>
              <a:gd name="connsiteX1" fmla="*/ 3708400 w 5892800"/>
              <a:gd name="connsiteY1" fmla="*/ 0 h 2133600"/>
              <a:gd name="connsiteX2" fmla="*/ 5892800 w 5892800"/>
              <a:gd name="connsiteY2" fmla="*/ 1054100 h 2133600"/>
              <a:gd name="connsiteX3" fmla="*/ 0 w 58928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2800" h="2133600">
                <a:moveTo>
                  <a:pt x="0" y="2133600"/>
                </a:moveTo>
                <a:lnTo>
                  <a:pt x="3708400" y="0"/>
                </a:lnTo>
                <a:lnTo>
                  <a:pt x="5892800" y="1054100"/>
                </a:lnTo>
                <a:lnTo>
                  <a:pt x="0" y="21336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33" grpId="0"/>
      <p:bldP spid="35" grpId="0"/>
      <p:bldP spid="37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7AD4C4FB-5CF0-4991-9677-5E07CF5B6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76718" y="3616988"/>
            <a:ext cx="5699276" cy="522908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3ECB4E9-D27C-4D7F-A31A-73E90533F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59884" y="-391149"/>
            <a:ext cx="5699276" cy="522908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050526-7F7B-4996-B045-C0D877F44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4" y="705832"/>
            <a:ext cx="6097006" cy="27567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774CD1-F38E-487E-A3E6-5DBC153FF41B}"/>
              </a:ext>
            </a:extLst>
          </p:cNvPr>
          <p:cNvSpPr txBox="1"/>
          <p:nvPr/>
        </p:nvSpPr>
        <p:spPr>
          <a:xfrm>
            <a:off x="4222558" y="2727942"/>
            <a:ext cx="7416800" cy="350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vi-VN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nl-NL" alt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Chu vi của hình chữ nhật là</a:t>
            </a:r>
            <a:endParaRPr lang="en-US" alt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	(28 + 84 ) × 2 = 224 (cm)	</a:t>
            </a:r>
            <a:endParaRPr lang="en-US" alt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Diện tích của hình thang là:</a:t>
            </a:r>
            <a:endParaRPr lang="en-US" alt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(84 + 28) × 28 : 2 = 1568 (cm</a:t>
            </a:r>
            <a:r>
              <a:rPr lang="nl-NL" altLang="vi-VN" sz="3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alt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42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38D54EB7-CFEC-4633-BF77-57CA7243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76718" y="3616988"/>
            <a:ext cx="5699276" cy="522908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59B2311-3F17-45EB-897C-3D8359429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59884" y="-391149"/>
            <a:ext cx="5699276" cy="522908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42A9B76-FA88-4BD4-8FA0-6663C5E805EA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9DAD4-3083-431B-805D-38D4618D8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4" y="705832"/>
            <a:ext cx="5449306" cy="2463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C6B1F-1790-4016-911A-F8427B79925E}"/>
              </a:ext>
            </a:extLst>
          </p:cNvPr>
          <p:cNvSpPr txBox="1"/>
          <p:nvPr/>
        </p:nvSpPr>
        <p:spPr>
          <a:xfrm>
            <a:off x="4326327" y="753676"/>
            <a:ext cx="7416800" cy="574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c) Độ dài đoạn BM, BC là: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28: 2 = 14 (cm)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Diện tích tam giác EBM là: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28 × 14 : 2 = 196 (cm</a:t>
            </a:r>
            <a:r>
              <a:rPr lang="nl-NL" altLang="vi-VN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Diện tích tam giác DMC là :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84 × 14 : 2 = 588 (cm</a:t>
            </a:r>
            <a:r>
              <a:rPr lang="nl-NL" altLang="vi-VN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Diện tích tam giác EMD là: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1568 – (196 + 588) = 784 (cm</a:t>
            </a:r>
            <a:r>
              <a:rPr lang="nl-NL" altLang="vi-VN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	 Đáp số: a) 224cm;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		        b) 1568 cm</a:t>
            </a:r>
            <a:r>
              <a:rPr lang="nl-NL" altLang="vi-VN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		      c) 784 cm</a:t>
            </a:r>
            <a:r>
              <a:rPr lang="nl-NL" altLang="vi-VN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vi-VN" sz="28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761</Words>
  <Application>Microsoft Office PowerPoint</Application>
  <PresentationFormat>Widescreen</PresentationFormat>
  <Paragraphs>74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Bebas Neue</vt:lpstr>
      <vt:lpstr>Calibri</vt:lpstr>
      <vt:lpstr>Cambria Math</vt:lpstr>
      <vt:lpstr>Comfortaa</vt:lpstr>
      <vt:lpstr>Comfortaa Light</vt:lpstr>
      <vt:lpstr>Comfortaa Medium</vt:lpstr>
      <vt:lpstr>Comfortaa SemiBold</vt:lpstr>
      <vt:lpstr>Crete Round</vt:lpstr>
      <vt:lpstr>Mali</vt:lpstr>
      <vt:lpstr>Mali Medium</vt:lpstr>
      <vt:lpstr>Mali SemiBold</vt:lpstr>
      <vt:lpstr>Roboto Slab</vt:lpstr>
      <vt:lpstr>Roboto Slab SemiBold</vt:lpstr>
      <vt:lpstr>Rye</vt:lpstr>
      <vt:lpstr>Single Day</vt:lpstr>
      <vt:lpstr>Basic Chemistry for Pre-K by Slidesgo</vt:lpstr>
      <vt:lpstr>Brazilian Literature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6</cp:revision>
  <dcterms:created xsi:type="dcterms:W3CDTF">2022-04-29T09:22:50Z</dcterms:created>
  <dcterms:modified xsi:type="dcterms:W3CDTF">2024-05-04T10:24:43Z</dcterms:modified>
</cp:coreProperties>
</file>