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4" r:id="rId2"/>
    <p:sldId id="292" r:id="rId3"/>
    <p:sldId id="298" r:id="rId4"/>
    <p:sldId id="307" r:id="rId5"/>
    <p:sldId id="306" r:id="rId6"/>
    <p:sldId id="305" r:id="rId7"/>
    <p:sldId id="304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942"/>
    <a:srgbClr val="FFBB7D"/>
    <a:srgbClr val="FFA04A"/>
    <a:srgbClr val="EBAC20"/>
    <a:srgbClr val="FFF492"/>
    <a:srgbClr val="FFC442"/>
    <a:srgbClr val="FFA14A"/>
    <a:srgbClr val="EEF871"/>
    <a:srgbClr val="DCDB65"/>
    <a:srgbClr val="B1D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6CD97-F581-4810-94D8-14A5F510F7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80923-6D7A-4201-A99C-8564691B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35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481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7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12" y="133478"/>
            <a:ext cx="8907947" cy="5543293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4972447" y="48012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pic>
        <p:nvPicPr>
          <p:cNvPr id="4" name="图片 3" descr="微信截图_202110131353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1039" y="2635701"/>
            <a:ext cx="5562511" cy="4508573"/>
          </a:xfrm>
          <a:prstGeom prst="rect">
            <a:avLst/>
          </a:prstGeom>
        </p:spPr>
      </p:pic>
      <p:pic>
        <p:nvPicPr>
          <p:cNvPr id="6" name="图片 5" descr="微信截图_202110131357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79135" y="2890074"/>
            <a:ext cx="3919776" cy="4068983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5FF14D2F-759F-4D14-851F-A101A7F3CEDD}"/>
              </a:ext>
            </a:extLst>
          </p:cNvPr>
          <p:cNvSpPr txBox="1"/>
          <p:nvPr/>
        </p:nvSpPr>
        <p:spPr>
          <a:xfrm>
            <a:off x="5262662" y="574274"/>
            <a:ext cx="195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Toán 5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B294CCB-5083-430A-B494-156C6F308425}"/>
              </a:ext>
            </a:extLst>
          </p:cNvPr>
          <p:cNvSpPr txBox="1"/>
          <p:nvPr/>
        </p:nvSpPr>
        <p:spPr>
          <a:xfrm>
            <a:off x="1614576" y="1566537"/>
            <a:ext cx="88776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Luyện tập chung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6A0BBBE-8A84-40BC-9234-AD862D898580}"/>
              </a:ext>
            </a:extLst>
          </p:cNvPr>
          <p:cNvSpPr txBox="1"/>
          <p:nvPr/>
        </p:nvSpPr>
        <p:spPr>
          <a:xfrm>
            <a:off x="6701933" y="3487832"/>
            <a:ext cx="2365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46D9A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trang 177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034929" y="-994999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sp>
        <p:nvSpPr>
          <p:cNvPr id="370" name="矩形: 圆角 17">
            <a:extLst>
              <a:ext uri="{FF2B5EF4-FFF2-40B4-BE49-F238E27FC236}">
                <a16:creationId xmlns:a16="http://schemas.microsoft.com/office/drawing/2014/main" id="{9D18C213-54B4-42BA-A2CA-D780305FBF40}"/>
              </a:ext>
            </a:extLst>
          </p:cNvPr>
          <p:cNvSpPr/>
          <p:nvPr/>
        </p:nvSpPr>
        <p:spPr>
          <a:xfrm>
            <a:off x="2855189" y="639550"/>
            <a:ext cx="6565902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1" name="矩形: 圆角 17">
            <a:extLst>
              <a:ext uri="{FF2B5EF4-FFF2-40B4-BE49-F238E27FC236}">
                <a16:creationId xmlns:a16="http://schemas.microsoft.com/office/drawing/2014/main" id="{B1CD9669-A138-4D09-B9B5-AB4321C3ED05}"/>
              </a:ext>
            </a:extLst>
          </p:cNvPr>
          <p:cNvSpPr/>
          <p:nvPr/>
        </p:nvSpPr>
        <p:spPr>
          <a:xfrm>
            <a:off x="1252837" y="2288051"/>
            <a:ext cx="9936207" cy="1629676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củng cố kĩ năng tính toán và giải toán về tỉ số phần trăm; tính trung bình cộng, bài toán về chuyển động.</a:t>
            </a:r>
          </a:p>
        </p:txBody>
      </p:sp>
      <p:sp>
        <p:nvSpPr>
          <p:cNvPr id="373" name="矩形: 圆角 17">
            <a:extLst>
              <a:ext uri="{FF2B5EF4-FFF2-40B4-BE49-F238E27FC236}">
                <a16:creationId xmlns:a16="http://schemas.microsoft.com/office/drawing/2014/main" id="{71EDCC7F-4BEE-41DF-B65D-3BE134825E4C}"/>
              </a:ext>
            </a:extLst>
          </p:cNvPr>
          <p:cNvSpPr/>
          <p:nvPr/>
        </p:nvSpPr>
        <p:spPr>
          <a:xfrm>
            <a:off x="1243275" y="4198627"/>
            <a:ext cx="9920051" cy="1457216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HS có kĩ năng vận dụng kiến thức để tính và giải các bài tập liên quan chính xác.</a:t>
            </a:r>
          </a:p>
        </p:txBody>
      </p:sp>
      <p:sp>
        <p:nvSpPr>
          <p:cNvPr id="375" name="文本框 21">
            <a:extLst>
              <a:ext uri="{FF2B5EF4-FFF2-40B4-BE49-F238E27FC236}">
                <a16:creationId xmlns:a16="http://schemas.microsoft.com/office/drawing/2014/main" id="{9D0EEE54-4E44-45D1-920E-DCD61319906C}"/>
              </a:ext>
            </a:extLst>
          </p:cNvPr>
          <p:cNvSpPr txBox="1"/>
          <p:nvPr/>
        </p:nvSpPr>
        <p:spPr>
          <a:xfrm>
            <a:off x="4113865" y="507823"/>
            <a:ext cx="4548032" cy="109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SVNClementine" panose="020F0502020204030203" pitchFamily="34" charset="0"/>
                <a:cs typeface="+mn-cs"/>
              </a:rPr>
              <a:t>YÊU CẦU CẦN ĐẠT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animBg="1"/>
      <p:bldP spid="371" grpId="0" animBg="1"/>
      <p:bldP spid="373" grpId="0" animBg="1"/>
      <p:bldP spid="3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2016298" y="-724996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43" name="图片 42" descr="D:\PPT\包图网\素材\微信截图_20211013140349.png微信截图_2021101314034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82685" y="3916045"/>
            <a:ext cx="3559175" cy="3352800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D71E82BF-842F-414B-ADA2-9798235D1EBD}"/>
              </a:ext>
            </a:extLst>
          </p:cNvPr>
          <p:cNvSpPr txBox="1">
            <a:spLocks/>
          </p:cNvSpPr>
          <p:nvPr/>
        </p:nvSpPr>
        <p:spPr bwMode="auto">
          <a:xfrm>
            <a:off x="4314608" y="378810"/>
            <a:ext cx="2685617" cy="795639"/>
          </a:xfrm>
          <a:prstGeom prst="roundRect">
            <a:avLst/>
          </a:prstGeom>
          <a:solidFill>
            <a:srgbClr val="EEF871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Bài 1. Tính:</a:t>
            </a:r>
          </a:p>
        </p:txBody>
      </p:sp>
      <p:sp>
        <p:nvSpPr>
          <p:cNvPr id="53" name="Text Box 86">
            <a:extLst>
              <a:ext uri="{FF2B5EF4-FFF2-40B4-BE49-F238E27FC236}">
                <a16:creationId xmlns:a16="http://schemas.microsoft.com/office/drawing/2014/main" id="{4C4A6EBA-DD58-481D-8AF4-E4CBA555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527" y="1708454"/>
            <a:ext cx="5638799" cy="584775"/>
          </a:xfrm>
          <a:prstGeom prst="rect">
            <a:avLst/>
          </a:prstGeom>
          <a:solidFill>
            <a:srgbClr val="DCDB65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6,78 – (8,951 + 4,784) : 2,05  </a:t>
            </a:r>
          </a:p>
        </p:txBody>
      </p:sp>
      <p:sp>
        <p:nvSpPr>
          <p:cNvPr id="54" name="Text Box 86">
            <a:extLst>
              <a:ext uri="{FF2B5EF4-FFF2-40B4-BE49-F238E27FC236}">
                <a16:creationId xmlns:a16="http://schemas.microsoft.com/office/drawing/2014/main" id="{4D692F72-5CEF-4038-8A9C-766845B6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527" y="4008742"/>
            <a:ext cx="6303963" cy="584775"/>
          </a:xfrm>
          <a:prstGeom prst="rect">
            <a:avLst/>
          </a:prstGeom>
          <a:solidFill>
            <a:srgbClr val="DCDB65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 6 giờ 45 phút + 14 giờ 30 phút : 5 </a:t>
            </a:r>
          </a:p>
        </p:txBody>
      </p:sp>
      <p:sp>
        <p:nvSpPr>
          <p:cNvPr id="55" name="Text Box 86">
            <a:extLst>
              <a:ext uri="{FF2B5EF4-FFF2-40B4-BE49-F238E27FC236}">
                <a16:creationId xmlns:a16="http://schemas.microsoft.com/office/drawing/2014/main" id="{1A6034C8-CAE0-44C0-B035-16404ADCB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852" y="2327579"/>
            <a:ext cx="63039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6,78 – 13,735 : 2,05   </a:t>
            </a:r>
          </a:p>
        </p:txBody>
      </p:sp>
      <p:sp>
        <p:nvSpPr>
          <p:cNvPr id="56" name="Text Box 86">
            <a:extLst>
              <a:ext uri="{FF2B5EF4-FFF2-40B4-BE49-F238E27FC236}">
                <a16:creationId xmlns:a16="http://schemas.microsoft.com/office/drawing/2014/main" id="{9B1C69C3-BBBE-47DD-983F-2E640131F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727" y="2814942"/>
            <a:ext cx="63039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= 6,78 – 6,7  </a:t>
            </a:r>
          </a:p>
        </p:txBody>
      </p:sp>
      <p:sp>
        <p:nvSpPr>
          <p:cNvPr id="57" name="Text Box 86">
            <a:extLst>
              <a:ext uri="{FF2B5EF4-FFF2-40B4-BE49-F238E27FC236}">
                <a16:creationId xmlns:a16="http://schemas.microsoft.com/office/drawing/2014/main" id="{62E3A2E6-D86E-4457-9B85-6955F5E5E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852" y="3338817"/>
            <a:ext cx="63039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= 0,08 </a:t>
            </a:r>
          </a:p>
        </p:txBody>
      </p:sp>
      <p:sp>
        <p:nvSpPr>
          <p:cNvPr id="58" name="Text Box 86">
            <a:extLst>
              <a:ext uri="{FF2B5EF4-FFF2-40B4-BE49-F238E27FC236}">
                <a16:creationId xmlns:a16="http://schemas.microsoft.com/office/drawing/2014/main" id="{41D31A92-8907-4D46-840E-3380711A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727" y="4723652"/>
            <a:ext cx="546576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6 giờ 45 phút +   2 giờ 54 phút  </a:t>
            </a:r>
          </a:p>
        </p:txBody>
      </p:sp>
      <p:sp>
        <p:nvSpPr>
          <p:cNvPr id="59" name="Text Box 86">
            <a:extLst>
              <a:ext uri="{FF2B5EF4-FFF2-40B4-BE49-F238E27FC236}">
                <a16:creationId xmlns:a16="http://schemas.microsoft.com/office/drawing/2014/main" id="{2894AB37-D335-4027-86DA-45F3C04E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045" y="5323048"/>
            <a:ext cx="546576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 9 giờ 39 phút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529244" y="-586450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9" name="图片 62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916A0BDF-31E0-4635-A19B-BB8F62398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3607"/>
          <a:stretch>
            <a:fillRect/>
          </a:stretch>
        </p:blipFill>
        <p:spPr>
          <a:xfrm flipH="1">
            <a:off x="0" y="3027045"/>
            <a:ext cx="3070860" cy="38309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BB9A34-589A-4F97-B5F7-BA38BCFECA90}"/>
              </a:ext>
            </a:extLst>
          </p:cNvPr>
          <p:cNvSpPr txBox="1">
            <a:spLocks/>
          </p:cNvSpPr>
          <p:nvPr/>
        </p:nvSpPr>
        <p:spPr bwMode="auto">
          <a:xfrm>
            <a:off x="4046221" y="1040789"/>
            <a:ext cx="5273270" cy="777555"/>
          </a:xfrm>
          <a:custGeom>
            <a:avLst/>
            <a:gdLst>
              <a:gd name="connsiteX0" fmla="*/ 0 w 5273270"/>
              <a:gd name="connsiteY0" fmla="*/ 129595 h 777555"/>
              <a:gd name="connsiteX1" fmla="*/ 129595 w 5273270"/>
              <a:gd name="connsiteY1" fmla="*/ 0 h 777555"/>
              <a:gd name="connsiteX2" fmla="*/ 736856 w 5273270"/>
              <a:gd name="connsiteY2" fmla="*/ 0 h 777555"/>
              <a:gd name="connsiteX3" fmla="*/ 1193694 w 5273270"/>
              <a:gd name="connsiteY3" fmla="*/ 0 h 777555"/>
              <a:gd name="connsiteX4" fmla="*/ 1851096 w 5273270"/>
              <a:gd name="connsiteY4" fmla="*/ 0 h 777555"/>
              <a:gd name="connsiteX5" fmla="*/ 2508497 w 5273270"/>
              <a:gd name="connsiteY5" fmla="*/ 0 h 777555"/>
              <a:gd name="connsiteX6" fmla="*/ 3165899 w 5273270"/>
              <a:gd name="connsiteY6" fmla="*/ 0 h 777555"/>
              <a:gd name="connsiteX7" fmla="*/ 3672878 w 5273270"/>
              <a:gd name="connsiteY7" fmla="*/ 0 h 777555"/>
              <a:gd name="connsiteX8" fmla="*/ 4330280 w 5273270"/>
              <a:gd name="connsiteY8" fmla="*/ 0 h 777555"/>
              <a:gd name="connsiteX9" fmla="*/ 5143675 w 5273270"/>
              <a:gd name="connsiteY9" fmla="*/ 0 h 777555"/>
              <a:gd name="connsiteX10" fmla="*/ 5273270 w 5273270"/>
              <a:gd name="connsiteY10" fmla="*/ 129595 h 777555"/>
              <a:gd name="connsiteX11" fmla="*/ 5273270 w 5273270"/>
              <a:gd name="connsiteY11" fmla="*/ 647960 h 777555"/>
              <a:gd name="connsiteX12" fmla="*/ 5143675 w 5273270"/>
              <a:gd name="connsiteY12" fmla="*/ 777555 h 777555"/>
              <a:gd name="connsiteX13" fmla="*/ 4486273 w 5273270"/>
              <a:gd name="connsiteY13" fmla="*/ 777555 h 777555"/>
              <a:gd name="connsiteX14" fmla="*/ 3929153 w 5273270"/>
              <a:gd name="connsiteY14" fmla="*/ 777555 h 777555"/>
              <a:gd name="connsiteX15" fmla="*/ 3522456 w 5273270"/>
              <a:gd name="connsiteY15" fmla="*/ 777555 h 777555"/>
              <a:gd name="connsiteX16" fmla="*/ 3115758 w 5273270"/>
              <a:gd name="connsiteY16" fmla="*/ 777555 h 777555"/>
              <a:gd name="connsiteX17" fmla="*/ 2508497 w 5273270"/>
              <a:gd name="connsiteY17" fmla="*/ 777555 h 777555"/>
              <a:gd name="connsiteX18" fmla="*/ 2051659 w 5273270"/>
              <a:gd name="connsiteY18" fmla="*/ 777555 h 777555"/>
              <a:gd name="connsiteX19" fmla="*/ 1594821 w 5273270"/>
              <a:gd name="connsiteY19" fmla="*/ 777555 h 777555"/>
              <a:gd name="connsiteX20" fmla="*/ 937419 w 5273270"/>
              <a:gd name="connsiteY20" fmla="*/ 777555 h 777555"/>
              <a:gd name="connsiteX21" fmla="*/ 129595 w 5273270"/>
              <a:gd name="connsiteY21" fmla="*/ 777555 h 777555"/>
              <a:gd name="connsiteX22" fmla="*/ 0 w 5273270"/>
              <a:gd name="connsiteY22" fmla="*/ 647960 h 777555"/>
              <a:gd name="connsiteX23" fmla="*/ 0 w 5273270"/>
              <a:gd name="connsiteY23" fmla="*/ 129595 h 77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73270" h="777555" fill="none" extrusionOk="0">
                <a:moveTo>
                  <a:pt x="0" y="129595"/>
                </a:moveTo>
                <a:cubicBezTo>
                  <a:pt x="2074" y="58632"/>
                  <a:pt x="77984" y="1131"/>
                  <a:pt x="129595" y="0"/>
                </a:cubicBezTo>
                <a:cubicBezTo>
                  <a:pt x="298800" y="-64940"/>
                  <a:pt x="546615" y="54243"/>
                  <a:pt x="736856" y="0"/>
                </a:cubicBezTo>
                <a:cubicBezTo>
                  <a:pt x="927097" y="-54243"/>
                  <a:pt x="1088995" y="50759"/>
                  <a:pt x="1193694" y="0"/>
                </a:cubicBezTo>
                <a:cubicBezTo>
                  <a:pt x="1298393" y="-50759"/>
                  <a:pt x="1600965" y="47903"/>
                  <a:pt x="1851096" y="0"/>
                </a:cubicBezTo>
                <a:cubicBezTo>
                  <a:pt x="2101227" y="-47903"/>
                  <a:pt x="2188889" y="25451"/>
                  <a:pt x="2508497" y="0"/>
                </a:cubicBezTo>
                <a:cubicBezTo>
                  <a:pt x="2828105" y="-25451"/>
                  <a:pt x="2908341" y="71303"/>
                  <a:pt x="3165899" y="0"/>
                </a:cubicBezTo>
                <a:cubicBezTo>
                  <a:pt x="3423457" y="-71303"/>
                  <a:pt x="3470728" y="42921"/>
                  <a:pt x="3672878" y="0"/>
                </a:cubicBezTo>
                <a:cubicBezTo>
                  <a:pt x="3875028" y="-42921"/>
                  <a:pt x="4155502" y="44315"/>
                  <a:pt x="4330280" y="0"/>
                </a:cubicBezTo>
                <a:cubicBezTo>
                  <a:pt x="4505058" y="-44315"/>
                  <a:pt x="4923033" y="65260"/>
                  <a:pt x="5143675" y="0"/>
                </a:cubicBezTo>
                <a:cubicBezTo>
                  <a:pt x="5229634" y="-2765"/>
                  <a:pt x="5277350" y="39130"/>
                  <a:pt x="5273270" y="129595"/>
                </a:cubicBezTo>
                <a:cubicBezTo>
                  <a:pt x="5280608" y="358910"/>
                  <a:pt x="5254219" y="431036"/>
                  <a:pt x="5273270" y="647960"/>
                </a:cubicBezTo>
                <a:cubicBezTo>
                  <a:pt x="5270639" y="724643"/>
                  <a:pt x="5213883" y="769110"/>
                  <a:pt x="5143675" y="777555"/>
                </a:cubicBezTo>
                <a:cubicBezTo>
                  <a:pt x="4971649" y="855513"/>
                  <a:pt x="4725449" y="774795"/>
                  <a:pt x="4486273" y="777555"/>
                </a:cubicBezTo>
                <a:cubicBezTo>
                  <a:pt x="4247097" y="780315"/>
                  <a:pt x="4075790" y="736553"/>
                  <a:pt x="3929153" y="777555"/>
                </a:cubicBezTo>
                <a:cubicBezTo>
                  <a:pt x="3782516" y="818557"/>
                  <a:pt x="3713141" y="736177"/>
                  <a:pt x="3522456" y="777555"/>
                </a:cubicBezTo>
                <a:cubicBezTo>
                  <a:pt x="3331771" y="818933"/>
                  <a:pt x="3291789" y="753698"/>
                  <a:pt x="3115758" y="777555"/>
                </a:cubicBezTo>
                <a:cubicBezTo>
                  <a:pt x="2939727" y="801412"/>
                  <a:pt x="2658590" y="713247"/>
                  <a:pt x="2508497" y="777555"/>
                </a:cubicBezTo>
                <a:cubicBezTo>
                  <a:pt x="2358404" y="841863"/>
                  <a:pt x="2241887" y="742346"/>
                  <a:pt x="2051659" y="777555"/>
                </a:cubicBezTo>
                <a:cubicBezTo>
                  <a:pt x="1861431" y="812764"/>
                  <a:pt x="1783765" y="757096"/>
                  <a:pt x="1594821" y="777555"/>
                </a:cubicBezTo>
                <a:cubicBezTo>
                  <a:pt x="1405877" y="798014"/>
                  <a:pt x="1109138" y="705851"/>
                  <a:pt x="937419" y="777555"/>
                </a:cubicBezTo>
                <a:cubicBezTo>
                  <a:pt x="765700" y="849259"/>
                  <a:pt x="448670" y="680689"/>
                  <a:pt x="129595" y="777555"/>
                </a:cubicBezTo>
                <a:cubicBezTo>
                  <a:pt x="73173" y="788153"/>
                  <a:pt x="-6605" y="734784"/>
                  <a:pt x="0" y="647960"/>
                </a:cubicBezTo>
                <a:cubicBezTo>
                  <a:pt x="-31276" y="403585"/>
                  <a:pt x="48493" y="238341"/>
                  <a:pt x="0" y="129595"/>
                </a:cubicBezTo>
                <a:close/>
              </a:path>
              <a:path w="5273270" h="777555" stroke="0" extrusionOk="0">
                <a:moveTo>
                  <a:pt x="0" y="129595"/>
                </a:moveTo>
                <a:cubicBezTo>
                  <a:pt x="-2570" y="49924"/>
                  <a:pt x="63459" y="13500"/>
                  <a:pt x="129595" y="0"/>
                </a:cubicBezTo>
                <a:cubicBezTo>
                  <a:pt x="390899" y="-29047"/>
                  <a:pt x="510376" y="20989"/>
                  <a:pt x="736856" y="0"/>
                </a:cubicBezTo>
                <a:cubicBezTo>
                  <a:pt x="963336" y="-20989"/>
                  <a:pt x="1050567" y="24447"/>
                  <a:pt x="1143553" y="0"/>
                </a:cubicBezTo>
                <a:cubicBezTo>
                  <a:pt x="1236539" y="-24447"/>
                  <a:pt x="1508292" y="50168"/>
                  <a:pt x="1600392" y="0"/>
                </a:cubicBezTo>
                <a:cubicBezTo>
                  <a:pt x="1692492" y="-50168"/>
                  <a:pt x="1969347" y="56621"/>
                  <a:pt x="2207653" y="0"/>
                </a:cubicBezTo>
                <a:cubicBezTo>
                  <a:pt x="2445959" y="-56621"/>
                  <a:pt x="2589318" y="36003"/>
                  <a:pt x="2714632" y="0"/>
                </a:cubicBezTo>
                <a:cubicBezTo>
                  <a:pt x="2839946" y="-36003"/>
                  <a:pt x="2999439" y="46523"/>
                  <a:pt x="3221611" y="0"/>
                </a:cubicBezTo>
                <a:cubicBezTo>
                  <a:pt x="3443783" y="-46523"/>
                  <a:pt x="3607603" y="8159"/>
                  <a:pt x="3728590" y="0"/>
                </a:cubicBezTo>
                <a:cubicBezTo>
                  <a:pt x="3849577" y="-8159"/>
                  <a:pt x="3933882" y="25956"/>
                  <a:pt x="4135288" y="0"/>
                </a:cubicBezTo>
                <a:cubicBezTo>
                  <a:pt x="4336694" y="-25956"/>
                  <a:pt x="4805894" y="47753"/>
                  <a:pt x="5143675" y="0"/>
                </a:cubicBezTo>
                <a:cubicBezTo>
                  <a:pt x="5209159" y="-312"/>
                  <a:pt x="5273449" y="44825"/>
                  <a:pt x="5273270" y="129595"/>
                </a:cubicBezTo>
                <a:cubicBezTo>
                  <a:pt x="5328429" y="273377"/>
                  <a:pt x="5238474" y="490362"/>
                  <a:pt x="5273270" y="647960"/>
                </a:cubicBezTo>
                <a:cubicBezTo>
                  <a:pt x="5268604" y="716320"/>
                  <a:pt x="5221002" y="768080"/>
                  <a:pt x="5143675" y="777555"/>
                </a:cubicBezTo>
                <a:cubicBezTo>
                  <a:pt x="4897802" y="796241"/>
                  <a:pt x="4658960" y="705322"/>
                  <a:pt x="4536414" y="777555"/>
                </a:cubicBezTo>
                <a:cubicBezTo>
                  <a:pt x="4413868" y="849788"/>
                  <a:pt x="4315208" y="775358"/>
                  <a:pt x="4129717" y="777555"/>
                </a:cubicBezTo>
                <a:cubicBezTo>
                  <a:pt x="3944226" y="779752"/>
                  <a:pt x="3854148" y="741570"/>
                  <a:pt x="3723019" y="777555"/>
                </a:cubicBezTo>
                <a:cubicBezTo>
                  <a:pt x="3591890" y="813540"/>
                  <a:pt x="3443482" y="773252"/>
                  <a:pt x="3316321" y="777555"/>
                </a:cubicBezTo>
                <a:cubicBezTo>
                  <a:pt x="3189160" y="781858"/>
                  <a:pt x="3034745" y="733119"/>
                  <a:pt x="2909624" y="777555"/>
                </a:cubicBezTo>
                <a:cubicBezTo>
                  <a:pt x="2784503" y="821991"/>
                  <a:pt x="2556857" y="770357"/>
                  <a:pt x="2452785" y="777555"/>
                </a:cubicBezTo>
                <a:cubicBezTo>
                  <a:pt x="2348713" y="784753"/>
                  <a:pt x="1990869" y="702820"/>
                  <a:pt x="1795384" y="777555"/>
                </a:cubicBezTo>
                <a:cubicBezTo>
                  <a:pt x="1599899" y="852290"/>
                  <a:pt x="1514537" y="725466"/>
                  <a:pt x="1238264" y="777555"/>
                </a:cubicBezTo>
                <a:cubicBezTo>
                  <a:pt x="961991" y="829644"/>
                  <a:pt x="451632" y="718365"/>
                  <a:pt x="129595" y="777555"/>
                </a:cubicBezTo>
                <a:cubicBezTo>
                  <a:pt x="69652" y="760689"/>
                  <a:pt x="-2206" y="739702"/>
                  <a:pt x="0" y="647960"/>
                </a:cubicBezTo>
                <a:cubicBezTo>
                  <a:pt x="-60838" y="507612"/>
                  <a:pt x="26437" y="342999"/>
                  <a:pt x="0" y="129595"/>
                </a:cubicBezTo>
                <a:close/>
              </a:path>
            </a:pathLst>
          </a:custGeom>
          <a:solidFill>
            <a:srgbClr val="FFA14A"/>
          </a:solidFill>
          <a:ln w="9525">
            <a:solidFill>
              <a:srgbClr val="FFA14A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507514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Bài 2. Tìm số trung bình cộng</a:t>
            </a:r>
            <a:r>
              <a:rPr lang="en-US" sz="3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6357F30C-AF6B-4D2A-A279-E1C932871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357" y="2378103"/>
            <a:ext cx="3098843" cy="584775"/>
          </a:xfrm>
          <a:prstGeom prst="rect">
            <a:avLst/>
          </a:prstGeom>
          <a:solidFill>
            <a:srgbClr val="FFBB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a) 19; 34 và 46 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C13C0DAC-3D2F-4B2A-9EEA-CD74C21C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357" y="4738715"/>
            <a:ext cx="4059425" cy="584775"/>
          </a:xfrm>
          <a:prstGeom prst="rect">
            <a:avLst/>
          </a:prstGeom>
          <a:solidFill>
            <a:srgbClr val="FFBB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 2,4; 2,7; 3,5; và 3,8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F5B147-2C1A-4F1B-BDBA-E7CD6052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6" y="3357590"/>
            <a:ext cx="7930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(19 + 34 + 46) : 3 = 33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D85A11-7C2A-4F55-B3DE-B88CA2827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7" y="5643590"/>
            <a:ext cx="8317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(2,4 + 2,7 + 3,5 + 3,8) : 4 = 3,1 </a:t>
            </a:r>
          </a:p>
        </p:txBody>
      </p:sp>
    </p:spTree>
    <p:extLst>
      <p:ext uri="{BB962C8B-B14F-4D97-AF65-F5344CB8AC3E}">
        <p14:creationId xmlns:p14="http://schemas.microsoft.com/office/powerpoint/2010/main" val="3253353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591425" y="-909724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9" name="图片 2" descr="D:\PPT\包图网\素材\微信截图_20211013135720.png微信截图_20211013135720">
            <a:extLst>
              <a:ext uri="{FF2B5EF4-FFF2-40B4-BE49-F238E27FC236}">
                <a16:creationId xmlns:a16="http://schemas.microsoft.com/office/drawing/2014/main" id="{3857500C-3AAF-46D1-8887-8A10530567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64948" y="4765964"/>
            <a:ext cx="2207990" cy="22914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474EF5-0394-426C-AA0D-B0BC6961AFE1}"/>
              </a:ext>
            </a:extLst>
          </p:cNvPr>
          <p:cNvSpPr/>
          <p:nvPr/>
        </p:nvSpPr>
        <p:spPr>
          <a:xfrm>
            <a:off x="489527" y="288565"/>
            <a:ext cx="9855200" cy="1584036"/>
          </a:xfrm>
          <a:custGeom>
            <a:avLst/>
            <a:gdLst>
              <a:gd name="connsiteX0" fmla="*/ 0 w 9855200"/>
              <a:gd name="connsiteY0" fmla="*/ 264011 h 1584036"/>
              <a:gd name="connsiteX1" fmla="*/ 264011 w 9855200"/>
              <a:gd name="connsiteY1" fmla="*/ 0 h 1584036"/>
              <a:gd name="connsiteX2" fmla="*/ 753688 w 9855200"/>
              <a:gd name="connsiteY2" fmla="*/ 0 h 1584036"/>
              <a:gd name="connsiteX3" fmla="*/ 1523180 w 9855200"/>
              <a:gd name="connsiteY3" fmla="*/ 0 h 1584036"/>
              <a:gd name="connsiteX4" fmla="*/ 2292672 w 9855200"/>
              <a:gd name="connsiteY4" fmla="*/ 0 h 1584036"/>
              <a:gd name="connsiteX5" fmla="*/ 2875621 w 9855200"/>
              <a:gd name="connsiteY5" fmla="*/ 0 h 1584036"/>
              <a:gd name="connsiteX6" fmla="*/ 3551841 w 9855200"/>
              <a:gd name="connsiteY6" fmla="*/ 0 h 1584036"/>
              <a:gd name="connsiteX7" fmla="*/ 3948246 w 9855200"/>
              <a:gd name="connsiteY7" fmla="*/ 0 h 1584036"/>
              <a:gd name="connsiteX8" fmla="*/ 4344651 w 9855200"/>
              <a:gd name="connsiteY8" fmla="*/ 0 h 1584036"/>
              <a:gd name="connsiteX9" fmla="*/ 4647785 w 9855200"/>
              <a:gd name="connsiteY9" fmla="*/ 0 h 1584036"/>
              <a:gd name="connsiteX10" fmla="*/ 5230733 w 9855200"/>
              <a:gd name="connsiteY10" fmla="*/ 0 h 1584036"/>
              <a:gd name="connsiteX11" fmla="*/ 5720410 w 9855200"/>
              <a:gd name="connsiteY11" fmla="*/ 0 h 1584036"/>
              <a:gd name="connsiteX12" fmla="*/ 6116815 w 9855200"/>
              <a:gd name="connsiteY12" fmla="*/ 0 h 1584036"/>
              <a:gd name="connsiteX13" fmla="*/ 6793036 w 9855200"/>
              <a:gd name="connsiteY13" fmla="*/ 0 h 1584036"/>
              <a:gd name="connsiteX14" fmla="*/ 7562528 w 9855200"/>
              <a:gd name="connsiteY14" fmla="*/ 0 h 1584036"/>
              <a:gd name="connsiteX15" fmla="*/ 7958933 w 9855200"/>
              <a:gd name="connsiteY15" fmla="*/ 0 h 1584036"/>
              <a:gd name="connsiteX16" fmla="*/ 8635153 w 9855200"/>
              <a:gd name="connsiteY16" fmla="*/ 0 h 1584036"/>
              <a:gd name="connsiteX17" fmla="*/ 9591189 w 9855200"/>
              <a:gd name="connsiteY17" fmla="*/ 0 h 1584036"/>
              <a:gd name="connsiteX18" fmla="*/ 9855200 w 9855200"/>
              <a:gd name="connsiteY18" fmla="*/ 264011 h 1584036"/>
              <a:gd name="connsiteX19" fmla="*/ 9855200 w 9855200"/>
              <a:gd name="connsiteY19" fmla="*/ 813138 h 1584036"/>
              <a:gd name="connsiteX20" fmla="*/ 9855200 w 9855200"/>
              <a:gd name="connsiteY20" fmla="*/ 1320025 h 1584036"/>
              <a:gd name="connsiteX21" fmla="*/ 9591189 w 9855200"/>
              <a:gd name="connsiteY21" fmla="*/ 1584036 h 1584036"/>
              <a:gd name="connsiteX22" fmla="*/ 8914969 w 9855200"/>
              <a:gd name="connsiteY22" fmla="*/ 1584036 h 1584036"/>
              <a:gd name="connsiteX23" fmla="*/ 8425292 w 9855200"/>
              <a:gd name="connsiteY23" fmla="*/ 1584036 h 1584036"/>
              <a:gd name="connsiteX24" fmla="*/ 7842343 w 9855200"/>
              <a:gd name="connsiteY24" fmla="*/ 1584036 h 1584036"/>
              <a:gd name="connsiteX25" fmla="*/ 7445938 w 9855200"/>
              <a:gd name="connsiteY25" fmla="*/ 1584036 h 1584036"/>
              <a:gd name="connsiteX26" fmla="*/ 7049533 w 9855200"/>
              <a:gd name="connsiteY26" fmla="*/ 1584036 h 1584036"/>
              <a:gd name="connsiteX27" fmla="*/ 6559856 w 9855200"/>
              <a:gd name="connsiteY27" fmla="*/ 1584036 h 1584036"/>
              <a:gd name="connsiteX28" fmla="*/ 6070179 w 9855200"/>
              <a:gd name="connsiteY28" fmla="*/ 1584036 h 1584036"/>
              <a:gd name="connsiteX29" fmla="*/ 5673774 w 9855200"/>
              <a:gd name="connsiteY29" fmla="*/ 1584036 h 1584036"/>
              <a:gd name="connsiteX30" fmla="*/ 4997554 w 9855200"/>
              <a:gd name="connsiteY30" fmla="*/ 1584036 h 1584036"/>
              <a:gd name="connsiteX31" fmla="*/ 4321333 w 9855200"/>
              <a:gd name="connsiteY31" fmla="*/ 1584036 h 1584036"/>
              <a:gd name="connsiteX32" fmla="*/ 3551841 w 9855200"/>
              <a:gd name="connsiteY32" fmla="*/ 1584036 h 1584036"/>
              <a:gd name="connsiteX33" fmla="*/ 2782349 w 9855200"/>
              <a:gd name="connsiteY33" fmla="*/ 1584036 h 1584036"/>
              <a:gd name="connsiteX34" fmla="*/ 2479216 w 9855200"/>
              <a:gd name="connsiteY34" fmla="*/ 1584036 h 1584036"/>
              <a:gd name="connsiteX35" fmla="*/ 2082811 w 9855200"/>
              <a:gd name="connsiteY35" fmla="*/ 1584036 h 1584036"/>
              <a:gd name="connsiteX36" fmla="*/ 1499862 w 9855200"/>
              <a:gd name="connsiteY36" fmla="*/ 1584036 h 1584036"/>
              <a:gd name="connsiteX37" fmla="*/ 823642 w 9855200"/>
              <a:gd name="connsiteY37" fmla="*/ 1584036 h 1584036"/>
              <a:gd name="connsiteX38" fmla="*/ 264011 w 9855200"/>
              <a:gd name="connsiteY38" fmla="*/ 1584036 h 1584036"/>
              <a:gd name="connsiteX39" fmla="*/ 0 w 9855200"/>
              <a:gd name="connsiteY39" fmla="*/ 1320025 h 1584036"/>
              <a:gd name="connsiteX40" fmla="*/ 0 w 9855200"/>
              <a:gd name="connsiteY40" fmla="*/ 823698 h 1584036"/>
              <a:gd name="connsiteX41" fmla="*/ 0 w 9855200"/>
              <a:gd name="connsiteY41" fmla="*/ 264011 h 158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855200" h="1584036" fill="none" extrusionOk="0">
                <a:moveTo>
                  <a:pt x="0" y="264011"/>
                </a:moveTo>
                <a:cubicBezTo>
                  <a:pt x="10257" y="91963"/>
                  <a:pt x="146896" y="-5061"/>
                  <a:pt x="264011" y="0"/>
                </a:cubicBezTo>
                <a:cubicBezTo>
                  <a:pt x="388963" y="-51890"/>
                  <a:pt x="557479" y="35006"/>
                  <a:pt x="753688" y="0"/>
                </a:cubicBezTo>
                <a:cubicBezTo>
                  <a:pt x="949897" y="-35006"/>
                  <a:pt x="1193736" y="40797"/>
                  <a:pt x="1523180" y="0"/>
                </a:cubicBezTo>
                <a:cubicBezTo>
                  <a:pt x="1852624" y="-40797"/>
                  <a:pt x="1972945" y="1220"/>
                  <a:pt x="2292672" y="0"/>
                </a:cubicBezTo>
                <a:cubicBezTo>
                  <a:pt x="2612399" y="-1220"/>
                  <a:pt x="2592758" y="51385"/>
                  <a:pt x="2875621" y="0"/>
                </a:cubicBezTo>
                <a:cubicBezTo>
                  <a:pt x="3158484" y="-51385"/>
                  <a:pt x="3354727" y="23394"/>
                  <a:pt x="3551841" y="0"/>
                </a:cubicBezTo>
                <a:cubicBezTo>
                  <a:pt x="3748955" y="-23394"/>
                  <a:pt x="3829628" y="23418"/>
                  <a:pt x="3948246" y="0"/>
                </a:cubicBezTo>
                <a:cubicBezTo>
                  <a:pt x="4066865" y="-23418"/>
                  <a:pt x="4247328" y="11265"/>
                  <a:pt x="4344651" y="0"/>
                </a:cubicBezTo>
                <a:cubicBezTo>
                  <a:pt x="4441975" y="-11265"/>
                  <a:pt x="4586196" y="23938"/>
                  <a:pt x="4647785" y="0"/>
                </a:cubicBezTo>
                <a:cubicBezTo>
                  <a:pt x="4709374" y="-23938"/>
                  <a:pt x="5075644" y="45647"/>
                  <a:pt x="5230733" y="0"/>
                </a:cubicBezTo>
                <a:cubicBezTo>
                  <a:pt x="5385822" y="-45647"/>
                  <a:pt x="5546977" y="53775"/>
                  <a:pt x="5720410" y="0"/>
                </a:cubicBezTo>
                <a:cubicBezTo>
                  <a:pt x="5893843" y="-53775"/>
                  <a:pt x="5920210" y="33346"/>
                  <a:pt x="6116815" y="0"/>
                </a:cubicBezTo>
                <a:cubicBezTo>
                  <a:pt x="6313421" y="-33346"/>
                  <a:pt x="6571423" y="65885"/>
                  <a:pt x="6793036" y="0"/>
                </a:cubicBezTo>
                <a:cubicBezTo>
                  <a:pt x="7014649" y="-65885"/>
                  <a:pt x="7340071" y="36222"/>
                  <a:pt x="7562528" y="0"/>
                </a:cubicBezTo>
                <a:cubicBezTo>
                  <a:pt x="7784985" y="-36222"/>
                  <a:pt x="7787929" y="14869"/>
                  <a:pt x="7958933" y="0"/>
                </a:cubicBezTo>
                <a:cubicBezTo>
                  <a:pt x="8129938" y="-14869"/>
                  <a:pt x="8404642" y="57719"/>
                  <a:pt x="8635153" y="0"/>
                </a:cubicBezTo>
                <a:cubicBezTo>
                  <a:pt x="8865664" y="-57719"/>
                  <a:pt x="9253589" y="840"/>
                  <a:pt x="9591189" y="0"/>
                </a:cubicBezTo>
                <a:cubicBezTo>
                  <a:pt x="9730200" y="-22852"/>
                  <a:pt x="9858869" y="135343"/>
                  <a:pt x="9855200" y="264011"/>
                </a:cubicBezTo>
                <a:cubicBezTo>
                  <a:pt x="9884762" y="460481"/>
                  <a:pt x="9791852" y="646594"/>
                  <a:pt x="9855200" y="813138"/>
                </a:cubicBezTo>
                <a:cubicBezTo>
                  <a:pt x="9918548" y="979682"/>
                  <a:pt x="9850913" y="1174981"/>
                  <a:pt x="9855200" y="1320025"/>
                </a:cubicBezTo>
                <a:cubicBezTo>
                  <a:pt x="9869085" y="1505277"/>
                  <a:pt x="9734387" y="1626556"/>
                  <a:pt x="9591189" y="1584036"/>
                </a:cubicBezTo>
                <a:cubicBezTo>
                  <a:pt x="9392879" y="1635349"/>
                  <a:pt x="9083432" y="1507932"/>
                  <a:pt x="8914969" y="1584036"/>
                </a:cubicBezTo>
                <a:cubicBezTo>
                  <a:pt x="8746506" y="1660140"/>
                  <a:pt x="8560433" y="1575606"/>
                  <a:pt x="8425292" y="1584036"/>
                </a:cubicBezTo>
                <a:cubicBezTo>
                  <a:pt x="8290151" y="1592466"/>
                  <a:pt x="7980044" y="1527825"/>
                  <a:pt x="7842343" y="1584036"/>
                </a:cubicBezTo>
                <a:cubicBezTo>
                  <a:pt x="7704642" y="1640247"/>
                  <a:pt x="7600549" y="1538416"/>
                  <a:pt x="7445938" y="1584036"/>
                </a:cubicBezTo>
                <a:cubicBezTo>
                  <a:pt x="7291328" y="1629656"/>
                  <a:pt x="7199246" y="1575982"/>
                  <a:pt x="7049533" y="1584036"/>
                </a:cubicBezTo>
                <a:cubicBezTo>
                  <a:pt x="6899821" y="1592090"/>
                  <a:pt x="6716432" y="1550305"/>
                  <a:pt x="6559856" y="1584036"/>
                </a:cubicBezTo>
                <a:cubicBezTo>
                  <a:pt x="6403280" y="1617767"/>
                  <a:pt x="6277358" y="1527658"/>
                  <a:pt x="6070179" y="1584036"/>
                </a:cubicBezTo>
                <a:cubicBezTo>
                  <a:pt x="5863000" y="1640414"/>
                  <a:pt x="5804824" y="1571323"/>
                  <a:pt x="5673774" y="1584036"/>
                </a:cubicBezTo>
                <a:cubicBezTo>
                  <a:pt x="5542725" y="1596749"/>
                  <a:pt x="5186198" y="1576834"/>
                  <a:pt x="4997554" y="1584036"/>
                </a:cubicBezTo>
                <a:cubicBezTo>
                  <a:pt x="4808910" y="1591238"/>
                  <a:pt x="4472236" y="1514215"/>
                  <a:pt x="4321333" y="1584036"/>
                </a:cubicBezTo>
                <a:cubicBezTo>
                  <a:pt x="4170430" y="1653857"/>
                  <a:pt x="3827283" y="1509139"/>
                  <a:pt x="3551841" y="1584036"/>
                </a:cubicBezTo>
                <a:cubicBezTo>
                  <a:pt x="3276399" y="1658933"/>
                  <a:pt x="3006111" y="1579498"/>
                  <a:pt x="2782349" y="1584036"/>
                </a:cubicBezTo>
                <a:cubicBezTo>
                  <a:pt x="2558587" y="1588574"/>
                  <a:pt x="2555914" y="1583477"/>
                  <a:pt x="2479216" y="1584036"/>
                </a:cubicBezTo>
                <a:cubicBezTo>
                  <a:pt x="2402518" y="1584595"/>
                  <a:pt x="2247557" y="1576553"/>
                  <a:pt x="2082811" y="1584036"/>
                </a:cubicBezTo>
                <a:cubicBezTo>
                  <a:pt x="1918066" y="1591519"/>
                  <a:pt x="1777031" y="1541554"/>
                  <a:pt x="1499862" y="1584036"/>
                </a:cubicBezTo>
                <a:cubicBezTo>
                  <a:pt x="1222693" y="1626518"/>
                  <a:pt x="1066408" y="1529954"/>
                  <a:pt x="823642" y="1584036"/>
                </a:cubicBezTo>
                <a:cubicBezTo>
                  <a:pt x="580876" y="1638118"/>
                  <a:pt x="509210" y="1581233"/>
                  <a:pt x="264011" y="1584036"/>
                </a:cubicBezTo>
                <a:cubicBezTo>
                  <a:pt x="90462" y="1557307"/>
                  <a:pt x="-12678" y="1473556"/>
                  <a:pt x="0" y="1320025"/>
                </a:cubicBezTo>
                <a:cubicBezTo>
                  <a:pt x="-19453" y="1097449"/>
                  <a:pt x="58579" y="1009357"/>
                  <a:pt x="0" y="823698"/>
                </a:cubicBezTo>
                <a:cubicBezTo>
                  <a:pt x="-58579" y="638039"/>
                  <a:pt x="47325" y="400278"/>
                  <a:pt x="0" y="264011"/>
                </a:cubicBezTo>
                <a:close/>
              </a:path>
              <a:path w="9855200" h="1584036" stroke="0" extrusionOk="0">
                <a:moveTo>
                  <a:pt x="0" y="264011"/>
                </a:moveTo>
                <a:cubicBezTo>
                  <a:pt x="-39430" y="130900"/>
                  <a:pt x="109083" y="1593"/>
                  <a:pt x="264011" y="0"/>
                </a:cubicBezTo>
                <a:cubicBezTo>
                  <a:pt x="473205" y="-4604"/>
                  <a:pt x="691883" y="6965"/>
                  <a:pt x="1033503" y="0"/>
                </a:cubicBezTo>
                <a:cubicBezTo>
                  <a:pt x="1375123" y="-6965"/>
                  <a:pt x="1313791" y="29936"/>
                  <a:pt x="1429908" y="0"/>
                </a:cubicBezTo>
                <a:cubicBezTo>
                  <a:pt x="1546026" y="-29936"/>
                  <a:pt x="1809934" y="29760"/>
                  <a:pt x="2106129" y="0"/>
                </a:cubicBezTo>
                <a:cubicBezTo>
                  <a:pt x="2402324" y="-29760"/>
                  <a:pt x="2501812" y="2661"/>
                  <a:pt x="2689077" y="0"/>
                </a:cubicBezTo>
                <a:cubicBezTo>
                  <a:pt x="2876342" y="-2661"/>
                  <a:pt x="3191010" y="51248"/>
                  <a:pt x="3458569" y="0"/>
                </a:cubicBezTo>
                <a:cubicBezTo>
                  <a:pt x="3726128" y="-51248"/>
                  <a:pt x="3790924" y="69669"/>
                  <a:pt x="4041518" y="0"/>
                </a:cubicBezTo>
                <a:cubicBezTo>
                  <a:pt x="4292112" y="-69669"/>
                  <a:pt x="4457819" y="9611"/>
                  <a:pt x="4624467" y="0"/>
                </a:cubicBezTo>
                <a:cubicBezTo>
                  <a:pt x="4791115" y="-9611"/>
                  <a:pt x="4854046" y="47236"/>
                  <a:pt x="5020872" y="0"/>
                </a:cubicBezTo>
                <a:cubicBezTo>
                  <a:pt x="5187698" y="-47236"/>
                  <a:pt x="5402435" y="30559"/>
                  <a:pt x="5603820" y="0"/>
                </a:cubicBezTo>
                <a:cubicBezTo>
                  <a:pt x="5805205" y="-30559"/>
                  <a:pt x="5782312" y="35344"/>
                  <a:pt x="5906954" y="0"/>
                </a:cubicBezTo>
                <a:cubicBezTo>
                  <a:pt x="6031596" y="-35344"/>
                  <a:pt x="6133511" y="23843"/>
                  <a:pt x="6303359" y="0"/>
                </a:cubicBezTo>
                <a:cubicBezTo>
                  <a:pt x="6473207" y="-23843"/>
                  <a:pt x="6767121" y="20248"/>
                  <a:pt x="6979579" y="0"/>
                </a:cubicBezTo>
                <a:cubicBezTo>
                  <a:pt x="7192037" y="-20248"/>
                  <a:pt x="7323563" y="77045"/>
                  <a:pt x="7655800" y="0"/>
                </a:cubicBezTo>
                <a:cubicBezTo>
                  <a:pt x="7988037" y="-77045"/>
                  <a:pt x="7928725" y="40158"/>
                  <a:pt x="8052205" y="0"/>
                </a:cubicBezTo>
                <a:cubicBezTo>
                  <a:pt x="8175685" y="-40158"/>
                  <a:pt x="8364343" y="56784"/>
                  <a:pt x="8541881" y="0"/>
                </a:cubicBezTo>
                <a:cubicBezTo>
                  <a:pt x="8719419" y="-56784"/>
                  <a:pt x="9298136" y="98800"/>
                  <a:pt x="9591189" y="0"/>
                </a:cubicBezTo>
                <a:cubicBezTo>
                  <a:pt x="9697170" y="2945"/>
                  <a:pt x="9862638" y="119991"/>
                  <a:pt x="9855200" y="264011"/>
                </a:cubicBezTo>
                <a:cubicBezTo>
                  <a:pt x="9876141" y="528335"/>
                  <a:pt x="9795236" y="567443"/>
                  <a:pt x="9855200" y="802578"/>
                </a:cubicBezTo>
                <a:cubicBezTo>
                  <a:pt x="9915164" y="1037713"/>
                  <a:pt x="9830923" y="1149356"/>
                  <a:pt x="9855200" y="1320025"/>
                </a:cubicBezTo>
                <a:cubicBezTo>
                  <a:pt x="9821687" y="1458805"/>
                  <a:pt x="9735537" y="1578990"/>
                  <a:pt x="9591189" y="1584036"/>
                </a:cubicBezTo>
                <a:cubicBezTo>
                  <a:pt x="9294870" y="1623626"/>
                  <a:pt x="9109482" y="1493979"/>
                  <a:pt x="8821697" y="1584036"/>
                </a:cubicBezTo>
                <a:cubicBezTo>
                  <a:pt x="8533912" y="1674093"/>
                  <a:pt x="8438508" y="1567760"/>
                  <a:pt x="8332020" y="1584036"/>
                </a:cubicBezTo>
                <a:cubicBezTo>
                  <a:pt x="8225532" y="1600312"/>
                  <a:pt x="8036638" y="1565829"/>
                  <a:pt x="7935615" y="1584036"/>
                </a:cubicBezTo>
                <a:cubicBezTo>
                  <a:pt x="7834592" y="1602243"/>
                  <a:pt x="7611316" y="1562312"/>
                  <a:pt x="7352666" y="1584036"/>
                </a:cubicBezTo>
                <a:cubicBezTo>
                  <a:pt x="7094016" y="1605760"/>
                  <a:pt x="6945389" y="1551047"/>
                  <a:pt x="6769718" y="1584036"/>
                </a:cubicBezTo>
                <a:cubicBezTo>
                  <a:pt x="6594047" y="1617025"/>
                  <a:pt x="6304716" y="1560048"/>
                  <a:pt x="6186769" y="1584036"/>
                </a:cubicBezTo>
                <a:cubicBezTo>
                  <a:pt x="6068822" y="1608024"/>
                  <a:pt x="6029002" y="1547915"/>
                  <a:pt x="5883636" y="1584036"/>
                </a:cubicBezTo>
                <a:cubicBezTo>
                  <a:pt x="5738270" y="1620157"/>
                  <a:pt x="5544168" y="1556404"/>
                  <a:pt x="5300687" y="1584036"/>
                </a:cubicBezTo>
                <a:cubicBezTo>
                  <a:pt x="5057206" y="1611668"/>
                  <a:pt x="5112489" y="1550194"/>
                  <a:pt x="4997554" y="1584036"/>
                </a:cubicBezTo>
                <a:cubicBezTo>
                  <a:pt x="4882619" y="1617878"/>
                  <a:pt x="4745637" y="1564268"/>
                  <a:pt x="4507877" y="1584036"/>
                </a:cubicBezTo>
                <a:cubicBezTo>
                  <a:pt x="4270117" y="1603804"/>
                  <a:pt x="4210607" y="1580663"/>
                  <a:pt x="4111472" y="1584036"/>
                </a:cubicBezTo>
                <a:cubicBezTo>
                  <a:pt x="4012337" y="1587409"/>
                  <a:pt x="3848370" y="1560351"/>
                  <a:pt x="3715067" y="1584036"/>
                </a:cubicBezTo>
                <a:cubicBezTo>
                  <a:pt x="3581765" y="1607721"/>
                  <a:pt x="3527093" y="1556912"/>
                  <a:pt x="3411934" y="1584036"/>
                </a:cubicBezTo>
                <a:cubicBezTo>
                  <a:pt x="3296775" y="1611160"/>
                  <a:pt x="3030074" y="1569343"/>
                  <a:pt x="2828985" y="1584036"/>
                </a:cubicBezTo>
                <a:cubicBezTo>
                  <a:pt x="2627896" y="1598729"/>
                  <a:pt x="2649510" y="1560094"/>
                  <a:pt x="2525852" y="1584036"/>
                </a:cubicBezTo>
                <a:cubicBezTo>
                  <a:pt x="2402194" y="1607978"/>
                  <a:pt x="2113143" y="1574432"/>
                  <a:pt x="1942903" y="1584036"/>
                </a:cubicBezTo>
                <a:cubicBezTo>
                  <a:pt x="1772663" y="1593640"/>
                  <a:pt x="1627090" y="1516680"/>
                  <a:pt x="1359954" y="1584036"/>
                </a:cubicBezTo>
                <a:cubicBezTo>
                  <a:pt x="1092818" y="1651392"/>
                  <a:pt x="965428" y="1535662"/>
                  <a:pt x="777006" y="1584036"/>
                </a:cubicBezTo>
                <a:cubicBezTo>
                  <a:pt x="588584" y="1632410"/>
                  <a:pt x="420563" y="1523181"/>
                  <a:pt x="264011" y="1584036"/>
                </a:cubicBezTo>
                <a:cubicBezTo>
                  <a:pt x="119038" y="1550079"/>
                  <a:pt x="28518" y="1460995"/>
                  <a:pt x="0" y="1320025"/>
                </a:cubicBezTo>
                <a:cubicBezTo>
                  <a:pt x="-57812" y="1086649"/>
                  <a:pt x="41024" y="971948"/>
                  <a:pt x="0" y="770898"/>
                </a:cubicBezTo>
                <a:cubicBezTo>
                  <a:pt x="-41024" y="569848"/>
                  <a:pt x="59571" y="410813"/>
                  <a:pt x="0" y="26401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856942"/>
            </a:solidFill>
            <a:extLst>
              <a:ext uri="{C807C97D-BFC1-408E-A445-0C87EB9F89A2}">
                <ask:lineSketchStyleProps xmlns:ask="http://schemas.microsoft.com/office/drawing/2018/sketchyshapes" sd="261262763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3.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lớp học có 19 học sinh trai, số học sinh gái nhiều hơn số học sinh trai 2 bạn. Hỏi lớp đó có bao nhiêu phần trăm học sinh trai, bao nhiêu phần trăm học sinh gái?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C4C28E-1D1A-4A93-9602-95667A37BCBB}"/>
              </a:ext>
            </a:extLst>
          </p:cNvPr>
          <p:cNvCxnSpPr/>
          <p:nvPr/>
        </p:nvCxnSpPr>
        <p:spPr>
          <a:xfrm>
            <a:off x="3965029" y="845713"/>
            <a:ext cx="2309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7C9EB6-5285-4A23-89AF-CD2B20CA98F5}"/>
              </a:ext>
            </a:extLst>
          </p:cNvPr>
          <p:cNvCxnSpPr>
            <a:cxnSpLocks/>
          </p:cNvCxnSpPr>
          <p:nvPr/>
        </p:nvCxnSpPr>
        <p:spPr>
          <a:xfrm>
            <a:off x="6445711" y="845713"/>
            <a:ext cx="3819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CE2700-C076-4849-A3B9-0598A9C96BBD}"/>
              </a:ext>
            </a:extLst>
          </p:cNvPr>
          <p:cNvCxnSpPr>
            <a:cxnSpLocks/>
          </p:cNvCxnSpPr>
          <p:nvPr/>
        </p:nvCxnSpPr>
        <p:spPr>
          <a:xfrm>
            <a:off x="630702" y="1261351"/>
            <a:ext cx="3334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FD89C3-1EE7-4C33-A230-5A58B0B53AEE}"/>
              </a:ext>
            </a:extLst>
          </p:cNvPr>
          <p:cNvCxnSpPr>
            <a:cxnSpLocks/>
          </p:cNvCxnSpPr>
          <p:nvPr/>
        </p:nvCxnSpPr>
        <p:spPr>
          <a:xfrm>
            <a:off x="6317211" y="1261351"/>
            <a:ext cx="3819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2B2198-E8C4-4E41-B7A1-52D68329A374}"/>
              </a:ext>
            </a:extLst>
          </p:cNvPr>
          <p:cNvCxnSpPr>
            <a:cxnSpLocks/>
          </p:cNvCxnSpPr>
          <p:nvPr/>
        </p:nvCxnSpPr>
        <p:spPr>
          <a:xfrm>
            <a:off x="630702" y="1713932"/>
            <a:ext cx="1246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88B7F6-D53A-479B-94D7-E1145E0435BC}"/>
              </a:ext>
            </a:extLst>
          </p:cNvPr>
          <p:cNvCxnSpPr>
            <a:cxnSpLocks/>
          </p:cNvCxnSpPr>
          <p:nvPr/>
        </p:nvCxnSpPr>
        <p:spPr>
          <a:xfrm>
            <a:off x="2041555" y="1713932"/>
            <a:ext cx="4816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6">
            <a:extLst>
              <a:ext uri="{FF2B5EF4-FFF2-40B4-BE49-F238E27FC236}">
                <a16:creationId xmlns:a16="http://schemas.microsoft.com/office/drawing/2014/main" id="{F9675C5F-EB4C-4548-BD2C-E8BBA5BCF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719" y="2011182"/>
            <a:ext cx="152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giải:</a:t>
            </a:r>
          </a:p>
        </p:txBody>
      </p:sp>
      <p:sp>
        <p:nvSpPr>
          <p:cNvPr id="24" name="Text Box 86">
            <a:extLst>
              <a:ext uri="{FF2B5EF4-FFF2-40B4-BE49-F238E27FC236}">
                <a16:creationId xmlns:a16="http://schemas.microsoft.com/office/drawing/2014/main" id="{667F5006-F05C-41CC-BE33-DBFC58E20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945" y="2513138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gái là: </a:t>
            </a:r>
          </a:p>
        </p:txBody>
      </p:sp>
      <p:sp>
        <p:nvSpPr>
          <p:cNvPr id="25" name="Text Box 86">
            <a:extLst>
              <a:ext uri="{FF2B5EF4-FFF2-40B4-BE49-F238E27FC236}">
                <a16:creationId xmlns:a16="http://schemas.microsoft.com/office/drawing/2014/main" id="{22A05BF8-2D29-4033-820A-F8154194B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303" y="3023613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+ 2 = 21 (bạn)</a:t>
            </a:r>
          </a:p>
        </p:txBody>
      </p:sp>
      <p:sp>
        <p:nvSpPr>
          <p:cNvPr id="26" name="Text Box 86">
            <a:extLst>
              <a:ext uri="{FF2B5EF4-FFF2-40B4-BE49-F238E27FC236}">
                <a16:creationId xmlns:a16="http://schemas.microsoft.com/office/drawing/2014/main" id="{A018DA61-0D59-4296-842E-0A713D6A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47" y="3433642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có tất cả số học sinh là :</a:t>
            </a:r>
          </a:p>
        </p:txBody>
      </p:sp>
      <p:sp>
        <p:nvSpPr>
          <p:cNvPr id="27" name="Text Box 86">
            <a:extLst>
              <a:ext uri="{FF2B5EF4-FFF2-40B4-BE49-F238E27FC236}">
                <a16:creationId xmlns:a16="http://schemas.microsoft.com/office/drawing/2014/main" id="{508D9542-A932-480A-B8FF-115ABEA03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303" y="3928683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+ 21 = 40 (bạn)</a:t>
            </a:r>
          </a:p>
        </p:txBody>
      </p:sp>
      <p:sp>
        <p:nvSpPr>
          <p:cNvPr id="28" name="Text Box 86">
            <a:extLst>
              <a:ext uri="{FF2B5EF4-FFF2-40B4-BE49-F238E27FC236}">
                <a16:creationId xmlns:a16="http://schemas.microsoft.com/office/drawing/2014/main" id="{0ACC1785-5389-45FF-8D51-C0D3D3A72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114" y="6241360"/>
            <a:ext cx="512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trai 47,5%; gái 52,5%. </a:t>
            </a:r>
          </a:p>
        </p:txBody>
      </p:sp>
      <p:sp>
        <p:nvSpPr>
          <p:cNvPr id="29" name="Text Box 86">
            <a:extLst>
              <a:ext uri="{FF2B5EF4-FFF2-40B4-BE49-F238E27FC236}">
                <a16:creationId xmlns:a16="http://schemas.microsoft.com/office/drawing/2014/main" id="{EC006C4C-E935-413F-B794-830B7B8E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203" y="4383169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trai chiếm số phần trăm là: </a:t>
            </a:r>
          </a:p>
        </p:txBody>
      </p:sp>
      <p:sp>
        <p:nvSpPr>
          <p:cNvPr id="30" name="Text Box 86">
            <a:extLst>
              <a:ext uri="{FF2B5EF4-FFF2-40B4-BE49-F238E27FC236}">
                <a16:creationId xmlns:a16="http://schemas.microsoft.com/office/drawing/2014/main" id="{718CBA65-3FCD-43E2-8999-C91D143B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157" y="4912950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: 40 = 0,475 = 47,5%   </a:t>
            </a:r>
          </a:p>
        </p:txBody>
      </p:sp>
      <p:sp>
        <p:nvSpPr>
          <p:cNvPr id="31" name="Text Box 86">
            <a:extLst>
              <a:ext uri="{FF2B5EF4-FFF2-40B4-BE49-F238E27FC236}">
                <a16:creationId xmlns:a16="http://schemas.microsoft.com/office/drawing/2014/main" id="{58D5D9BA-2B93-459D-A055-10BE7B22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169" y="5369387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gái chiếm số phần trăm là : </a:t>
            </a:r>
          </a:p>
        </p:txBody>
      </p:sp>
      <p:sp>
        <p:nvSpPr>
          <p:cNvPr id="32" name="Text Box 86">
            <a:extLst>
              <a:ext uri="{FF2B5EF4-FFF2-40B4-BE49-F238E27FC236}">
                <a16:creationId xmlns:a16="http://schemas.microsoft.com/office/drawing/2014/main" id="{853AF0DE-043D-432C-82A6-F0D0F0C7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515" y="5785331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: 40 = 0,525 = 52,5% </a:t>
            </a:r>
          </a:p>
        </p:txBody>
      </p:sp>
    </p:spTree>
    <p:extLst>
      <p:ext uri="{BB962C8B-B14F-4D97-AF65-F5344CB8AC3E}">
        <p14:creationId xmlns:p14="http://schemas.microsoft.com/office/powerpoint/2010/main" val="2170558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683789" y="-669578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9" name="图片 38" descr="D:\PPT\包图网\素材\微信截图_20211013140246.png微信截图_20211013140246">
            <a:extLst>
              <a:ext uri="{FF2B5EF4-FFF2-40B4-BE49-F238E27FC236}">
                <a16:creationId xmlns:a16="http://schemas.microsoft.com/office/drawing/2014/main" id="{A808AB8A-6D40-4BBE-BA20-639ED2BE06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55299" y="4345738"/>
            <a:ext cx="2962855" cy="2512262"/>
          </a:xfrm>
          <a:prstGeom prst="rect">
            <a:avLst/>
          </a:prstGeom>
        </p:spPr>
      </p:pic>
      <p:sp>
        <p:nvSpPr>
          <p:cNvPr id="10" name="Text Box 86">
            <a:extLst>
              <a:ext uri="{FF2B5EF4-FFF2-40B4-BE49-F238E27FC236}">
                <a16:creationId xmlns:a16="http://schemas.microsoft.com/office/drawing/2014/main" id="{BD58F3C4-02B1-4273-ADD3-E20E1BA32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942" y="2077763"/>
            <a:ext cx="173189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Bài giải:</a:t>
            </a:r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FD871B05-2FF6-4B72-8BF0-D9F79531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769" y="2695575"/>
            <a:ext cx="887597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tăng thêm sau năm thứ nhất là: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41B28D29-66AC-4A15-9C0C-7FD88757E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559" y="6259008"/>
            <a:ext cx="61987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8640 quyển.</a:t>
            </a:r>
          </a:p>
        </p:txBody>
      </p:sp>
      <p:sp>
        <p:nvSpPr>
          <p:cNvPr id="15" name="Text Box 86">
            <a:extLst>
              <a:ext uri="{FF2B5EF4-FFF2-40B4-BE49-F238E27FC236}">
                <a16:creationId xmlns:a16="http://schemas.microsoft.com/office/drawing/2014/main" id="{957431E3-9B24-4186-B865-897CDC7A1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156" y="3133725"/>
            <a:ext cx="597504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 : 100 x 20 = 1200 (quyển)</a:t>
            </a:r>
          </a:p>
        </p:txBody>
      </p:sp>
      <p:sp>
        <p:nvSpPr>
          <p:cNvPr id="16" name="Text Box 86">
            <a:extLst>
              <a:ext uri="{FF2B5EF4-FFF2-40B4-BE49-F238E27FC236}">
                <a16:creationId xmlns:a16="http://schemas.microsoft.com/office/drawing/2014/main" id="{05B25127-66F2-42D0-9FD7-40375EAC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556" y="3514725"/>
            <a:ext cx="92367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của thư viện sau 1 năm là:</a:t>
            </a:r>
          </a:p>
        </p:txBody>
      </p:sp>
      <p:sp>
        <p:nvSpPr>
          <p:cNvPr id="17" name="Text Box 86">
            <a:extLst>
              <a:ext uri="{FF2B5EF4-FFF2-40B4-BE49-F238E27FC236}">
                <a16:creationId xmlns:a16="http://schemas.microsoft.com/office/drawing/2014/main" id="{163B1B85-D0AA-4F3E-B53D-5234F2CE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769" y="4438650"/>
            <a:ext cx="81543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tăng thêm sau năm thứ hai là:</a:t>
            </a:r>
          </a:p>
        </p:txBody>
      </p:sp>
      <p:sp>
        <p:nvSpPr>
          <p:cNvPr id="18" name="Text Box 86">
            <a:extLst>
              <a:ext uri="{FF2B5EF4-FFF2-40B4-BE49-F238E27FC236}">
                <a16:creationId xmlns:a16="http://schemas.microsoft.com/office/drawing/2014/main" id="{5E57051F-0AAC-4C33-9083-C8B28DF0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43" y="4962525"/>
            <a:ext cx="571345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7200 : 100 x 20 = 1440 (quyển)</a:t>
            </a:r>
          </a:p>
        </p:txBody>
      </p:sp>
      <p:sp>
        <p:nvSpPr>
          <p:cNvPr id="19" name="Text Box 86">
            <a:extLst>
              <a:ext uri="{FF2B5EF4-FFF2-40B4-BE49-F238E27FC236}">
                <a16:creationId xmlns:a16="http://schemas.microsoft.com/office/drawing/2014/main" id="{AADFA08C-D21D-46A8-9FA8-A7D497C83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89" y="311057"/>
            <a:ext cx="10162020" cy="1532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4: Một thư viện có 6000 quyển sách. Cứ sau mỗi năm số sách của thư viện lại tăng thêm 20% (so với số sách của năm trước). Hỏi sau hai năm thư viện đó có tất cả bao nhiêu quyển sách ?</a:t>
            </a:r>
          </a:p>
        </p:txBody>
      </p:sp>
      <p:sp>
        <p:nvSpPr>
          <p:cNvPr id="20" name="Text Box 86">
            <a:extLst>
              <a:ext uri="{FF2B5EF4-FFF2-40B4-BE49-F238E27FC236}">
                <a16:creationId xmlns:a16="http://schemas.microsoft.com/office/drawing/2014/main" id="{88CED0D4-6037-4AB2-A76C-04C51937A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319" y="3971925"/>
            <a:ext cx="507481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 + 1200 = 7200 (quyển)</a:t>
            </a:r>
          </a:p>
        </p:txBody>
      </p:sp>
      <p:sp>
        <p:nvSpPr>
          <p:cNvPr id="21" name="Text Box 86">
            <a:extLst>
              <a:ext uri="{FF2B5EF4-FFF2-40B4-BE49-F238E27FC236}">
                <a16:creationId xmlns:a16="http://schemas.microsoft.com/office/drawing/2014/main" id="{49087831-FD9B-4465-8CE9-852999254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644" y="5343525"/>
            <a:ext cx="815434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của  thư viện sau hai năm là:</a:t>
            </a:r>
          </a:p>
        </p:txBody>
      </p:sp>
      <p:sp>
        <p:nvSpPr>
          <p:cNvPr id="22" name="Text Box 86">
            <a:extLst>
              <a:ext uri="{FF2B5EF4-FFF2-40B4-BE49-F238E27FC236}">
                <a16:creationId xmlns:a16="http://schemas.microsoft.com/office/drawing/2014/main" id="{1C3509B9-2753-40DC-A58D-CF098083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746" y="5811837"/>
            <a:ext cx="571165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7200 + 1440 = 8640 (quyển)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C8AF47-6FB1-42FC-928F-2248B191BDB5}"/>
              </a:ext>
            </a:extLst>
          </p:cNvPr>
          <p:cNvCxnSpPr>
            <a:cxnSpLocks/>
          </p:cNvCxnSpPr>
          <p:nvPr/>
        </p:nvCxnSpPr>
        <p:spPr>
          <a:xfrm>
            <a:off x="4186701" y="818004"/>
            <a:ext cx="24681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A8C9E9-9401-4452-A96E-AE490B1DBF0F}"/>
              </a:ext>
            </a:extLst>
          </p:cNvPr>
          <p:cNvCxnSpPr>
            <a:cxnSpLocks/>
          </p:cNvCxnSpPr>
          <p:nvPr/>
        </p:nvCxnSpPr>
        <p:spPr>
          <a:xfrm>
            <a:off x="7959756" y="818004"/>
            <a:ext cx="25327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690816-4AC9-4AA7-8160-AD1EACC736C7}"/>
              </a:ext>
            </a:extLst>
          </p:cNvPr>
          <p:cNvCxnSpPr>
            <a:cxnSpLocks/>
          </p:cNvCxnSpPr>
          <p:nvPr/>
        </p:nvCxnSpPr>
        <p:spPr>
          <a:xfrm>
            <a:off x="3187847" y="1252113"/>
            <a:ext cx="24001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7E38CC-4A15-46CF-9A41-53F631AA8CB6}"/>
              </a:ext>
            </a:extLst>
          </p:cNvPr>
          <p:cNvCxnSpPr>
            <a:cxnSpLocks/>
          </p:cNvCxnSpPr>
          <p:nvPr/>
        </p:nvCxnSpPr>
        <p:spPr>
          <a:xfrm>
            <a:off x="5795793" y="1252113"/>
            <a:ext cx="4484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78FE7D-EF4D-4DE8-AB17-AC361CFE26BC}"/>
              </a:ext>
            </a:extLst>
          </p:cNvPr>
          <p:cNvCxnSpPr>
            <a:cxnSpLocks/>
          </p:cNvCxnSpPr>
          <p:nvPr/>
        </p:nvCxnSpPr>
        <p:spPr>
          <a:xfrm>
            <a:off x="1311513" y="1695458"/>
            <a:ext cx="83048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354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683789" y="-669578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9" name="图片 3" descr="微信截图_20211013135334">
            <a:extLst>
              <a:ext uri="{FF2B5EF4-FFF2-40B4-BE49-F238E27FC236}">
                <a16:creationId xmlns:a16="http://schemas.microsoft.com/office/drawing/2014/main" id="{B3E4E665-4B4D-4C61-A07D-9C3E80CCA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719" y="4336222"/>
            <a:ext cx="3293239" cy="2669264"/>
          </a:xfrm>
          <a:prstGeom prst="rect">
            <a:avLst/>
          </a:prstGeom>
        </p:spPr>
      </p:pic>
      <p:sp>
        <p:nvSpPr>
          <p:cNvPr id="10" name="Text Box 86">
            <a:extLst>
              <a:ext uri="{FF2B5EF4-FFF2-40B4-BE49-F238E27FC236}">
                <a16:creationId xmlns:a16="http://schemas.microsoft.com/office/drawing/2014/main" id="{4D2834D1-28BD-4529-8905-6FDE178C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095" y="236280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giải:</a:t>
            </a:r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CA4B506B-9D50-42EA-BA56-171C6792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795" y="2886680"/>
            <a:ext cx="7810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Vận tốc của tàu thủy khi nước lặng là: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CBA216AE-2973-4A99-B639-100207435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45" y="5171093"/>
            <a:ext cx="5454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Đáp số: 23,5km/giờ</a:t>
            </a:r>
          </a:p>
          <a:p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              4,9km/giờ.</a:t>
            </a:r>
          </a:p>
        </p:txBody>
      </p:sp>
      <p:sp>
        <p:nvSpPr>
          <p:cNvPr id="15" name="Text Box 86">
            <a:extLst>
              <a:ext uri="{FF2B5EF4-FFF2-40B4-BE49-F238E27FC236}">
                <a16:creationId xmlns:a16="http://schemas.microsoft.com/office/drawing/2014/main" id="{589CE2CF-1A9E-4A97-8CD2-A78C5DA8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45" y="3404205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(28,4 + 18,6) : 2 = 23,5 (km/giờ)</a:t>
            </a:r>
          </a:p>
        </p:txBody>
      </p:sp>
      <p:sp>
        <p:nvSpPr>
          <p:cNvPr id="16" name="Text Box 86">
            <a:extLst>
              <a:ext uri="{FF2B5EF4-FFF2-40B4-BE49-F238E27FC236}">
                <a16:creationId xmlns:a16="http://schemas.microsoft.com/office/drawing/2014/main" id="{CFDCE39B-C172-4B90-AD78-E7CF7F3A5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20" y="4055080"/>
            <a:ext cx="8128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Vận tốc của dòng nước là:</a:t>
            </a:r>
          </a:p>
        </p:txBody>
      </p:sp>
      <p:sp>
        <p:nvSpPr>
          <p:cNvPr id="17" name="Text Box 86">
            <a:extLst>
              <a:ext uri="{FF2B5EF4-FFF2-40B4-BE49-F238E27FC236}">
                <a16:creationId xmlns:a16="http://schemas.microsoft.com/office/drawing/2014/main" id="{691689CC-5DF1-4854-BA66-84F3A15C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91" y="324059"/>
            <a:ext cx="11344709" cy="1532334"/>
          </a:xfrm>
          <a:custGeom>
            <a:avLst/>
            <a:gdLst>
              <a:gd name="connsiteX0" fmla="*/ 0 w 11344709"/>
              <a:gd name="connsiteY0" fmla="*/ 255394 h 1532334"/>
              <a:gd name="connsiteX1" fmla="*/ 255394 w 11344709"/>
              <a:gd name="connsiteY1" fmla="*/ 0 h 1532334"/>
              <a:gd name="connsiteX2" fmla="*/ 933940 w 11344709"/>
              <a:gd name="connsiteY2" fmla="*/ 0 h 1532334"/>
              <a:gd name="connsiteX3" fmla="*/ 1179128 w 11344709"/>
              <a:gd name="connsiteY3" fmla="*/ 0 h 1532334"/>
              <a:gd name="connsiteX4" fmla="*/ 1966013 w 11344709"/>
              <a:gd name="connsiteY4" fmla="*/ 0 h 1532334"/>
              <a:gd name="connsiteX5" fmla="*/ 2319541 w 11344709"/>
              <a:gd name="connsiteY5" fmla="*/ 0 h 1532334"/>
              <a:gd name="connsiteX6" fmla="*/ 3106426 w 11344709"/>
              <a:gd name="connsiteY6" fmla="*/ 0 h 1532334"/>
              <a:gd name="connsiteX7" fmla="*/ 3351615 w 11344709"/>
              <a:gd name="connsiteY7" fmla="*/ 0 h 1532334"/>
              <a:gd name="connsiteX8" fmla="*/ 4138499 w 11344709"/>
              <a:gd name="connsiteY8" fmla="*/ 0 h 1532334"/>
              <a:gd name="connsiteX9" fmla="*/ 4925384 w 11344709"/>
              <a:gd name="connsiteY9" fmla="*/ 0 h 1532334"/>
              <a:gd name="connsiteX10" fmla="*/ 5495591 w 11344709"/>
              <a:gd name="connsiteY10" fmla="*/ 0 h 1532334"/>
              <a:gd name="connsiteX11" fmla="*/ 5957458 w 11344709"/>
              <a:gd name="connsiteY11" fmla="*/ 0 h 1532334"/>
              <a:gd name="connsiteX12" fmla="*/ 6419325 w 11344709"/>
              <a:gd name="connsiteY12" fmla="*/ 0 h 1532334"/>
              <a:gd name="connsiteX13" fmla="*/ 6772853 w 11344709"/>
              <a:gd name="connsiteY13" fmla="*/ 0 h 1532334"/>
              <a:gd name="connsiteX14" fmla="*/ 7559738 w 11344709"/>
              <a:gd name="connsiteY14" fmla="*/ 0 h 1532334"/>
              <a:gd name="connsiteX15" fmla="*/ 7804926 w 11344709"/>
              <a:gd name="connsiteY15" fmla="*/ 0 h 1532334"/>
              <a:gd name="connsiteX16" fmla="*/ 8266793 w 11344709"/>
              <a:gd name="connsiteY16" fmla="*/ 0 h 1532334"/>
              <a:gd name="connsiteX17" fmla="*/ 8728661 w 11344709"/>
              <a:gd name="connsiteY17" fmla="*/ 0 h 1532334"/>
              <a:gd name="connsiteX18" fmla="*/ 9515545 w 11344709"/>
              <a:gd name="connsiteY18" fmla="*/ 0 h 1532334"/>
              <a:gd name="connsiteX19" fmla="*/ 10194091 w 11344709"/>
              <a:gd name="connsiteY19" fmla="*/ 0 h 1532334"/>
              <a:gd name="connsiteX20" fmla="*/ 10547619 w 11344709"/>
              <a:gd name="connsiteY20" fmla="*/ 0 h 1532334"/>
              <a:gd name="connsiteX21" fmla="*/ 11089315 w 11344709"/>
              <a:gd name="connsiteY21" fmla="*/ 0 h 1532334"/>
              <a:gd name="connsiteX22" fmla="*/ 11344709 w 11344709"/>
              <a:gd name="connsiteY22" fmla="*/ 255394 h 1532334"/>
              <a:gd name="connsiteX23" fmla="*/ 11344709 w 11344709"/>
              <a:gd name="connsiteY23" fmla="*/ 755952 h 1532334"/>
              <a:gd name="connsiteX24" fmla="*/ 11344709 w 11344709"/>
              <a:gd name="connsiteY24" fmla="*/ 1276940 h 1532334"/>
              <a:gd name="connsiteX25" fmla="*/ 11089315 w 11344709"/>
              <a:gd name="connsiteY25" fmla="*/ 1532334 h 1532334"/>
              <a:gd name="connsiteX26" fmla="*/ 10302430 w 11344709"/>
              <a:gd name="connsiteY26" fmla="*/ 1532334 h 1532334"/>
              <a:gd name="connsiteX27" fmla="*/ 9840563 w 11344709"/>
              <a:gd name="connsiteY27" fmla="*/ 1532334 h 1532334"/>
              <a:gd name="connsiteX28" fmla="*/ 9053678 w 11344709"/>
              <a:gd name="connsiteY28" fmla="*/ 1532334 h 1532334"/>
              <a:gd name="connsiteX29" fmla="*/ 8700150 w 11344709"/>
              <a:gd name="connsiteY29" fmla="*/ 1532334 h 1532334"/>
              <a:gd name="connsiteX30" fmla="*/ 8238283 w 11344709"/>
              <a:gd name="connsiteY30" fmla="*/ 1532334 h 1532334"/>
              <a:gd name="connsiteX31" fmla="*/ 7559738 w 11344709"/>
              <a:gd name="connsiteY31" fmla="*/ 1532334 h 1532334"/>
              <a:gd name="connsiteX32" fmla="*/ 7206210 w 11344709"/>
              <a:gd name="connsiteY32" fmla="*/ 1532334 h 1532334"/>
              <a:gd name="connsiteX33" fmla="*/ 6636003 w 11344709"/>
              <a:gd name="connsiteY33" fmla="*/ 1532334 h 1532334"/>
              <a:gd name="connsiteX34" fmla="*/ 6174136 w 11344709"/>
              <a:gd name="connsiteY34" fmla="*/ 1532334 h 1532334"/>
              <a:gd name="connsiteX35" fmla="*/ 5712269 w 11344709"/>
              <a:gd name="connsiteY35" fmla="*/ 1532334 h 1532334"/>
              <a:gd name="connsiteX36" fmla="*/ 5358741 w 11344709"/>
              <a:gd name="connsiteY36" fmla="*/ 1532334 h 1532334"/>
              <a:gd name="connsiteX37" fmla="*/ 4788535 w 11344709"/>
              <a:gd name="connsiteY37" fmla="*/ 1532334 h 1532334"/>
              <a:gd name="connsiteX38" fmla="*/ 4001650 w 11344709"/>
              <a:gd name="connsiteY38" fmla="*/ 1532334 h 1532334"/>
              <a:gd name="connsiteX39" fmla="*/ 3323104 w 11344709"/>
              <a:gd name="connsiteY39" fmla="*/ 1532334 h 1532334"/>
              <a:gd name="connsiteX40" fmla="*/ 2644559 w 11344709"/>
              <a:gd name="connsiteY40" fmla="*/ 1532334 h 1532334"/>
              <a:gd name="connsiteX41" fmla="*/ 2074352 w 11344709"/>
              <a:gd name="connsiteY41" fmla="*/ 1532334 h 1532334"/>
              <a:gd name="connsiteX42" fmla="*/ 1395807 w 11344709"/>
              <a:gd name="connsiteY42" fmla="*/ 1532334 h 1532334"/>
              <a:gd name="connsiteX43" fmla="*/ 933940 w 11344709"/>
              <a:gd name="connsiteY43" fmla="*/ 1532334 h 1532334"/>
              <a:gd name="connsiteX44" fmla="*/ 255394 w 11344709"/>
              <a:gd name="connsiteY44" fmla="*/ 1532334 h 1532334"/>
              <a:gd name="connsiteX45" fmla="*/ 0 w 11344709"/>
              <a:gd name="connsiteY45" fmla="*/ 1276940 h 1532334"/>
              <a:gd name="connsiteX46" fmla="*/ 0 w 11344709"/>
              <a:gd name="connsiteY46" fmla="*/ 755952 h 1532334"/>
              <a:gd name="connsiteX47" fmla="*/ 0 w 11344709"/>
              <a:gd name="connsiteY47" fmla="*/ 255394 h 153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344709" h="1532334" fill="none" extrusionOk="0">
                <a:moveTo>
                  <a:pt x="0" y="255394"/>
                </a:moveTo>
                <a:cubicBezTo>
                  <a:pt x="12119" y="108116"/>
                  <a:pt x="130995" y="-1688"/>
                  <a:pt x="255394" y="0"/>
                </a:cubicBezTo>
                <a:cubicBezTo>
                  <a:pt x="393948" y="-21409"/>
                  <a:pt x="794431" y="7722"/>
                  <a:pt x="933940" y="0"/>
                </a:cubicBezTo>
                <a:cubicBezTo>
                  <a:pt x="1073449" y="-7722"/>
                  <a:pt x="1061349" y="28228"/>
                  <a:pt x="1179128" y="0"/>
                </a:cubicBezTo>
                <a:cubicBezTo>
                  <a:pt x="1296907" y="-28228"/>
                  <a:pt x="1660159" y="70017"/>
                  <a:pt x="1966013" y="0"/>
                </a:cubicBezTo>
                <a:cubicBezTo>
                  <a:pt x="2271868" y="-70017"/>
                  <a:pt x="2202739" y="20486"/>
                  <a:pt x="2319541" y="0"/>
                </a:cubicBezTo>
                <a:cubicBezTo>
                  <a:pt x="2436343" y="-20486"/>
                  <a:pt x="2937076" y="71786"/>
                  <a:pt x="3106426" y="0"/>
                </a:cubicBezTo>
                <a:cubicBezTo>
                  <a:pt x="3275777" y="-71786"/>
                  <a:pt x="3253488" y="3580"/>
                  <a:pt x="3351615" y="0"/>
                </a:cubicBezTo>
                <a:cubicBezTo>
                  <a:pt x="3449742" y="-3580"/>
                  <a:pt x="3797350" y="23266"/>
                  <a:pt x="4138499" y="0"/>
                </a:cubicBezTo>
                <a:cubicBezTo>
                  <a:pt x="4479648" y="-23266"/>
                  <a:pt x="4669416" y="58766"/>
                  <a:pt x="4925384" y="0"/>
                </a:cubicBezTo>
                <a:cubicBezTo>
                  <a:pt x="5181352" y="-58766"/>
                  <a:pt x="5221597" y="59750"/>
                  <a:pt x="5495591" y="0"/>
                </a:cubicBezTo>
                <a:cubicBezTo>
                  <a:pt x="5769585" y="-59750"/>
                  <a:pt x="5800976" y="47171"/>
                  <a:pt x="5957458" y="0"/>
                </a:cubicBezTo>
                <a:cubicBezTo>
                  <a:pt x="6113940" y="-47171"/>
                  <a:pt x="6315491" y="47862"/>
                  <a:pt x="6419325" y="0"/>
                </a:cubicBezTo>
                <a:cubicBezTo>
                  <a:pt x="6523159" y="-47862"/>
                  <a:pt x="6665162" y="15839"/>
                  <a:pt x="6772853" y="0"/>
                </a:cubicBezTo>
                <a:cubicBezTo>
                  <a:pt x="6880544" y="-15839"/>
                  <a:pt x="7353987" y="84532"/>
                  <a:pt x="7559738" y="0"/>
                </a:cubicBezTo>
                <a:cubicBezTo>
                  <a:pt x="7765490" y="-84532"/>
                  <a:pt x="7714879" y="2571"/>
                  <a:pt x="7804926" y="0"/>
                </a:cubicBezTo>
                <a:cubicBezTo>
                  <a:pt x="7894973" y="-2571"/>
                  <a:pt x="8103044" y="42915"/>
                  <a:pt x="8266793" y="0"/>
                </a:cubicBezTo>
                <a:cubicBezTo>
                  <a:pt x="8430542" y="-42915"/>
                  <a:pt x="8581177" y="4332"/>
                  <a:pt x="8728661" y="0"/>
                </a:cubicBezTo>
                <a:cubicBezTo>
                  <a:pt x="8876145" y="-4332"/>
                  <a:pt x="9299835" y="81796"/>
                  <a:pt x="9515545" y="0"/>
                </a:cubicBezTo>
                <a:cubicBezTo>
                  <a:pt x="9731255" y="-81796"/>
                  <a:pt x="9877520" y="31524"/>
                  <a:pt x="10194091" y="0"/>
                </a:cubicBezTo>
                <a:cubicBezTo>
                  <a:pt x="10510662" y="-31524"/>
                  <a:pt x="10473429" y="5884"/>
                  <a:pt x="10547619" y="0"/>
                </a:cubicBezTo>
                <a:cubicBezTo>
                  <a:pt x="10621809" y="-5884"/>
                  <a:pt x="10963316" y="58413"/>
                  <a:pt x="11089315" y="0"/>
                </a:cubicBezTo>
                <a:cubicBezTo>
                  <a:pt x="11210432" y="-1732"/>
                  <a:pt x="11372549" y="86394"/>
                  <a:pt x="11344709" y="255394"/>
                </a:cubicBezTo>
                <a:cubicBezTo>
                  <a:pt x="11355586" y="399748"/>
                  <a:pt x="11291569" y="596680"/>
                  <a:pt x="11344709" y="755952"/>
                </a:cubicBezTo>
                <a:cubicBezTo>
                  <a:pt x="11397849" y="915224"/>
                  <a:pt x="11288362" y="1018154"/>
                  <a:pt x="11344709" y="1276940"/>
                </a:cubicBezTo>
                <a:cubicBezTo>
                  <a:pt x="11317044" y="1390287"/>
                  <a:pt x="11221419" y="1535865"/>
                  <a:pt x="11089315" y="1532334"/>
                </a:cubicBezTo>
                <a:cubicBezTo>
                  <a:pt x="10845818" y="1542007"/>
                  <a:pt x="10647628" y="1509903"/>
                  <a:pt x="10302430" y="1532334"/>
                </a:cubicBezTo>
                <a:cubicBezTo>
                  <a:pt x="9957233" y="1554765"/>
                  <a:pt x="9987404" y="1477699"/>
                  <a:pt x="9840563" y="1532334"/>
                </a:cubicBezTo>
                <a:cubicBezTo>
                  <a:pt x="9693722" y="1586969"/>
                  <a:pt x="9359971" y="1529390"/>
                  <a:pt x="9053678" y="1532334"/>
                </a:cubicBezTo>
                <a:cubicBezTo>
                  <a:pt x="8747385" y="1535278"/>
                  <a:pt x="8821250" y="1523469"/>
                  <a:pt x="8700150" y="1532334"/>
                </a:cubicBezTo>
                <a:cubicBezTo>
                  <a:pt x="8579050" y="1541199"/>
                  <a:pt x="8386551" y="1479464"/>
                  <a:pt x="8238283" y="1532334"/>
                </a:cubicBezTo>
                <a:cubicBezTo>
                  <a:pt x="8090015" y="1585204"/>
                  <a:pt x="7838025" y="1530774"/>
                  <a:pt x="7559738" y="1532334"/>
                </a:cubicBezTo>
                <a:cubicBezTo>
                  <a:pt x="7281452" y="1533894"/>
                  <a:pt x="7313850" y="1506394"/>
                  <a:pt x="7206210" y="1532334"/>
                </a:cubicBezTo>
                <a:cubicBezTo>
                  <a:pt x="7098570" y="1558274"/>
                  <a:pt x="6821892" y="1503942"/>
                  <a:pt x="6636003" y="1532334"/>
                </a:cubicBezTo>
                <a:cubicBezTo>
                  <a:pt x="6450114" y="1560726"/>
                  <a:pt x="6382068" y="1517670"/>
                  <a:pt x="6174136" y="1532334"/>
                </a:cubicBezTo>
                <a:cubicBezTo>
                  <a:pt x="5966204" y="1546998"/>
                  <a:pt x="5893141" y="1482809"/>
                  <a:pt x="5712269" y="1532334"/>
                </a:cubicBezTo>
                <a:cubicBezTo>
                  <a:pt x="5531397" y="1581859"/>
                  <a:pt x="5465543" y="1508789"/>
                  <a:pt x="5358741" y="1532334"/>
                </a:cubicBezTo>
                <a:cubicBezTo>
                  <a:pt x="5251939" y="1555879"/>
                  <a:pt x="5011461" y="1514215"/>
                  <a:pt x="4788535" y="1532334"/>
                </a:cubicBezTo>
                <a:cubicBezTo>
                  <a:pt x="4565609" y="1550453"/>
                  <a:pt x="4173588" y="1470059"/>
                  <a:pt x="4001650" y="1532334"/>
                </a:cubicBezTo>
                <a:cubicBezTo>
                  <a:pt x="3829713" y="1594609"/>
                  <a:pt x="3609921" y="1516727"/>
                  <a:pt x="3323104" y="1532334"/>
                </a:cubicBezTo>
                <a:cubicBezTo>
                  <a:pt x="3036287" y="1547941"/>
                  <a:pt x="2852710" y="1529817"/>
                  <a:pt x="2644559" y="1532334"/>
                </a:cubicBezTo>
                <a:cubicBezTo>
                  <a:pt x="2436409" y="1534851"/>
                  <a:pt x="2289683" y="1505440"/>
                  <a:pt x="2074352" y="1532334"/>
                </a:cubicBezTo>
                <a:cubicBezTo>
                  <a:pt x="1859021" y="1559228"/>
                  <a:pt x="1701218" y="1486701"/>
                  <a:pt x="1395807" y="1532334"/>
                </a:cubicBezTo>
                <a:cubicBezTo>
                  <a:pt x="1090396" y="1577967"/>
                  <a:pt x="1050443" y="1506286"/>
                  <a:pt x="933940" y="1532334"/>
                </a:cubicBezTo>
                <a:cubicBezTo>
                  <a:pt x="817437" y="1558382"/>
                  <a:pt x="552856" y="1459360"/>
                  <a:pt x="255394" y="1532334"/>
                </a:cubicBezTo>
                <a:cubicBezTo>
                  <a:pt x="80322" y="1532762"/>
                  <a:pt x="7040" y="1378914"/>
                  <a:pt x="0" y="1276940"/>
                </a:cubicBezTo>
                <a:cubicBezTo>
                  <a:pt x="-4868" y="1053775"/>
                  <a:pt x="44648" y="936199"/>
                  <a:pt x="0" y="755952"/>
                </a:cubicBezTo>
                <a:cubicBezTo>
                  <a:pt x="-44648" y="575705"/>
                  <a:pt x="59143" y="397287"/>
                  <a:pt x="0" y="255394"/>
                </a:cubicBezTo>
                <a:close/>
              </a:path>
              <a:path w="11344709" h="1532334" stroke="0" extrusionOk="0">
                <a:moveTo>
                  <a:pt x="0" y="255394"/>
                </a:moveTo>
                <a:cubicBezTo>
                  <a:pt x="12670" y="98026"/>
                  <a:pt x="83141" y="-9326"/>
                  <a:pt x="255394" y="0"/>
                </a:cubicBezTo>
                <a:cubicBezTo>
                  <a:pt x="580650" y="-41954"/>
                  <a:pt x="794132" y="24966"/>
                  <a:pt x="933940" y="0"/>
                </a:cubicBezTo>
                <a:cubicBezTo>
                  <a:pt x="1073748" y="-24966"/>
                  <a:pt x="1097801" y="9362"/>
                  <a:pt x="1179128" y="0"/>
                </a:cubicBezTo>
                <a:cubicBezTo>
                  <a:pt x="1260455" y="-9362"/>
                  <a:pt x="1615901" y="17431"/>
                  <a:pt x="1749335" y="0"/>
                </a:cubicBezTo>
                <a:cubicBezTo>
                  <a:pt x="1882769" y="-17431"/>
                  <a:pt x="1872945" y="20808"/>
                  <a:pt x="1994523" y="0"/>
                </a:cubicBezTo>
                <a:cubicBezTo>
                  <a:pt x="2116101" y="-20808"/>
                  <a:pt x="2156261" y="4277"/>
                  <a:pt x="2239712" y="0"/>
                </a:cubicBezTo>
                <a:cubicBezTo>
                  <a:pt x="2323163" y="-4277"/>
                  <a:pt x="2581099" y="40216"/>
                  <a:pt x="2809919" y="0"/>
                </a:cubicBezTo>
                <a:cubicBezTo>
                  <a:pt x="3038739" y="-40216"/>
                  <a:pt x="3294855" y="44631"/>
                  <a:pt x="3488464" y="0"/>
                </a:cubicBezTo>
                <a:cubicBezTo>
                  <a:pt x="3682074" y="-44631"/>
                  <a:pt x="3815508" y="38636"/>
                  <a:pt x="3950331" y="0"/>
                </a:cubicBezTo>
                <a:cubicBezTo>
                  <a:pt x="4085154" y="-38636"/>
                  <a:pt x="4309933" y="52153"/>
                  <a:pt x="4628877" y="0"/>
                </a:cubicBezTo>
                <a:cubicBezTo>
                  <a:pt x="4947821" y="-52153"/>
                  <a:pt x="5235503" y="39655"/>
                  <a:pt x="5415762" y="0"/>
                </a:cubicBezTo>
                <a:cubicBezTo>
                  <a:pt x="5596022" y="-39655"/>
                  <a:pt x="5864112" y="49728"/>
                  <a:pt x="6094307" y="0"/>
                </a:cubicBezTo>
                <a:cubicBezTo>
                  <a:pt x="6324502" y="-49728"/>
                  <a:pt x="6343380" y="14186"/>
                  <a:pt x="6447835" y="0"/>
                </a:cubicBezTo>
                <a:cubicBezTo>
                  <a:pt x="6552290" y="-14186"/>
                  <a:pt x="6933348" y="23256"/>
                  <a:pt x="7234720" y="0"/>
                </a:cubicBezTo>
                <a:cubicBezTo>
                  <a:pt x="7536092" y="-23256"/>
                  <a:pt x="7421813" y="26323"/>
                  <a:pt x="7479909" y="0"/>
                </a:cubicBezTo>
                <a:cubicBezTo>
                  <a:pt x="7538005" y="-26323"/>
                  <a:pt x="7776548" y="32923"/>
                  <a:pt x="7941776" y="0"/>
                </a:cubicBezTo>
                <a:cubicBezTo>
                  <a:pt x="8107004" y="-32923"/>
                  <a:pt x="8153472" y="3674"/>
                  <a:pt x="8295304" y="0"/>
                </a:cubicBezTo>
                <a:cubicBezTo>
                  <a:pt x="8437136" y="-3674"/>
                  <a:pt x="8606073" y="15458"/>
                  <a:pt x="8757171" y="0"/>
                </a:cubicBezTo>
                <a:cubicBezTo>
                  <a:pt x="8908269" y="-15458"/>
                  <a:pt x="9126045" y="1621"/>
                  <a:pt x="9327377" y="0"/>
                </a:cubicBezTo>
                <a:cubicBezTo>
                  <a:pt x="9528709" y="-1621"/>
                  <a:pt x="9762509" y="54925"/>
                  <a:pt x="9897584" y="0"/>
                </a:cubicBezTo>
                <a:cubicBezTo>
                  <a:pt x="10032659" y="-54925"/>
                  <a:pt x="10268677" y="61426"/>
                  <a:pt x="10467790" y="0"/>
                </a:cubicBezTo>
                <a:cubicBezTo>
                  <a:pt x="10666903" y="-61426"/>
                  <a:pt x="10820540" y="16545"/>
                  <a:pt x="11089315" y="0"/>
                </a:cubicBezTo>
                <a:cubicBezTo>
                  <a:pt x="11193174" y="-3475"/>
                  <a:pt x="11345015" y="131089"/>
                  <a:pt x="11344709" y="255394"/>
                </a:cubicBezTo>
                <a:cubicBezTo>
                  <a:pt x="11390551" y="470686"/>
                  <a:pt x="11311747" y="633479"/>
                  <a:pt x="11344709" y="766167"/>
                </a:cubicBezTo>
                <a:cubicBezTo>
                  <a:pt x="11377671" y="898855"/>
                  <a:pt x="11298624" y="1032855"/>
                  <a:pt x="11344709" y="1276940"/>
                </a:cubicBezTo>
                <a:cubicBezTo>
                  <a:pt x="11369599" y="1425240"/>
                  <a:pt x="11237758" y="1561206"/>
                  <a:pt x="11089315" y="1532334"/>
                </a:cubicBezTo>
                <a:cubicBezTo>
                  <a:pt x="10840102" y="1535188"/>
                  <a:pt x="10749798" y="1519416"/>
                  <a:pt x="10519109" y="1532334"/>
                </a:cubicBezTo>
                <a:cubicBezTo>
                  <a:pt x="10288420" y="1545252"/>
                  <a:pt x="10319933" y="1495513"/>
                  <a:pt x="10165581" y="1532334"/>
                </a:cubicBezTo>
                <a:cubicBezTo>
                  <a:pt x="10011229" y="1569155"/>
                  <a:pt x="9712045" y="1509892"/>
                  <a:pt x="9487035" y="1532334"/>
                </a:cubicBezTo>
                <a:cubicBezTo>
                  <a:pt x="9262025" y="1554776"/>
                  <a:pt x="9068179" y="1470744"/>
                  <a:pt x="8916829" y="1532334"/>
                </a:cubicBezTo>
                <a:cubicBezTo>
                  <a:pt x="8765479" y="1593924"/>
                  <a:pt x="8469635" y="1477911"/>
                  <a:pt x="8238283" y="1532334"/>
                </a:cubicBezTo>
                <a:cubicBezTo>
                  <a:pt x="8006931" y="1586757"/>
                  <a:pt x="7722809" y="1518226"/>
                  <a:pt x="7559738" y="1532334"/>
                </a:cubicBezTo>
                <a:cubicBezTo>
                  <a:pt x="7396668" y="1546442"/>
                  <a:pt x="7004066" y="1523152"/>
                  <a:pt x="6772853" y="1532334"/>
                </a:cubicBezTo>
                <a:cubicBezTo>
                  <a:pt x="6541641" y="1541516"/>
                  <a:pt x="6624413" y="1530105"/>
                  <a:pt x="6527664" y="1532334"/>
                </a:cubicBezTo>
                <a:cubicBezTo>
                  <a:pt x="6430915" y="1534563"/>
                  <a:pt x="6389987" y="1510463"/>
                  <a:pt x="6282475" y="1532334"/>
                </a:cubicBezTo>
                <a:cubicBezTo>
                  <a:pt x="6174963" y="1554205"/>
                  <a:pt x="5917125" y="1526397"/>
                  <a:pt x="5712269" y="1532334"/>
                </a:cubicBezTo>
                <a:cubicBezTo>
                  <a:pt x="5507413" y="1538271"/>
                  <a:pt x="5381806" y="1531537"/>
                  <a:pt x="5250402" y="1532334"/>
                </a:cubicBezTo>
                <a:cubicBezTo>
                  <a:pt x="5118998" y="1533131"/>
                  <a:pt x="5005413" y="1496431"/>
                  <a:pt x="4788535" y="1532334"/>
                </a:cubicBezTo>
                <a:cubicBezTo>
                  <a:pt x="4571657" y="1568237"/>
                  <a:pt x="4641126" y="1513212"/>
                  <a:pt x="4543346" y="1532334"/>
                </a:cubicBezTo>
                <a:cubicBezTo>
                  <a:pt x="4445566" y="1551456"/>
                  <a:pt x="4009150" y="1483189"/>
                  <a:pt x="3756461" y="1532334"/>
                </a:cubicBezTo>
                <a:cubicBezTo>
                  <a:pt x="3503773" y="1581479"/>
                  <a:pt x="3430164" y="1477106"/>
                  <a:pt x="3294594" y="1532334"/>
                </a:cubicBezTo>
                <a:cubicBezTo>
                  <a:pt x="3159024" y="1587562"/>
                  <a:pt x="2961092" y="1499824"/>
                  <a:pt x="2832727" y="1532334"/>
                </a:cubicBezTo>
                <a:cubicBezTo>
                  <a:pt x="2704362" y="1564844"/>
                  <a:pt x="2214111" y="1499791"/>
                  <a:pt x="2045842" y="1532334"/>
                </a:cubicBezTo>
                <a:cubicBezTo>
                  <a:pt x="1877574" y="1564877"/>
                  <a:pt x="1751347" y="1487196"/>
                  <a:pt x="1583975" y="1532334"/>
                </a:cubicBezTo>
                <a:cubicBezTo>
                  <a:pt x="1416603" y="1577472"/>
                  <a:pt x="1392596" y="1509317"/>
                  <a:pt x="1338786" y="1532334"/>
                </a:cubicBezTo>
                <a:cubicBezTo>
                  <a:pt x="1284976" y="1555351"/>
                  <a:pt x="1183790" y="1518645"/>
                  <a:pt x="1093597" y="1532334"/>
                </a:cubicBezTo>
                <a:cubicBezTo>
                  <a:pt x="1003404" y="1546023"/>
                  <a:pt x="649202" y="1463147"/>
                  <a:pt x="255394" y="1532334"/>
                </a:cubicBezTo>
                <a:cubicBezTo>
                  <a:pt x="118880" y="1532886"/>
                  <a:pt x="10706" y="1428161"/>
                  <a:pt x="0" y="1276940"/>
                </a:cubicBezTo>
                <a:cubicBezTo>
                  <a:pt x="-51122" y="1033831"/>
                  <a:pt x="32180" y="964364"/>
                  <a:pt x="0" y="786598"/>
                </a:cubicBezTo>
                <a:cubicBezTo>
                  <a:pt x="-32180" y="608832"/>
                  <a:pt x="56187" y="471867"/>
                  <a:pt x="0" y="2553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40455063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5: Một tàu thủy khi xuôi dòng có vận tốc 28,4 km/giờ, khi ngược dòng có vận tốc 18,6 km/giờ. Tính vận tốc của tàu thủy khi nước lặng và vận tốc của dòng nước?</a:t>
            </a:r>
          </a:p>
        </p:txBody>
      </p:sp>
      <p:sp>
        <p:nvSpPr>
          <p:cNvPr id="18" name="Text Box 86">
            <a:extLst>
              <a:ext uri="{FF2B5EF4-FFF2-40B4-BE49-F238E27FC236}">
                <a16:creationId xmlns:a16="http://schemas.microsoft.com/office/drawing/2014/main" id="{456AEC32-3E03-4E2C-9460-99F747C63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45" y="4559905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(28,4 - 18,6) : 2 = 4,9 (km/giờ)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A99F59-E6B4-43D8-8B61-D35FA319312A}"/>
              </a:ext>
            </a:extLst>
          </p:cNvPr>
          <p:cNvCxnSpPr>
            <a:cxnSpLocks/>
          </p:cNvCxnSpPr>
          <p:nvPr/>
        </p:nvCxnSpPr>
        <p:spPr>
          <a:xfrm>
            <a:off x="3573420" y="845713"/>
            <a:ext cx="5542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84729C-59F3-44EF-B285-A6DE21370D32}"/>
              </a:ext>
            </a:extLst>
          </p:cNvPr>
          <p:cNvCxnSpPr>
            <a:cxnSpLocks/>
          </p:cNvCxnSpPr>
          <p:nvPr/>
        </p:nvCxnSpPr>
        <p:spPr>
          <a:xfrm>
            <a:off x="607610" y="1293677"/>
            <a:ext cx="3419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FD621C-6222-429A-BBEB-55C4FD8F72C1}"/>
              </a:ext>
            </a:extLst>
          </p:cNvPr>
          <p:cNvCxnSpPr>
            <a:cxnSpLocks/>
          </p:cNvCxnSpPr>
          <p:nvPr/>
        </p:nvCxnSpPr>
        <p:spPr>
          <a:xfrm>
            <a:off x="607610" y="1704696"/>
            <a:ext cx="2412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A2F6FD-2F52-4CB8-BA6B-313CC6FAD2C8}"/>
              </a:ext>
            </a:extLst>
          </p:cNvPr>
          <p:cNvCxnSpPr>
            <a:cxnSpLocks/>
          </p:cNvCxnSpPr>
          <p:nvPr/>
        </p:nvCxnSpPr>
        <p:spPr>
          <a:xfrm>
            <a:off x="4865574" y="1293677"/>
            <a:ext cx="5192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246CA6-A297-4EF7-8A9A-35E25A71FC80}"/>
              </a:ext>
            </a:extLst>
          </p:cNvPr>
          <p:cNvCxnSpPr>
            <a:cxnSpLocks/>
          </p:cNvCxnSpPr>
          <p:nvPr/>
        </p:nvCxnSpPr>
        <p:spPr>
          <a:xfrm>
            <a:off x="10567972" y="1293677"/>
            <a:ext cx="11345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E6C344-4B17-47C7-AADA-7ED0E26F3C15}"/>
              </a:ext>
            </a:extLst>
          </p:cNvPr>
          <p:cNvCxnSpPr>
            <a:cxnSpLocks/>
          </p:cNvCxnSpPr>
          <p:nvPr/>
        </p:nvCxnSpPr>
        <p:spPr>
          <a:xfrm>
            <a:off x="9802669" y="845713"/>
            <a:ext cx="17982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79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56892" y="-80937"/>
            <a:ext cx="21002412" cy="7021874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pic>
        <p:nvPicPr>
          <p:cNvPr id="54" name="图片 53" descr="组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823" y="3452932"/>
            <a:ext cx="12331613" cy="3632765"/>
          </a:xfrm>
          <a:prstGeom prst="rect">
            <a:avLst/>
          </a:prstGeom>
        </p:spPr>
      </p:pic>
      <p:sp>
        <p:nvSpPr>
          <p:cNvPr id="370" name="TextBox 369">
            <a:extLst>
              <a:ext uri="{FF2B5EF4-FFF2-40B4-BE49-F238E27FC236}">
                <a16:creationId xmlns:a16="http://schemas.microsoft.com/office/drawing/2014/main" id="{3496BFF3-95BA-4158-ACBE-FD7660526507}"/>
              </a:ext>
            </a:extLst>
          </p:cNvPr>
          <p:cNvSpPr txBox="1"/>
          <p:nvPr/>
        </p:nvSpPr>
        <p:spPr>
          <a:xfrm>
            <a:off x="4517729" y="977160"/>
            <a:ext cx="328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DB07CA9F-0348-4672-A80B-67086FE59648}"/>
              </a:ext>
            </a:extLst>
          </p:cNvPr>
          <p:cNvSpPr txBox="1"/>
          <p:nvPr/>
        </p:nvSpPr>
        <p:spPr>
          <a:xfrm>
            <a:off x="2082433" y="2634665"/>
            <a:ext cx="7830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#9Slide03 AllRoundGothic" panose="020B0703020202020104" pitchFamily="34" charset="0"/>
                <a:cs typeface="#9Slide05 Pattaya" panose="00000500000000000000" pitchFamily="2" charset="-34"/>
              </a:rPr>
              <a:t>Chuẩn bị bài: </a:t>
            </a:r>
          </a:p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Luyện tập chung (trang 178)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  <p:bldP spid="3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540</Words>
  <Application>Microsoft Office PowerPoint</Application>
  <PresentationFormat>Widescreen</PresentationFormat>
  <Paragraphs>55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#9Slide03 AllRoundGothic</vt:lpstr>
      <vt:lpstr>#9Slide05 SVNClementine</vt:lpstr>
      <vt:lpstr>#9Slide05 SVNHaptic Script</vt:lpstr>
      <vt:lpstr>#9Slide07 IcielKoni</vt:lpstr>
      <vt:lpstr>Arial</vt:lpstr>
      <vt:lpstr>Calibri</vt:lpstr>
      <vt:lpstr>方正卡通简体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LE TUAN CUONG 20175968</cp:lastModifiedBy>
  <cp:revision>3</cp:revision>
  <dcterms:created xsi:type="dcterms:W3CDTF">2022-05-03T09:10:58Z</dcterms:created>
  <dcterms:modified xsi:type="dcterms:W3CDTF">2022-05-03T09:51:41Z</dcterms:modified>
</cp:coreProperties>
</file>