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69" r:id="rId6"/>
    <p:sldId id="273" r:id="rId7"/>
    <p:sldId id="276" r:id="rId8"/>
    <p:sldId id="277" r:id="rId9"/>
    <p:sldId id="278" r:id="rId10"/>
    <p:sldId id="281" r:id="rId11"/>
    <p:sldId id="280" r:id="rId12"/>
    <p:sldId id="282" r:id="rId13"/>
    <p:sldId id="285" r:id="rId14"/>
    <p:sldId id="286" r:id="rId15"/>
    <p:sldId id="287" r:id="rId16"/>
    <p:sldId id="288" r:id="rId17"/>
    <p:sldId id="289" r:id="rId18"/>
    <p:sldId id="293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EFFF"/>
    <a:srgbClr val="FF198C"/>
    <a:srgbClr val="56654B"/>
    <a:srgbClr val="FFE272"/>
    <a:srgbClr val="FFFF00"/>
    <a:srgbClr val="8BCD43"/>
    <a:srgbClr val="FF71B8"/>
    <a:srgbClr val="A64095"/>
    <a:srgbClr val="A93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57A5-8A7A-4376-B28C-CFF6B7BD6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D7A36-C00A-44D8-932E-5B9F37537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CFD6A-3242-4A26-B3B4-E14F5B17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9B1E2-3BD6-4B54-9748-2AC9BADD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29C3-F8C2-43AE-AE2B-51358EFF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E40-B9F4-44E9-BC0C-5C4EFBBD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90B40-8803-4DFE-A86B-8A8B7FBC6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40A3D-61F3-471F-A02E-73586DD3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4D3F1-B8BC-418D-9A7D-C81E42F1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62DF2-4C52-4B2B-A18E-9C074B0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FED55-DD74-479D-B03E-C12DAD0CC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8B830-8F12-4A20-BCCD-20CB13B1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4EE29-BD3A-4E79-82F9-9D0055B1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15301-76B7-4C68-A617-C512F5D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A233-9FE1-4A29-82BA-EAFB565E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37ED1-4A9C-47F1-861B-2052A46C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7931-1D9E-427C-A0DB-C0154F741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E4D0-E797-44A6-BD7D-D62D7D5E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43BFD-962D-41A0-8315-CA9F307D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7E510-6785-460B-B652-B055B410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28BF-33C7-44C6-8211-065C95B6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234E3-7F68-4D03-8C65-9EA37D3C7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8B78E-4683-4582-943C-2667B0A8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7E0-14EA-430A-9B81-34C7EA54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BF51-2815-49F5-B013-13F0DD40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4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E35E2-9EB5-4928-B642-1BB74D9F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C8CB-E5D1-475C-814F-27345FC0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F1FF-C4CB-4570-B861-7F627B012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052-1993-4366-95F6-5AF99104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443B7-50BE-4024-A143-24B48FE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26C9F-1754-4A27-AD73-C664961A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13D8-274B-498A-809D-509C10CB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10A5E-DA5D-4D23-B472-DC79170E0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A6689-E1FE-42FB-85A6-736C622DD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17034-806F-43B9-93AB-2A5EA408F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FB7AA-868A-4E6B-AC79-9430EA4B8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561B5C-2692-4DBA-8E1F-78CA499F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9978EC-D997-4613-A4EF-1A5AEEFE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4CAEF-BC9C-4D0C-B031-9F8D8E3B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CE1E-FE23-42EC-9366-4D459D07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B8B09-FAA2-44DF-B138-6438CB81F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0C5BC2-AD7F-41F8-A03E-17C1C1AC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A84D6-67C5-46BE-86ED-8B8520A8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91072-B9B6-45F5-A53B-C67CCDEE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F1E80-C907-4BFC-ABB1-8A72BB5F6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1E6F9-8760-4EA9-920C-2D9F6853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22C7-E963-44BC-8E15-34FE306F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4516-B7D5-47D1-A230-2F9C4CEFD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F33FA-8FBA-4F57-9814-A6D21976C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C56A8-90E5-4524-85B7-04A7243C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104B-DD60-4044-991C-7AF5C2C8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EF561-6F1B-4183-A926-985B3733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5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166C-F161-4E4F-B84C-9EFEEA6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0AF98-3B28-4386-9C6D-8186FAAF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62E56-3311-4A80-A685-40649132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311D2-733C-4886-895A-74D1B44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94661-905A-4B18-AFA6-1DD024C4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6025-DE65-4A24-B976-790A0BEA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2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5EDB5-41E2-4328-BDC3-298EF148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9A2E9-D66D-4A4C-9321-C8D4FC94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B7307-62DE-4750-A34A-EEA0AAEC19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D6F0-3E54-4926-8BA8-8B1C2E76F5B1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868A4-A784-472F-8205-744F9B889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42-3260-4494-ACF0-9C5DB5C5F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24217-7FDF-4BC7-BC44-A5105C742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4C8BF-4EBE-4606-BBC3-20C363C52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148E3FA-0E08-450F-B508-667E5043C1A2}"/>
              </a:ext>
            </a:extLst>
          </p:cNvPr>
          <p:cNvGrpSpPr/>
          <p:nvPr/>
        </p:nvGrpSpPr>
        <p:grpSpPr>
          <a:xfrm>
            <a:off x="1808444" y="1634101"/>
            <a:ext cx="8527772" cy="3725483"/>
            <a:chOff x="2019096" y="1689538"/>
            <a:chExt cx="8527772" cy="372548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B6B692-D5EF-437B-9092-416C584CB32A}"/>
                </a:ext>
              </a:extLst>
            </p:cNvPr>
            <p:cNvGrpSpPr/>
            <p:nvPr/>
          </p:nvGrpSpPr>
          <p:grpSpPr>
            <a:xfrm>
              <a:off x="2019096" y="1689538"/>
              <a:ext cx="8527772" cy="3725483"/>
              <a:chOff x="1669775" y="1446143"/>
              <a:chExt cx="8527772" cy="3861352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2C263ECF-DF24-487E-B364-987FF4DB4F52}"/>
                  </a:ext>
                </a:extLst>
              </p:cNvPr>
              <p:cNvSpPr/>
              <p:nvPr/>
            </p:nvSpPr>
            <p:spPr>
              <a:xfrm>
                <a:off x="1798982" y="1550504"/>
                <a:ext cx="8398565" cy="3756991"/>
              </a:xfrm>
              <a:prstGeom prst="roundRect">
                <a:avLst/>
              </a:prstGeom>
              <a:solidFill>
                <a:srgbClr val="FFC000"/>
              </a:solidFill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764EE41-93E0-445F-812F-742AF37C0984}"/>
                  </a:ext>
                </a:extLst>
              </p:cNvPr>
              <p:cNvSpPr/>
              <p:nvPr/>
            </p:nvSpPr>
            <p:spPr>
              <a:xfrm>
                <a:off x="1669775" y="1446143"/>
                <a:ext cx="8398565" cy="3756991"/>
              </a:xfrm>
              <a:prstGeom prst="roundRect">
                <a:avLst/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184C290-77C5-4403-8EAC-A20450F37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20" t="29565" r="20679" b="26812"/>
            <a:stretch/>
          </p:blipFill>
          <p:spPr>
            <a:xfrm>
              <a:off x="2550825" y="2074482"/>
              <a:ext cx="7637167" cy="3012827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440997-F5A3-43A7-B21D-0D49F884E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59" y="3885538"/>
            <a:ext cx="5561990" cy="3128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2B1D93-F5AD-4774-8DB2-E5BFE976D1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6437" y="-223463"/>
            <a:ext cx="3106315" cy="3500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2E295F-866C-4B3D-BDFD-79A5C47786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9237" y="533990"/>
            <a:ext cx="2619863" cy="852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5480EB-E6A6-4D4C-9A0F-46F5DC86C1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6766" y="5677514"/>
            <a:ext cx="349331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3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6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1" presetID="32" presetClass="emph" presetSubtype="0" repeatCount="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1AE4FC-92D3-4733-9FAD-D7D4914A5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9B93DB-286F-4716-9AD5-E855761B9421}"/>
              </a:ext>
            </a:extLst>
          </p:cNvPr>
          <p:cNvSpPr/>
          <p:nvPr/>
        </p:nvSpPr>
        <p:spPr>
          <a:xfrm>
            <a:off x="486078" y="258748"/>
            <a:ext cx="11219844" cy="61420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W Patrol&amp;amp;#39;s Chase – PAW Patrol &amp;amp;amp; Friends | Official Site">
            <a:extLst>
              <a:ext uri="{FF2B5EF4-FFF2-40B4-BE49-F238E27FC236}">
                <a16:creationId xmlns:a16="http://schemas.microsoft.com/office/drawing/2014/main" id="{27885682-5F1F-4B2A-A49D-5085DDF90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988" y="4023608"/>
            <a:ext cx="1852612" cy="28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kye | PAW Patrol Deutsch Wiki | Fandom">
            <a:extLst>
              <a:ext uri="{FF2B5EF4-FFF2-40B4-BE49-F238E27FC236}">
                <a16:creationId xmlns:a16="http://schemas.microsoft.com/office/drawing/2014/main" id="{D3F46CED-1CB3-4E7F-859F-A3DC53E2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4562972"/>
            <a:ext cx="1665232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5EED04-8484-4939-BBCF-7DF3C75D375F}"/>
              </a:ext>
            </a:extLst>
          </p:cNvPr>
          <p:cNvSpPr txBox="1"/>
          <p:nvPr/>
        </p:nvSpPr>
        <p:spPr>
          <a:xfrm>
            <a:off x="330834" y="700688"/>
            <a:ext cx="115303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32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32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C60EB-0B19-422A-B5C1-FB0601E42F0F}"/>
              </a:ext>
            </a:extLst>
          </p:cNvPr>
          <p:cNvSpPr txBox="1"/>
          <p:nvPr/>
        </p:nvSpPr>
        <p:spPr>
          <a:xfrm>
            <a:off x="4764403" y="1506111"/>
            <a:ext cx="2309497" cy="840261"/>
          </a:xfrm>
          <a:prstGeom prst="rect">
            <a:avLst/>
          </a:prstGeom>
          <a:solidFill>
            <a:srgbClr val="FFEFFF"/>
          </a:solidFill>
          <a:ln w="38100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t = s : 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C91479-B4D1-436A-A7DA-7A48AB5A8A36}"/>
              </a:ext>
            </a:extLst>
          </p:cNvPr>
          <p:cNvSpPr txBox="1"/>
          <p:nvPr/>
        </p:nvSpPr>
        <p:spPr>
          <a:xfrm>
            <a:off x="2404399" y="2854585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quãng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đường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tốc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thời</a:t>
            </a:r>
            <a:r>
              <a:rPr lang="en-US" alt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gian</a:t>
            </a:r>
            <a:endParaRPr lang="en-US" alt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383-10FC-4A40-8A95-2642FCD88DAE}"/>
              </a:ext>
            </a:extLst>
          </p:cNvPr>
          <p:cNvSpPr txBox="1"/>
          <p:nvPr/>
        </p:nvSpPr>
        <p:spPr>
          <a:xfrm>
            <a:off x="6528288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km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km/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giờ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BB7F9F-58D0-42DD-BD2C-1C282C72FEF7}"/>
              </a:ext>
            </a:extLst>
          </p:cNvPr>
          <p:cNvSpPr txBox="1"/>
          <p:nvPr/>
        </p:nvSpPr>
        <p:spPr>
          <a:xfrm>
            <a:off x="6528287" y="2854584"/>
            <a:ext cx="4570097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 : … m</a:t>
            </a: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 : … m/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just"/>
            <a:r>
              <a:rPr lang="en-US" altLang="en-US" sz="4000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 : ... </a:t>
            </a:r>
            <a:r>
              <a:rPr lang="en-US" altLang="en-US" sz="4000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phút</a:t>
            </a:r>
            <a:endParaRPr lang="en-US" altLang="en-US" sz="4000" dirty="0">
              <a:ln w="0"/>
              <a:solidFill>
                <a:srgbClr val="FF19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2A5C3F7-ACA5-472D-96B9-BBBD0C3F9B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7" b="100000" l="0" r="100000">
                        <a14:foregroundMark x1="64631" y1="22963" x2="73113" y2="26543"/>
                        <a14:foregroundMark x1="20526" y1="90617" x2="41306" y2="99136"/>
                      </a14:backgroundRemoval>
                    </a14:imgEffect>
                  </a14:imgLayer>
                </a14:imgProps>
              </a:ext>
            </a:extLst>
          </a:blip>
          <a:srcRect l="3572" t="20414"/>
          <a:stretch/>
        </p:blipFill>
        <p:spPr>
          <a:xfrm>
            <a:off x="1602096" y="5105178"/>
            <a:ext cx="8887020" cy="13638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3593CA-22BA-48DA-8FE7-6F999D260FA1}"/>
              </a:ext>
            </a:extLst>
          </p:cNvPr>
          <p:cNvSpPr txBox="1"/>
          <p:nvPr/>
        </p:nvSpPr>
        <p:spPr>
          <a:xfrm>
            <a:off x="1602096" y="5440803"/>
            <a:ext cx="8634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Lưu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ý: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sự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4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build="p"/>
      <p:bldP spid="11" grpId="1" build="allAtOnce"/>
      <p:bldP spid="12" grpId="0" build="p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/>
              </a:rPr>
              <a:t>42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= ?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km/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47D392-0FC8-4CA1-A619-825B5DE3AC7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AE13D2-5DD4-422A-A8F4-06E91FA9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39" y="3518679"/>
            <a:ext cx="1843031" cy="1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0.72969 2.59259E-6 " pathEditMode="relative" rAng="0" ptsTypes="AA">
                                      <p:cBhvr>
                                        <p:cTn id="40" dur="3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42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44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2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ca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nô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73" y="3670271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42 : 36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182" y="5343392"/>
            <a:ext cx="42633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n-lt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9" name="Text Box 32">
                <a:extLst>
                  <a:ext uri="{FF2B5EF4-FFF2-40B4-BE49-F238E27FC236}">
                    <a16:creationId xmlns:a16="http://schemas.microsoft.com/office/drawing/2014/main" id="{D5BAA592-3606-4AB2-A78B-DAB2FCF6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1213" y="3517696"/>
                <a:ext cx="1447800" cy="889924"/>
              </a:xfrm>
              <a:prstGeom prst="rect">
                <a:avLst/>
              </a:prstGeom>
              <a:blipFill>
                <a:blip r:embed="rId3"/>
                <a:stretch>
                  <a:fillRect r="-6329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B2C3CE-4DAC-4B6C-A7F9-61B08D0D4E83}"/>
              </a:ext>
            </a:extLst>
          </p:cNvPr>
          <p:cNvSpPr/>
          <p:nvPr/>
        </p:nvSpPr>
        <p:spPr>
          <a:xfrm>
            <a:off x="5652313" y="568781"/>
            <a:ext cx="3086100" cy="43732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EE6B47-B6BC-49AB-92FF-0843FA132403}"/>
              </a:ext>
            </a:extLst>
          </p:cNvPr>
          <p:cNvSpPr/>
          <p:nvPr/>
        </p:nvSpPr>
        <p:spPr>
          <a:xfrm>
            <a:off x="9359899" y="590807"/>
            <a:ext cx="2222501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4D4BE14-3A07-4973-AC9C-E0559EB31523}"/>
              </a:ext>
            </a:extLst>
          </p:cNvPr>
          <p:cNvSpPr/>
          <p:nvPr/>
        </p:nvSpPr>
        <p:spPr>
          <a:xfrm>
            <a:off x="4184295" y="1045579"/>
            <a:ext cx="1352905" cy="402694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D2FECB0-9676-4383-B8AB-8BF52A426306}"/>
              </a:ext>
            </a:extLst>
          </p:cNvPr>
          <p:cNvSpPr/>
          <p:nvPr/>
        </p:nvSpPr>
        <p:spPr>
          <a:xfrm>
            <a:off x="2275631" y="1010953"/>
            <a:ext cx="975569" cy="437320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45965" y="506395"/>
            <a:ext cx="107364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b="1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toán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2: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ca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với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vận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tốc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36 km/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giờ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sông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dài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42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km.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Tính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thời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gian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đi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ca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nô</a:t>
            </a:r>
            <a:r>
              <a:rPr kumimoji="0" lang="en-US" sz="29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trên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quãng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đường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</p:txBody>
      </p:sp>
      <p:sp>
        <p:nvSpPr>
          <p:cNvPr id="43" name="Text Box 100">
            <a:extLst>
              <a:ext uri="{FF2B5EF4-FFF2-40B4-BE49-F238E27FC236}">
                <a16:creationId xmlns:a16="http://schemas.microsoft.com/office/drawing/2014/main" id="{55F70E1E-1156-47D0-86D2-43B3123B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20" y="4543980"/>
            <a:ext cx="2112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70 </a:t>
            </a:r>
            <a:r>
              <a:rPr lang="en-US" altLang="en-US" sz="28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4" name="Text Box 100">
            <a:extLst>
              <a:ext uri="{FF2B5EF4-FFF2-40B4-BE49-F238E27FC236}">
                <a16:creationId xmlns:a16="http://schemas.microsoft.com/office/drawing/2014/main" id="{A4C08B2C-230A-4D54-BC4C-1A358DD2C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407" y="4543980"/>
            <a:ext cx="274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= 1 giờ 10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/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giờ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</a:rPr>
                  <a:t> =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12271B-FD97-4D38-B6E0-BFE0E15BB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5" y="4327938"/>
                <a:ext cx="1270312" cy="889924"/>
              </a:xfrm>
              <a:prstGeom prst="rect">
                <a:avLst/>
              </a:prstGeom>
              <a:blipFill>
                <a:blip r:embed="rId4"/>
                <a:stretch>
                  <a:fillRect r="-6250"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5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BB62AE-E436-445B-A262-5F4B18DFE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9732E37-ADAB-4FD4-B06A-F74750270291}"/>
              </a:ext>
            </a:extLst>
          </p:cNvPr>
          <p:cNvSpPr/>
          <p:nvPr/>
        </p:nvSpPr>
        <p:spPr>
          <a:xfrm>
            <a:off x="327025" y="201570"/>
            <a:ext cx="11537950" cy="124464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21B88BD-9D99-4827-9BCB-3A5CD55B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7160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" name="Text Box 52">
            <a:extLst>
              <a:ext uri="{FF2B5EF4-FFF2-40B4-BE49-F238E27FC236}">
                <a16:creationId xmlns:a16="http://schemas.microsoft.com/office/drawing/2014/main" id="{B2BD447B-FBEC-41F2-ADBC-5BE7694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501323"/>
            <a:ext cx="7785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1 :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6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trống</a:t>
            </a:r>
            <a:r>
              <a:rPr lang="en-US" altLang="en-US" sz="36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7" name="Group 99">
            <a:extLst>
              <a:ext uri="{FF2B5EF4-FFF2-40B4-BE49-F238E27FC236}">
                <a16:creationId xmlns:a16="http://schemas.microsoft.com/office/drawing/2014/main" id="{D3FE2A1F-8BD2-4154-A66F-07672AB3D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327905"/>
              </p:ext>
            </p:extLst>
          </p:nvPr>
        </p:nvGraphicFramePr>
        <p:xfrm>
          <a:off x="684213" y="1745966"/>
          <a:ext cx="10445750" cy="4539477"/>
        </p:xfrm>
        <a:graphic>
          <a:graphicData uri="http://schemas.openxmlformats.org/drawingml/2006/table">
            <a:tbl>
              <a:tblPr/>
              <a:tblGrid>
                <a:gridCol w="2980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915316537"/>
                    </a:ext>
                  </a:extLst>
                </a:gridCol>
                <a:gridCol w="1840645">
                  <a:extLst>
                    <a:ext uri="{9D8B030D-6E8A-4147-A177-3AD203B41FA5}">
                      <a16:colId xmlns:a16="http://schemas.microsoft.com/office/drawing/2014/main" val="4072578504"/>
                    </a:ext>
                  </a:extLst>
                </a:gridCol>
              </a:tblGrid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 (km)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45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 (km/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80">
            <a:extLst>
              <a:ext uri="{FF2B5EF4-FFF2-40B4-BE49-F238E27FC236}">
                <a16:creationId xmlns:a16="http://schemas.microsoft.com/office/drawing/2014/main" id="{CF28C219-187B-472A-8EB0-E19A0D225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428" y="2207363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35 </a:t>
            </a:r>
          </a:p>
        </p:txBody>
      </p:sp>
      <p:sp>
        <p:nvSpPr>
          <p:cNvPr id="9" name="Rectangle 81">
            <a:extLst>
              <a:ext uri="{FF2B5EF4-FFF2-40B4-BE49-F238E27FC236}">
                <a16:creationId xmlns:a16="http://schemas.microsoft.com/office/drawing/2014/main" id="{784CA4ED-41D2-49D7-A510-CA16AABB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925" y="2218106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10,35</a:t>
            </a:r>
          </a:p>
        </p:txBody>
      </p:sp>
      <p:sp>
        <p:nvSpPr>
          <p:cNvPr id="10" name="Rectangle 84">
            <a:extLst>
              <a:ext uri="{FF2B5EF4-FFF2-40B4-BE49-F238E27FC236}">
                <a16:creationId xmlns:a16="http://schemas.microsoft.com/office/drawing/2014/main" id="{9CCE0464-F2AA-41BA-8A52-7DA9AFBE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472" y="3730027"/>
            <a:ext cx="75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14 </a:t>
            </a:r>
          </a:p>
        </p:txBody>
      </p:sp>
      <p:sp>
        <p:nvSpPr>
          <p:cNvPr id="11" name="Rectangle 85">
            <a:extLst>
              <a:ext uri="{FF2B5EF4-FFF2-40B4-BE49-F238E27FC236}">
                <a16:creationId xmlns:a16="http://schemas.microsoft.com/office/drawing/2014/main" id="{8E51F241-1B04-47E9-A796-00EA4EBAC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1611" y="3683917"/>
            <a:ext cx="771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4,6</a:t>
            </a:r>
          </a:p>
        </p:txBody>
      </p:sp>
      <p:sp>
        <p:nvSpPr>
          <p:cNvPr id="12" name="Rectangle 88">
            <a:extLst>
              <a:ext uri="{FF2B5EF4-FFF2-40B4-BE49-F238E27FC236}">
                <a16:creationId xmlns:a16="http://schemas.microsoft.com/office/drawing/2014/main" id="{7D88C00B-69A4-43B5-970E-69BAD2C6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55" y="519614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2,5 </a:t>
            </a:r>
          </a:p>
        </p:txBody>
      </p:sp>
      <p:sp>
        <p:nvSpPr>
          <p:cNvPr id="13" name="Rectangle 89">
            <a:extLst>
              <a:ext uri="{FF2B5EF4-FFF2-40B4-BE49-F238E27FC236}">
                <a16:creationId xmlns:a16="http://schemas.microsoft.com/office/drawing/2014/main" id="{63FCB84D-2797-4C02-B016-085FE140F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856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  <p:pic>
        <p:nvPicPr>
          <p:cNvPr id="13314" name="Picture 2" descr="Chó cứu hộ Paw Patrol Marshall - 55,000 | SanHangRe.net">
            <a:extLst>
              <a:ext uri="{FF2B5EF4-FFF2-40B4-BE49-F238E27FC236}">
                <a16:creationId xmlns:a16="http://schemas.microsoft.com/office/drawing/2014/main" id="{F9FFB772-4DC1-453E-BA5D-CEB36380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167" r="96000">
                        <a14:foregroundMark x1="52667" y1="76190" x2="50333" y2="9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08" y="-124139"/>
            <a:ext cx="4115832" cy="21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1">
            <a:extLst>
              <a:ext uri="{FF2B5EF4-FFF2-40B4-BE49-F238E27FC236}">
                <a16:creationId xmlns:a16="http://schemas.microsoft.com/office/drawing/2014/main" id="{1BE96DB1-25AA-482B-8884-E557278A0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513" y="2186549"/>
            <a:ext cx="12394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108,5</a:t>
            </a: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AB8247D1-2CEF-47E5-A25E-78160DE3C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384" y="3683917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B141A2D3-DF72-46DE-8964-0722F9681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4029" y="2198032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B98E486-D925-45EA-AE3B-B93DBF3E9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853" y="3661761"/>
            <a:ext cx="65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600" dirty="0">
                <a:latin typeface="+mn-lt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2" name="Rectangle 89">
            <a:extLst>
              <a:ext uri="{FF2B5EF4-FFF2-40B4-BE49-F238E27FC236}">
                <a16:creationId xmlns:a16="http://schemas.microsoft.com/office/drawing/2014/main" id="{6C3C420B-1C46-4384-B67D-4197FF51C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103" y="51435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1,75 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91CB7BEC-A4B0-45DF-AA92-AB48D46A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0703" y="5121344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CC3300"/>
                </a:solidFill>
                <a:latin typeface="+mn-lt"/>
                <a:cs typeface="Times New Roman" panose="02020603050405020304" pitchFamily="18" charset="0"/>
              </a:rPr>
              <a:t>2,25 </a:t>
            </a:r>
          </a:p>
        </p:txBody>
      </p:sp>
    </p:spTree>
    <p:extLst>
      <p:ext uri="{BB962C8B-B14F-4D97-AF65-F5344CB8AC3E}">
        <p14:creationId xmlns:p14="http://schemas.microsoft.com/office/powerpoint/2010/main" val="1766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445" y="2335243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731" y="2970248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3" y="3653010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Times New Roman" panose="02020603050405020304" pitchFamily="18" charset="0"/>
              </a:rPr>
              <a:t>23,1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 13,2  = </a:t>
            </a: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C3563440-C80A-4262-A8B7-3AB60DDA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825" y="4306633"/>
            <a:ext cx="3886200" cy="60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defRPr/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FA66A-CB78-46FE-9CEA-613D966B1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527" y="3638728"/>
            <a:ext cx="19272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1,75 (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50EEAD3A-8CBD-447E-8A06-5E0E21233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752" y="3638728"/>
            <a:ext cx="2743059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= 1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C00000"/>
                </a:solidFill>
                <a:latin typeface="+mn-lt"/>
              </a:rPr>
              <a:t> 45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223312" y="939415"/>
            <a:ext cx="3402787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10120652" y="939483"/>
            <a:ext cx="1175998" cy="35806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4E4B5E3-2988-4A03-8974-8A6C8B3193CD}"/>
              </a:ext>
            </a:extLst>
          </p:cNvPr>
          <p:cNvSpPr/>
          <p:nvPr/>
        </p:nvSpPr>
        <p:spPr>
          <a:xfrm>
            <a:off x="1433851" y="1358765"/>
            <a:ext cx="1763821" cy="35813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4075004" y="1367248"/>
            <a:ext cx="3748196" cy="358136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23,1km,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13,2km/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8" name="Picture 2" descr="PAW Patrol&amp;amp;#39;s Zuma – PAW Patrol &amp;amp;amp; Friends | Official Site">
            <a:extLst>
              <a:ext uri="{FF2B5EF4-FFF2-40B4-BE49-F238E27FC236}">
                <a16:creationId xmlns:a16="http://schemas.microsoft.com/office/drawing/2014/main" id="{E61651AF-0271-460C-B44E-60C746AC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164358"/>
            <a:ext cx="2784787" cy="27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30" grpId="0"/>
      <p:bldP spid="31" grpId="0" animBg="1"/>
      <p:bldP spid="32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6" y="2241358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2055741" y="928647"/>
            <a:ext cx="3182182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8418443" y="939482"/>
            <a:ext cx="2878207" cy="36126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620039" y="1358885"/>
            <a:ext cx="4218786" cy="361269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816682" y="394699"/>
            <a:ext cx="105586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</a:p>
          <a:p>
            <a:pPr algn="just"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b)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quãng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đường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2,5 km,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vận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tốc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10 km/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giờ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Tính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thời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gian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chạy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người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</a:rPr>
              <a:t>đó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Everest | PAW Patrol Wiki | Fandom">
            <a:extLst>
              <a:ext uri="{FF2B5EF4-FFF2-40B4-BE49-F238E27FC236}">
                <a16:creationId xmlns:a16="http://schemas.microsoft.com/office/drawing/2014/main" id="{A1757B60-4BF1-4DD1-A28F-19004CBDA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222" y="3555023"/>
            <a:ext cx="3082778" cy="330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1">
            <a:extLst>
              <a:ext uri="{FF2B5EF4-FFF2-40B4-BE49-F238E27FC236}">
                <a16:creationId xmlns:a16="http://schemas.microsoft.com/office/drawing/2014/main" id="{427D0C4E-EA53-4989-8439-CEBDA3FB7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89" y="2938844"/>
            <a:ext cx="6030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Người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chạy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5E96E99A-35E1-4281-A0A7-95A19DBC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794" y="3658775"/>
            <a:ext cx="1793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2,5 : 10 =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Rectangle 34">
            <a:extLst>
              <a:ext uri="{FF2B5EF4-FFF2-40B4-BE49-F238E27FC236}">
                <a16:creationId xmlns:a16="http://schemas.microsoft.com/office/drawing/2014/main" id="{2A4E3557-109A-43F7-9996-5D668860A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067" y="4290782"/>
            <a:ext cx="2955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Đáp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3200" dirty="0">
                <a:solidFill>
                  <a:srgbClr val="002060"/>
                </a:solidFill>
                <a:latin typeface="+mn-lt"/>
              </a:rPr>
              <a:t>: 15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8" name="Rectangle 32">
            <a:extLst>
              <a:ext uri="{FF2B5EF4-FFF2-40B4-BE49-F238E27FC236}">
                <a16:creationId xmlns:a16="http://schemas.microsoft.com/office/drawing/2014/main" id="{EC23B3F0-3967-45D0-9B79-A65113F10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4432" y="3658775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0,25 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)</a:t>
            </a: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CE6044B9-F6DB-42A9-A80E-E47B5BCC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052" y="3658775"/>
            <a:ext cx="26487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dirty="0">
                <a:solidFill>
                  <a:srgbClr val="FF198C"/>
                </a:solidFill>
                <a:latin typeface="+mn-lt"/>
              </a:rPr>
              <a:t>= 15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</a:rPr>
              <a:t>phút</a:t>
            </a: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3200" dirty="0">
              <a:solidFill>
                <a:srgbClr val="FF198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 animBg="1"/>
      <p:bldP spid="32" grpId="0" animBg="1"/>
      <p:bldP spid="37" grpId="0" animBg="1"/>
      <p:bldP spid="17" grpId="0"/>
      <p:bldP spid="18" grpId="0"/>
      <p:bldP spid="22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6294A9F-3746-47F2-898C-98A4CE8EB2A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7696E7-46DA-466F-B0D5-31543255D71C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C00000"/>
                </a:solidFill>
                <a:latin typeface="Calibri" panose="020F0502020204030204"/>
              </a:rPr>
              <a:t>2150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km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F55CFA02-D2F5-4F1D-884E-9595322D61B3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CB4B15-C233-4EB3-84BD-37EF27C86155}"/>
              </a:ext>
            </a:extLst>
          </p:cNvPr>
          <p:cNvSpPr txBox="1"/>
          <p:nvPr/>
        </p:nvSpPr>
        <p:spPr>
          <a:xfrm>
            <a:off x="3514086" y="2365924"/>
            <a:ext cx="5227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Thời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gian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đi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 (di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chuyển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A5EFDA-D2B0-427B-8F48-C3F879863CBE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39CE4C2-9BBF-430F-BFAA-26198DA0F7D2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3B2BD24-B1A6-44D4-A8AB-CCEFC0E671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9A75C8E-7D2E-4032-986F-CDAEE29AA27F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A129016-5281-4D3E-9F20-FF1CD7600BCD}"/>
              </a:ext>
            </a:extLst>
          </p:cNvPr>
          <p:cNvGrpSpPr/>
          <p:nvPr/>
        </p:nvGrpSpPr>
        <p:grpSpPr>
          <a:xfrm>
            <a:off x="9389822" y="4329510"/>
            <a:ext cx="2058356" cy="369332"/>
            <a:chOff x="-148399" y="7584714"/>
            <a:chExt cx="2058356" cy="369332"/>
          </a:xfrm>
          <a:solidFill>
            <a:srgbClr val="FF99CC"/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AA63BFB-52A7-4705-A46A-15EEDADC9657}"/>
                </a:ext>
              </a:extLst>
            </p:cNvPr>
            <p:cNvSpPr/>
            <p:nvPr/>
          </p:nvSpPr>
          <p:spPr>
            <a:xfrm>
              <a:off x="-104975" y="7597288"/>
              <a:ext cx="2014932" cy="33855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F0B23-966D-4CA3-8559-093368EB3984}"/>
                </a:ext>
              </a:extLst>
            </p:cNvPr>
            <p:cNvSpPr txBox="1"/>
            <p:nvPr/>
          </p:nvSpPr>
          <p:spPr>
            <a:xfrm>
              <a:off x="-148399" y="7584714"/>
              <a:ext cx="2058356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đến</a:t>
              </a:r>
              <a:r>
                <a:rPr lang="en-US" altLang="en-US" b="1" dirty="0"/>
                <a:t> = ?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30E28D-DA43-43A8-ADD8-4EEBD1BA36CD}"/>
              </a:ext>
            </a:extLst>
          </p:cNvPr>
          <p:cNvGrpSpPr/>
          <p:nvPr/>
        </p:nvGrpSpPr>
        <p:grpSpPr>
          <a:xfrm>
            <a:off x="650254" y="4277011"/>
            <a:ext cx="2181843" cy="646331"/>
            <a:chOff x="-148400" y="7584714"/>
            <a:chExt cx="2181843" cy="64633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0ED2D6B-71E5-4B1C-925E-449D2649BA5D}"/>
                </a:ext>
              </a:extLst>
            </p:cNvPr>
            <p:cNvSpPr/>
            <p:nvPr/>
          </p:nvSpPr>
          <p:spPr>
            <a:xfrm>
              <a:off x="-104975" y="7643410"/>
              <a:ext cx="1965635" cy="5060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222710-C9FD-47E9-9EAE-7E37F699476B}"/>
                </a:ext>
              </a:extLst>
            </p:cNvPr>
            <p:cNvSpPr txBox="1"/>
            <p:nvPr/>
          </p:nvSpPr>
          <p:spPr>
            <a:xfrm>
              <a:off x="-148400" y="7584714"/>
              <a:ext cx="2181843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 err="1"/>
                <a:t>Thời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điểm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xuất</a:t>
              </a:r>
              <a:r>
                <a:rPr lang="en-US" altLang="en-US" b="1" dirty="0"/>
                <a:t> </a:t>
              </a:r>
              <a:r>
                <a:rPr lang="en-US" altLang="en-US" b="1" dirty="0" err="1"/>
                <a:t>phát</a:t>
              </a:r>
              <a:r>
                <a:rPr lang="en-US" altLang="en-US" b="1" dirty="0"/>
                <a:t>:</a:t>
              </a:r>
            </a:p>
            <a:p>
              <a:pPr algn="ctr"/>
              <a:r>
                <a:rPr lang="en-US" altLang="en-US" b="1" dirty="0"/>
                <a:t>8 </a:t>
              </a:r>
              <a:r>
                <a:rPr lang="en-US" altLang="en-US" b="1" dirty="0" err="1"/>
                <a:t>giờ</a:t>
              </a:r>
              <a:r>
                <a:rPr lang="en-US" altLang="en-US" b="1" dirty="0"/>
                <a:t> 45 </a:t>
              </a:r>
              <a:r>
                <a:rPr lang="en-US" altLang="en-US" b="1" dirty="0" err="1"/>
                <a:t>phút</a:t>
              </a:r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3113CDA-E32C-40A6-A7E5-65F892E6A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2" y="2923746"/>
            <a:ext cx="1963082" cy="1554615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lang="en-US" altLang="en-US" sz="2400" b="1" dirty="0" err="1"/>
              <a:t>Một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bay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vận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tốc</a:t>
            </a:r>
            <a:r>
              <a:rPr lang="en-US" altLang="en-US" sz="2400" b="1" dirty="0"/>
              <a:t> 860km/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được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quãng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đường</a:t>
            </a:r>
            <a:r>
              <a:rPr lang="en-US" altLang="en-US" sz="2400" b="1" dirty="0"/>
              <a:t> 2150km. </a:t>
            </a:r>
            <a:r>
              <a:rPr lang="en-US" altLang="en-US" sz="2400" b="1" dirty="0" err="1"/>
              <a:t>Hỏi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bay </a:t>
            </a:r>
            <a:r>
              <a:rPr lang="en-US" altLang="en-US" sz="2400" b="1" dirty="0" err="1"/>
              <a:t>đến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mấy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nếu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khởi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lúc</a:t>
            </a:r>
            <a:r>
              <a:rPr lang="en-US" altLang="en-US" sz="2400" b="1" dirty="0"/>
              <a:t> 8 </a:t>
            </a:r>
            <a:r>
              <a:rPr lang="en-US" altLang="en-US" sz="2400" b="1" dirty="0" err="1"/>
              <a:t>giờ</a:t>
            </a:r>
            <a:r>
              <a:rPr lang="en-US" altLang="en-US" sz="2400" b="1" dirty="0"/>
              <a:t> 45 </a:t>
            </a:r>
            <a:r>
              <a:rPr lang="en-US" altLang="en-US" sz="2400" b="1" dirty="0" err="1"/>
              <a:t>phút</a:t>
            </a:r>
            <a:r>
              <a:rPr lang="en-US" altLang="en-US" sz="2400" b="1" dirty="0"/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7263 -0.00115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7" grpId="0" animBg="1"/>
      <p:bldP spid="16" grpId="0" animBg="1"/>
      <p:bldP spid="20" grpId="0"/>
      <p:bldP spid="23" grpId="0" animBg="1"/>
      <p:bldP spid="25" grpId="0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E2427FA-C852-4226-9706-1B9140F5003F}"/>
              </a:ext>
            </a:extLst>
          </p:cNvPr>
          <p:cNvSpPr/>
          <p:nvPr/>
        </p:nvSpPr>
        <p:spPr>
          <a:xfrm>
            <a:off x="327025" y="201569"/>
            <a:ext cx="11537950" cy="1609551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B6FFC2-9DE3-4928-B859-78A5E470990C}"/>
              </a:ext>
            </a:extLst>
          </p:cNvPr>
          <p:cNvSpPr/>
          <p:nvPr/>
        </p:nvSpPr>
        <p:spPr>
          <a:xfrm>
            <a:off x="8182566" y="585849"/>
            <a:ext cx="2977957" cy="35852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4D7567-FA14-4792-BC8E-40E0816D6FD2}"/>
              </a:ext>
            </a:extLst>
          </p:cNvPr>
          <p:cNvSpPr/>
          <p:nvPr/>
        </p:nvSpPr>
        <p:spPr>
          <a:xfrm>
            <a:off x="4794056" y="553957"/>
            <a:ext cx="2533844" cy="39041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2CAB24-4736-4A95-A890-0192C6E9BA54}"/>
              </a:ext>
            </a:extLst>
          </p:cNvPr>
          <p:cNvSpPr/>
          <p:nvPr/>
        </p:nvSpPr>
        <p:spPr>
          <a:xfrm>
            <a:off x="1543289" y="1149362"/>
            <a:ext cx="3638311" cy="349814"/>
          </a:xfrm>
          <a:prstGeom prst="roundRect">
            <a:avLst/>
          </a:prstGeom>
          <a:solidFill>
            <a:srgbClr val="FF99CC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60B0DF6-8A39-4D6C-872E-720F91C43CE4}"/>
              </a:ext>
            </a:extLst>
          </p:cNvPr>
          <p:cNvSpPr/>
          <p:nvPr/>
        </p:nvSpPr>
        <p:spPr>
          <a:xfrm>
            <a:off x="6271589" y="1145941"/>
            <a:ext cx="3399955" cy="2948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908F50-E004-4798-A13A-2F0EFE7464BF}"/>
              </a:ext>
            </a:extLst>
          </p:cNvPr>
          <p:cNvSpPr txBox="1"/>
          <p:nvPr/>
        </p:nvSpPr>
        <p:spPr>
          <a:xfrm>
            <a:off x="961433" y="374419"/>
            <a:ext cx="10269134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860km/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2150km.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bay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mấy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khởi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lúc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45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phút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31">
            <a:extLst>
              <a:ext uri="{FF2B5EF4-FFF2-40B4-BE49-F238E27FC236}">
                <a16:creationId xmlns:a16="http://schemas.microsoft.com/office/drawing/2014/main" id="{812F4C99-5AEF-4812-8DF3-BBDE8068C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2802635"/>
            <a:ext cx="6030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0" name="Rectangle 32">
            <a:extLst>
              <a:ext uri="{FF2B5EF4-FFF2-40B4-BE49-F238E27FC236}">
                <a16:creationId xmlns:a16="http://schemas.microsoft.com/office/drawing/2014/main" id="{E9123C0F-C25F-45DB-9D0D-C6063712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098" y="3497959"/>
            <a:ext cx="2098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2150 : 860 =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2" name="Rectangle 34">
            <a:extLst>
              <a:ext uri="{FF2B5EF4-FFF2-40B4-BE49-F238E27FC236}">
                <a16:creationId xmlns:a16="http://schemas.microsoft.com/office/drawing/2014/main" id="{86D479E4-F482-448C-8A37-45230ED0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109" y="4327550"/>
            <a:ext cx="5710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Thời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bay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nơi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: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A23C00C-A81E-4232-A40E-8767DE704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689" y="2184526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Bài</a:t>
            </a:r>
            <a:r>
              <a:rPr lang="en-US" altLang="en-US" sz="2800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en-US" sz="2800" u="sng" dirty="0" err="1">
                <a:solidFill>
                  <a:srgbClr val="C00000"/>
                </a:solidFill>
                <a:latin typeface="+mn-lt"/>
              </a:rPr>
              <a:t>giải</a:t>
            </a:r>
            <a:endParaRPr lang="en-US" altLang="en-US" sz="2800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34">
            <a:extLst>
              <a:ext uri="{FF2B5EF4-FFF2-40B4-BE49-F238E27FC236}">
                <a16:creationId xmlns:a16="http://schemas.microsoft.com/office/drawing/2014/main" id="{4B0B67B0-AA88-4E88-BD9E-1156D68A2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090" y="5021287"/>
            <a:ext cx="46788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8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45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+ 2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700" dirty="0" err="1">
                <a:solidFill>
                  <a:srgbClr val="002060"/>
                </a:solidFill>
                <a:latin typeface="+mn-lt"/>
              </a:rPr>
              <a:t>phút</a:t>
            </a:r>
            <a:r>
              <a:rPr lang="en-US" altLang="en-US" sz="2700" dirty="0">
                <a:solidFill>
                  <a:srgbClr val="002060"/>
                </a:solidFill>
                <a:latin typeface="+mn-lt"/>
              </a:rPr>
              <a:t> = </a:t>
            </a:r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3392D703-4E99-4500-9D84-425D4A7E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671" y="5588033"/>
            <a:ext cx="37259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Rectangle 32">
            <a:extLst>
              <a:ext uri="{FF2B5EF4-FFF2-40B4-BE49-F238E27FC236}">
                <a16:creationId xmlns:a16="http://schemas.microsoft.com/office/drawing/2014/main" id="{D626CB95-7759-4A4E-9CE6-752B9B208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373" y="3463034"/>
            <a:ext cx="144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2060"/>
                </a:solidFill>
                <a:latin typeface="+mn-lt"/>
              </a:rPr>
              <a:t>2,5 giờ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7" name="Rectangle 32">
            <a:extLst>
              <a:ext uri="{FF2B5EF4-FFF2-40B4-BE49-F238E27FC236}">
                <a16:creationId xmlns:a16="http://schemas.microsoft.com/office/drawing/2014/main" id="{B03503EE-74D9-4D31-A8FD-A4605B74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490" y="3441504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= 2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30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32">
            <a:extLst>
              <a:ext uri="{FF2B5EF4-FFF2-40B4-BE49-F238E27FC236}">
                <a16:creationId xmlns:a16="http://schemas.microsoft.com/office/drawing/2014/main" id="{15FDB4CC-80C4-445F-8745-E74030C7E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46" y="4999062"/>
            <a:ext cx="259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11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  <a:latin typeface="+mn-lt"/>
              </a:rPr>
              <a:t> 15 </a:t>
            </a:r>
            <a:r>
              <a:rPr lang="en-US" altLang="en-US" sz="2800" dirty="0" err="1">
                <a:solidFill>
                  <a:srgbClr val="002060"/>
                </a:solidFill>
                <a:latin typeface="+mn-lt"/>
              </a:rPr>
              <a:t>phút</a:t>
            </a: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91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50236" y="456296"/>
            <a:ext cx="5455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Đánh giá 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2575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ED4DB3-9E4E-452E-97A0-CDD2FEB3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2" y="256478"/>
            <a:ext cx="10540998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1" y="5159871"/>
            <a:ext cx="1524278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82D0C49-A005-4FC1-A7FE-7D5E12136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80688" y="138331"/>
            <a:ext cx="9998925" cy="6867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67236A-54BA-453F-B3F9-DAAD24CC6CEE}"/>
              </a:ext>
            </a:extLst>
          </p:cNvPr>
          <p:cNvSpPr txBox="1"/>
          <p:nvPr/>
        </p:nvSpPr>
        <p:spPr>
          <a:xfrm>
            <a:off x="4994663" y="1167348"/>
            <a:ext cx="3170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4400" b="1" i="0" u="none" strike="noStrike" kern="1200" cap="none" spc="0" normalizeH="0" baseline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Dặn</a:t>
            </a:r>
            <a:r>
              <a:rPr kumimoji="0" lang="en-US" sz="4400" b="1" i="0" u="none" strike="noStrike" kern="1200" cap="none" spc="0" normalizeH="0" noProof="0" dirty="0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solidFill>
                    <a:srgbClr val="E7E6E6">
                      <a:lumMod val="10000"/>
                    </a:srgbClr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dò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E7E6E6">
                    <a:lumMod val="10000"/>
                  </a:srgbClr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A463C-DDA7-44E6-96FA-CB859CFF0344}"/>
              </a:ext>
            </a:extLst>
          </p:cNvPr>
          <p:cNvCxnSpPr>
            <a:cxnSpLocks/>
          </p:cNvCxnSpPr>
          <p:nvPr/>
        </p:nvCxnSpPr>
        <p:spPr>
          <a:xfrm>
            <a:off x="10649830" y="4006930"/>
            <a:ext cx="0" cy="49695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29166"/>
            <a:ext cx="2768600" cy="35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C2B563-943F-49E4-A5D8-C356C2BD2CF6}"/>
              </a:ext>
            </a:extLst>
          </p:cNvPr>
          <p:cNvSpPr txBox="1"/>
          <p:nvPr/>
        </p:nvSpPr>
        <p:spPr>
          <a:xfrm>
            <a:off x="2614395" y="2382838"/>
            <a:ext cx="8189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Ôn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lại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kiến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thức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Xem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tiết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“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” (SGK </a:t>
            </a:r>
            <a:r>
              <a:rPr kumimoji="0" lang="en-US" sz="36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</a:rPr>
              <a:t>Toán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,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trang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71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143)</a:t>
            </a:r>
            <a:endParaRPr kumimoji="0" lang="en-US" sz="3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71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1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887729-5E65-4A7B-967F-E726DC6F2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2EEC9F-A376-4514-8E60-C7C9765EB702}"/>
              </a:ext>
            </a:extLst>
          </p:cNvPr>
          <p:cNvSpPr/>
          <p:nvPr/>
        </p:nvSpPr>
        <p:spPr>
          <a:xfrm>
            <a:off x="869437" y="354793"/>
            <a:ext cx="10540998" cy="89024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3DDBAB6-942B-4328-89DA-A463EC608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8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4ED8B1A-FD0A-42E0-8602-82B17EDD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470988" y="234297"/>
            <a:ext cx="435674" cy="443999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67F7A0F-EA33-4083-8AE9-74A4D2880D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AC5D160C-E8F0-4069-9F31-49ACA0A0F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953" y="42492"/>
            <a:ext cx="623883" cy="635804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3563643-DE6B-4893-92F4-3619461D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4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1550E260-797C-447F-AA7E-D4C4C13DF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637724" y="1887853"/>
            <a:ext cx="2855686" cy="516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76DE9-B122-4F15-9B64-79B54274E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673" y="439840"/>
            <a:ext cx="5960654" cy="736634"/>
          </a:xfrm>
          <a:prstGeom prst="rect">
            <a:avLst/>
          </a:prstGeom>
        </p:spPr>
      </p:pic>
      <p:pic>
        <p:nvPicPr>
          <p:cNvPr id="18" name="Picture 15">
            <a:extLst>
              <a:ext uri="{FF2B5EF4-FFF2-40B4-BE49-F238E27FC236}">
                <a16:creationId xmlns:a16="http://schemas.microsoft.com/office/drawing/2014/main" id="{39701F10-EDDF-45ED-9864-11A3298991C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50236" y="831843"/>
            <a:ext cx="1016077" cy="513119"/>
          </a:xfrm>
          <a:prstGeom prst="rect">
            <a:avLst/>
          </a:prstGeom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0B7C8BE-5E3C-4F8D-88D2-6D119FFF40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42994" y="837244"/>
            <a:ext cx="1016077" cy="51311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04DC15B-6034-4A1B-895C-0F062E92D3C2}"/>
              </a:ext>
            </a:extLst>
          </p:cNvPr>
          <p:cNvGrpSpPr/>
          <p:nvPr/>
        </p:nvGrpSpPr>
        <p:grpSpPr>
          <a:xfrm>
            <a:off x="724259" y="1344962"/>
            <a:ext cx="10809853" cy="5053882"/>
            <a:chOff x="1669775" y="1446143"/>
            <a:chExt cx="8527772" cy="386135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B3FF3AC-4887-4C71-BC23-F3A5E0C9D7CB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97792369-81E2-4ECB-9790-70907C48C087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B50B99F-DAC3-4FCF-80EA-0572FE8007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79852" y="1996072"/>
            <a:ext cx="2168488" cy="12197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9AE0E5-51B5-4595-A883-86431F27AD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254">
            <a:off x="786086" y="3870457"/>
            <a:ext cx="2168488" cy="12197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B7FBE-B243-4BBE-8890-8D7D6B230C69}"/>
              </a:ext>
            </a:extLst>
          </p:cNvPr>
          <p:cNvSpPr txBox="1"/>
          <p:nvPr/>
        </p:nvSpPr>
        <p:spPr>
          <a:xfrm>
            <a:off x="2530789" y="2256263"/>
            <a:ext cx="85347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A93C5E"/>
                </a:solidFill>
                <a:effectLst/>
              </a:rPr>
              <a:t>Hình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thành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cách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93C0-2A85-4ECE-BE13-83A55700737A}"/>
              </a:ext>
            </a:extLst>
          </p:cNvPr>
          <p:cNvSpPr txBox="1"/>
          <p:nvPr/>
        </p:nvSpPr>
        <p:spPr>
          <a:xfrm>
            <a:off x="2470988" y="3993538"/>
            <a:ext cx="81335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 err="1">
                <a:solidFill>
                  <a:srgbClr val="A93C5E"/>
                </a:solidFill>
                <a:effectLst/>
              </a:rPr>
              <a:t>Biết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thực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hiện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bài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tính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thời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gian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của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toán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chuyển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động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A93C5E"/>
                </a:solidFill>
                <a:effectLst/>
              </a:rPr>
              <a:t>đều</a:t>
            </a:r>
            <a:r>
              <a:rPr lang="en-US" sz="3200" b="0" i="0" dirty="0">
                <a:solidFill>
                  <a:srgbClr val="A93C5E"/>
                </a:solidFill>
                <a:effectLst/>
              </a:rPr>
              <a:t>.</a:t>
            </a:r>
            <a:endParaRPr lang="en-US" sz="3200" dirty="0">
              <a:solidFill>
                <a:srgbClr val="A93C5E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5DBA47-D20B-41F1-BBC9-0B7757D8DA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1800" y="161380"/>
            <a:ext cx="1942752" cy="21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318536" y="897787"/>
            <a:ext cx="9040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</a:rPr>
              <a:t>xe máy đi với vận tốc 30km/giờ</a:t>
            </a:r>
            <a:r>
              <a:rPr lang="en-US" sz="2800" dirty="0">
                <a:latin typeface="Arial" panose="020B0604020202020204" pitchFamily="34" charset="0"/>
              </a:rPr>
              <a:t>.</a:t>
            </a:r>
            <a:r>
              <a:rPr lang="vi-VN" sz="2800" dirty="0">
                <a:latin typeface="Arial" panose="020B0604020202020204" pitchFamily="34" charset="0"/>
              </a:rPr>
              <a:t> Người đó đi trong 2 giờ. Tính quãng đường người đó đi được?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 km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 km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 km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70 km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0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936738" y="874038"/>
            <a:ext cx="981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cs typeface="Times New Roman" panose="02020603050405020304" pitchFamily="18" charset="0"/>
              </a:rPr>
              <a:t>Một</a:t>
            </a:r>
            <a:r>
              <a:rPr lang="en-US" sz="3600" dirty="0">
                <a:cs typeface="Times New Roman" panose="02020603050405020304" pitchFamily="18" charset="0"/>
              </a:rPr>
              <a:t> ô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đi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quãng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dài</a:t>
            </a:r>
            <a:r>
              <a:rPr lang="en-US" sz="3600" dirty="0">
                <a:cs typeface="Times New Roman" panose="02020603050405020304" pitchFamily="18" charset="0"/>
              </a:rPr>
              <a:t> 150km </a:t>
            </a:r>
            <a:r>
              <a:rPr lang="en-US" sz="3600" dirty="0" err="1">
                <a:cs typeface="Times New Roman" panose="02020603050405020304" pitchFamily="18" charset="0"/>
              </a:rPr>
              <a:t>hết</a:t>
            </a:r>
            <a:r>
              <a:rPr lang="en-US" sz="3600" dirty="0"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cs typeface="Times New Roman" panose="02020603050405020304" pitchFamily="18" charset="0"/>
              </a:rPr>
              <a:t>giờ</a:t>
            </a:r>
            <a:r>
              <a:rPr lang="en-US" sz="3600" dirty="0"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Vận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tốc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xe</a:t>
            </a:r>
            <a:r>
              <a:rPr lang="en-US" sz="3600" dirty="0"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cs typeface="Times New Roman" panose="02020603050405020304" pitchFamily="18" charset="0"/>
              </a:rPr>
              <a:t>tô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đó</a:t>
            </a:r>
            <a:r>
              <a:rPr lang="en-US" sz="3600" dirty="0"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cs typeface="Times New Roman" panose="02020603050405020304" pitchFamily="18" charset="0"/>
              </a:rPr>
              <a:t>là</a:t>
            </a:r>
            <a:r>
              <a:rPr lang="en-US" sz="3600" dirty="0">
                <a:cs typeface="Times New Roman" panose="02020603050405020304" pitchFamily="18" charset="0"/>
              </a:rPr>
              <a:t>?</a:t>
            </a:r>
            <a:r>
              <a:rPr lang="vi-VN" sz="3600" dirty="0"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375336" y="5526117"/>
            <a:ext cx="795897" cy="8030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853ED8-8088-4AB6-B568-FD9A775B2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361113" cy="1529983"/>
          </a:xfrm>
          <a:custGeom>
            <a:avLst/>
            <a:gdLst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  <a:gd name="connsiteX0" fmla="*/ 0 w 10361113"/>
              <a:gd name="connsiteY0" fmla="*/ 764992 h 1529983"/>
              <a:gd name="connsiteX1" fmla="*/ 754795 w 10361113"/>
              <a:gd name="connsiteY1" fmla="*/ 0 h 1529983"/>
              <a:gd name="connsiteX2" fmla="*/ 9606318 w 10361113"/>
              <a:gd name="connsiteY2" fmla="*/ 0 h 1529983"/>
              <a:gd name="connsiteX3" fmla="*/ 10361114 w 10361113"/>
              <a:gd name="connsiteY3" fmla="*/ 764992 h 1529983"/>
              <a:gd name="connsiteX4" fmla="*/ 10361113 w 10361113"/>
              <a:gd name="connsiteY4" fmla="*/ 764992 h 1529983"/>
              <a:gd name="connsiteX5" fmla="*/ 9606317 w 10361113"/>
              <a:gd name="connsiteY5" fmla="*/ 1529984 h 1529983"/>
              <a:gd name="connsiteX6" fmla="*/ 754795 w 10361113"/>
              <a:gd name="connsiteY6" fmla="*/ 1529983 h 1529983"/>
              <a:gd name="connsiteX7" fmla="*/ 0 w 10361113"/>
              <a:gd name="connsiteY7" fmla="*/ 764990 h 1529983"/>
              <a:gd name="connsiteX8" fmla="*/ 0 w 10361113"/>
              <a:gd name="connsiteY8" fmla="*/ 764992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2"/>
                </a:moveTo>
                <a:cubicBezTo>
                  <a:pt x="114346" y="450255"/>
                  <a:pt x="148993" y="-193334"/>
                  <a:pt x="754795" y="0"/>
                </a:cubicBezTo>
                <a:cubicBezTo>
                  <a:pt x="4191646" y="-387094"/>
                  <a:pt x="7757228" y="61593"/>
                  <a:pt x="9606318" y="0"/>
                </a:cubicBezTo>
                <a:cubicBezTo>
                  <a:pt x="10089282" y="-82521"/>
                  <a:pt x="10211463" y="331214"/>
                  <a:pt x="10361114" y="764992"/>
                </a:cubicBezTo>
                <a:lnTo>
                  <a:pt x="10361113" y="764992"/>
                </a:lnTo>
                <a:cubicBezTo>
                  <a:pt x="10359536" y="1096537"/>
                  <a:pt x="9855549" y="1477075"/>
                  <a:pt x="9606317" y="1529984"/>
                </a:cubicBezTo>
                <a:cubicBezTo>
                  <a:pt x="6251645" y="1336847"/>
                  <a:pt x="5325151" y="1178089"/>
                  <a:pt x="754795" y="1529983"/>
                </a:cubicBezTo>
                <a:cubicBezTo>
                  <a:pt x="476800" y="1547751"/>
                  <a:pt x="13127" y="1347328"/>
                  <a:pt x="0" y="764990"/>
                </a:cubicBezTo>
                <a:lnTo>
                  <a:pt x="0" y="764992"/>
                </a:lnTo>
                <a:close/>
              </a:path>
              <a:path w="10361113" h="1529983" stroke="0" extrusionOk="0">
                <a:moveTo>
                  <a:pt x="0" y="764992"/>
                </a:moveTo>
                <a:cubicBezTo>
                  <a:pt x="20682" y="326820"/>
                  <a:pt x="348489" y="-70266"/>
                  <a:pt x="754795" y="0"/>
                </a:cubicBezTo>
                <a:cubicBezTo>
                  <a:pt x="3920433" y="267310"/>
                  <a:pt x="7335492" y="-85537"/>
                  <a:pt x="9606318" y="0"/>
                </a:cubicBezTo>
                <a:cubicBezTo>
                  <a:pt x="10020155" y="95257"/>
                  <a:pt x="10449156" y="416862"/>
                  <a:pt x="10361114" y="764992"/>
                </a:cubicBezTo>
                <a:lnTo>
                  <a:pt x="10361113" y="764992"/>
                </a:lnTo>
                <a:cubicBezTo>
                  <a:pt x="10292340" y="1276176"/>
                  <a:pt x="10003454" y="1526641"/>
                  <a:pt x="9606317" y="1529984"/>
                </a:cubicBezTo>
                <a:cubicBezTo>
                  <a:pt x="5731026" y="1250724"/>
                  <a:pt x="3012698" y="1553376"/>
                  <a:pt x="754795" y="1529983"/>
                </a:cubicBezTo>
                <a:cubicBezTo>
                  <a:pt x="332842" y="1421711"/>
                  <a:pt x="-9499" y="1121910"/>
                  <a:pt x="0" y="764990"/>
                </a:cubicBezTo>
                <a:lnTo>
                  <a:pt x="0" y="764992"/>
                </a:lnTo>
                <a:close/>
              </a:path>
              <a:path w="10361113" h="1529983" fill="none" stroke="0" extrusionOk="0">
                <a:moveTo>
                  <a:pt x="0" y="764992"/>
                </a:moveTo>
                <a:cubicBezTo>
                  <a:pt x="36952" y="382706"/>
                  <a:pt x="163647" y="-67629"/>
                  <a:pt x="754795" y="0"/>
                </a:cubicBezTo>
                <a:cubicBezTo>
                  <a:pt x="4083623" y="64289"/>
                  <a:pt x="7466612" y="192983"/>
                  <a:pt x="9606318" y="0"/>
                </a:cubicBezTo>
                <a:cubicBezTo>
                  <a:pt x="10008565" y="25622"/>
                  <a:pt x="10296601" y="354839"/>
                  <a:pt x="10361114" y="764992"/>
                </a:cubicBezTo>
                <a:lnTo>
                  <a:pt x="10361113" y="764992"/>
                </a:lnTo>
                <a:cubicBezTo>
                  <a:pt x="10366159" y="1184619"/>
                  <a:pt x="9875705" y="1511521"/>
                  <a:pt x="9606317" y="1529984"/>
                </a:cubicBezTo>
                <a:cubicBezTo>
                  <a:pt x="6476528" y="1183776"/>
                  <a:pt x="5113176" y="1299081"/>
                  <a:pt x="754795" y="1529983"/>
                </a:cubicBezTo>
                <a:cubicBezTo>
                  <a:pt x="354831" y="1441389"/>
                  <a:pt x="32915" y="1287664"/>
                  <a:pt x="0" y="764990"/>
                </a:cubicBezTo>
                <a:lnTo>
                  <a:pt x="0" y="764992"/>
                </a:lnTo>
                <a:close/>
              </a:path>
              <a:path w="10361113" h="1529983" fill="none" stroke="0" extrusionOk="0">
                <a:moveTo>
                  <a:pt x="0" y="764992"/>
                </a:moveTo>
                <a:cubicBezTo>
                  <a:pt x="93437" y="417959"/>
                  <a:pt x="205425" y="-141873"/>
                  <a:pt x="754795" y="0"/>
                </a:cubicBezTo>
                <a:cubicBezTo>
                  <a:pt x="4186571" y="-345925"/>
                  <a:pt x="7567522" y="141580"/>
                  <a:pt x="9606318" y="0"/>
                </a:cubicBezTo>
                <a:cubicBezTo>
                  <a:pt x="10075190" y="-59213"/>
                  <a:pt x="10266285" y="360805"/>
                  <a:pt x="10361114" y="764992"/>
                </a:cubicBezTo>
                <a:lnTo>
                  <a:pt x="10361113" y="764992"/>
                </a:lnTo>
                <a:cubicBezTo>
                  <a:pt x="10353534" y="1180873"/>
                  <a:pt x="9869994" y="1496103"/>
                  <a:pt x="9606317" y="1529984"/>
                </a:cubicBezTo>
                <a:cubicBezTo>
                  <a:pt x="6401748" y="1422858"/>
                  <a:pt x="5382960" y="1266224"/>
                  <a:pt x="754795" y="1529983"/>
                </a:cubicBezTo>
                <a:cubicBezTo>
                  <a:pt x="420576" y="1517153"/>
                  <a:pt x="84551" y="1325426"/>
                  <a:pt x="0" y="764990"/>
                </a:cubicBezTo>
                <a:lnTo>
                  <a:pt x="0" y="764992"/>
                </a:lnTo>
                <a:close/>
              </a:path>
            </a:pathLst>
          </a:custGeom>
          <a:solidFill>
            <a:srgbClr val="FFB655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  <a:gd name="connsiteX0" fmla="*/ 0 w 10361113"/>
                      <a:gd name="connsiteY0" fmla="*/ 764992 h 1529983"/>
                      <a:gd name="connsiteX1" fmla="*/ 754795 w 10361113"/>
                      <a:gd name="connsiteY1" fmla="*/ 0 h 1529983"/>
                      <a:gd name="connsiteX2" fmla="*/ 9606318 w 10361113"/>
                      <a:gd name="connsiteY2" fmla="*/ 0 h 1529983"/>
                      <a:gd name="connsiteX3" fmla="*/ 10361114 w 10361113"/>
                      <a:gd name="connsiteY3" fmla="*/ 764992 h 1529983"/>
                      <a:gd name="connsiteX4" fmla="*/ 10361113 w 10361113"/>
                      <a:gd name="connsiteY4" fmla="*/ 764992 h 1529983"/>
                      <a:gd name="connsiteX5" fmla="*/ 9606317 w 10361113"/>
                      <a:gd name="connsiteY5" fmla="*/ 1529984 h 1529983"/>
                      <a:gd name="connsiteX6" fmla="*/ 754795 w 10361113"/>
                      <a:gd name="connsiteY6" fmla="*/ 1529983 h 1529983"/>
                      <a:gd name="connsiteX7" fmla="*/ 0 w 10361113"/>
                      <a:gd name="connsiteY7" fmla="*/ 764990 h 1529983"/>
                      <a:gd name="connsiteX8" fmla="*/ 0 w 10361113"/>
                      <a:gd name="connsiteY8" fmla="*/ 764992 h 152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361113" h="1529983" fill="none" extrusionOk="0">
                        <a:moveTo>
                          <a:pt x="0" y="764992"/>
                        </a:moveTo>
                        <a:cubicBezTo>
                          <a:pt x="77944" y="416119"/>
                          <a:pt x="223980" y="-116909"/>
                          <a:pt x="754795" y="0"/>
                        </a:cubicBezTo>
                        <a:cubicBezTo>
                          <a:pt x="4229000" y="-350388"/>
                          <a:pt x="7628586" y="-87010"/>
                          <a:pt x="9606318" y="0"/>
                        </a:cubicBezTo>
                        <a:cubicBezTo>
                          <a:pt x="10078681" y="-69333"/>
                          <a:pt x="10224119" y="332163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60463" y="1149873"/>
                          <a:pt x="9900174" y="1491072"/>
                          <a:pt x="9606317" y="1529984"/>
                        </a:cubicBezTo>
                        <a:cubicBezTo>
                          <a:pt x="6445209" y="1440351"/>
                          <a:pt x="5230467" y="1231383"/>
                          <a:pt x="754795" y="1529983"/>
                        </a:cubicBezTo>
                        <a:cubicBezTo>
                          <a:pt x="402951" y="1538320"/>
                          <a:pt x="10746" y="1318514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stroke="0" extrusionOk="0">
                        <a:moveTo>
                          <a:pt x="0" y="764992"/>
                        </a:moveTo>
                        <a:cubicBezTo>
                          <a:pt x="34821" y="332859"/>
                          <a:pt x="324033" y="-55192"/>
                          <a:pt x="754795" y="0"/>
                        </a:cubicBezTo>
                        <a:cubicBezTo>
                          <a:pt x="3676985" y="43702"/>
                          <a:pt x="7002659" y="43442"/>
                          <a:pt x="9606318" y="0"/>
                        </a:cubicBezTo>
                        <a:cubicBezTo>
                          <a:pt x="10021172" y="27965"/>
                          <a:pt x="10425684" y="392262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16889" y="1251562"/>
                          <a:pt x="9990432" y="1530251"/>
                          <a:pt x="9606317" y="1529984"/>
                        </a:cubicBezTo>
                        <a:cubicBezTo>
                          <a:pt x="5682814" y="1495998"/>
                          <a:pt x="2966054" y="1450156"/>
                          <a:pt x="754795" y="1529983"/>
                        </a:cubicBezTo>
                        <a:cubicBezTo>
                          <a:pt x="347561" y="1439117"/>
                          <a:pt x="18625" y="1173008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  <a:path w="10361113" h="1529983" fill="none" stroke="0" extrusionOk="0">
                        <a:moveTo>
                          <a:pt x="0" y="764992"/>
                        </a:moveTo>
                        <a:cubicBezTo>
                          <a:pt x="97239" y="388890"/>
                          <a:pt x="244481" y="-108226"/>
                          <a:pt x="754795" y="0"/>
                        </a:cubicBezTo>
                        <a:cubicBezTo>
                          <a:pt x="4123203" y="-140273"/>
                          <a:pt x="7450646" y="172191"/>
                          <a:pt x="9606318" y="0"/>
                        </a:cubicBezTo>
                        <a:cubicBezTo>
                          <a:pt x="10024064" y="25201"/>
                          <a:pt x="10335320" y="362775"/>
                          <a:pt x="10361114" y="764992"/>
                        </a:cubicBezTo>
                        <a:lnTo>
                          <a:pt x="10361113" y="764992"/>
                        </a:lnTo>
                        <a:cubicBezTo>
                          <a:pt x="10354674" y="1201842"/>
                          <a:pt x="9881766" y="1515957"/>
                          <a:pt x="9606317" y="1529984"/>
                        </a:cubicBezTo>
                        <a:cubicBezTo>
                          <a:pt x="6430148" y="1444924"/>
                          <a:pt x="5085232" y="1367497"/>
                          <a:pt x="754795" y="1529983"/>
                        </a:cubicBezTo>
                        <a:cubicBezTo>
                          <a:pt x="364833" y="1524325"/>
                          <a:pt x="31453" y="1262351"/>
                          <a:pt x="0" y="764990"/>
                        </a:cubicBezTo>
                        <a:lnTo>
                          <a:pt x="0" y="764992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75612" y="959560"/>
            <a:ext cx="9655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vi-VN" sz="2800" dirty="0"/>
              <a:t>Một xe máy đi được quãng đường 200km hết 4 giờ.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/>
              <a:t>Vận tốc của người đi xe máy là: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4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4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4000" b="1" noProof="0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km/</a:t>
            </a:r>
            <a:r>
              <a:rPr lang="en-US" sz="4000" b="1" dirty="0" err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0" y="3021447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40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0" y="4653049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60 km/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-13497" y="193150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má Decoradora: Paw Patrol PNG descarga gratis | Paw patrol skye birthday,  Paw patrol party games, Skye paw patrol party">
            <a:extLst>
              <a:ext uri="{FF2B5EF4-FFF2-40B4-BE49-F238E27FC236}">
                <a16:creationId xmlns:a16="http://schemas.microsoft.com/office/drawing/2014/main" id="{DABFC5B1-F0EC-41A6-8474-1A42F6866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1687" y="3949628"/>
            <a:ext cx="2670312" cy="304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AF6B0C-F43E-4C1D-995E-D3C23F970B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448519">
            <a:off x="163240" y="5541298"/>
            <a:ext cx="975989" cy="9847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821F0-A3DA-4CE7-A6A3-F46B20D4A4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11007735" y="88138"/>
            <a:ext cx="1026214" cy="10353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690E-845F-4B5C-BB12-2A8CE51A7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>
            <a:off x="9460233" y="6193370"/>
            <a:ext cx="579117" cy="5843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8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83FAC98-87CC-4910-9B54-3E125A202F8D}"/>
              </a:ext>
            </a:extLst>
          </p:cNvPr>
          <p:cNvSpPr/>
          <p:nvPr/>
        </p:nvSpPr>
        <p:spPr>
          <a:xfrm flipV="1">
            <a:off x="1668377" y="3629977"/>
            <a:ext cx="8855248" cy="1604901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D6032-E3AC-4F5E-A008-58B2B26FA834}"/>
              </a:ext>
            </a:extLst>
          </p:cNvPr>
          <p:cNvSpPr txBox="1"/>
          <p:nvPr/>
        </p:nvSpPr>
        <p:spPr>
          <a:xfrm>
            <a:off x="5059905" y="5286626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170 km </a:t>
            </a:r>
            <a:endParaRPr lang="en-US" sz="3200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3834ADA-8484-488B-80A3-41FBA9FA4740}"/>
              </a:ext>
            </a:extLst>
          </p:cNvPr>
          <p:cNvSpPr/>
          <p:nvPr/>
        </p:nvSpPr>
        <p:spPr>
          <a:xfrm>
            <a:off x="1668376" y="2993454"/>
            <a:ext cx="8855248" cy="1604902"/>
          </a:xfrm>
          <a:prstGeom prst="arc">
            <a:avLst>
              <a:gd name="adj1" fmla="val 10781554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B7A2D5-26B1-4FFC-BBFB-6BABDDAF3A42}"/>
              </a:ext>
            </a:extLst>
          </p:cNvPr>
          <p:cNvSpPr txBox="1"/>
          <p:nvPr/>
        </p:nvSpPr>
        <p:spPr>
          <a:xfrm>
            <a:off x="5059905" y="2358793"/>
            <a:ext cx="2135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t = ?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</a:rPr>
              <a:t>giờ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417B77-40E6-40E9-8F9E-F05206E01F6D}"/>
              </a:ext>
            </a:extLst>
          </p:cNvPr>
          <p:cNvGrpSpPr/>
          <p:nvPr/>
        </p:nvGrpSpPr>
        <p:grpSpPr>
          <a:xfrm>
            <a:off x="1668377" y="3877919"/>
            <a:ext cx="8855249" cy="496956"/>
            <a:chOff x="1794581" y="4006930"/>
            <a:chExt cx="8855249" cy="4969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8243D8A-0D05-4DF3-AA0C-31F8F83AC530}"/>
                </a:ext>
              </a:extLst>
            </p:cNvPr>
            <p:cNvCxnSpPr/>
            <p:nvPr/>
          </p:nvCxnSpPr>
          <p:spPr>
            <a:xfrm>
              <a:off x="1794581" y="4255408"/>
              <a:ext cx="8855249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BF75AB-51CA-4915-9F47-B515FE793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649830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364D80B-7BC9-4E58-B267-73BCC49520D3}"/>
                </a:ext>
              </a:extLst>
            </p:cNvPr>
            <p:cNvCxnSpPr>
              <a:cxnSpLocks/>
            </p:cNvCxnSpPr>
            <p:nvPr/>
          </p:nvCxnSpPr>
          <p:spPr>
            <a:xfrm>
              <a:off x="1794581" y="4006930"/>
              <a:ext cx="0" cy="496956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FAF98-66FD-4B3F-9BB7-41909DCB29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398" flipH="1">
            <a:off x="882726" y="3586161"/>
            <a:ext cx="1568296" cy="1008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0DD3EC1-F9A9-40C6-9E9D-4B36DC15DCF3}"/>
              </a:ext>
            </a:extLst>
          </p:cNvPr>
          <p:cNvSpPr/>
          <p:nvPr/>
        </p:nvSpPr>
        <p:spPr>
          <a:xfrm>
            <a:off x="843080" y="4417294"/>
            <a:ext cx="1697879" cy="42900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F6CE95-C088-488D-930A-D5B83221E904}"/>
              </a:ext>
            </a:extLst>
          </p:cNvPr>
          <p:cNvSpPr txBox="1"/>
          <p:nvPr/>
        </p:nvSpPr>
        <p:spPr>
          <a:xfrm>
            <a:off x="795794" y="4392951"/>
            <a:ext cx="1745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42,5 km/</a:t>
            </a:r>
            <a:r>
              <a:rPr lang="en-US" sz="2400" b="1" dirty="0" err="1">
                <a:solidFill>
                  <a:srgbClr val="C00000"/>
                </a:solidFill>
              </a:rPr>
              <a:t>giờ</a:t>
            </a:r>
            <a:endParaRPr lang="en-US" sz="24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a)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toán</a:t>
            </a:r>
            <a:r>
              <a:rPr lang="en-US" sz="3200" b="1" dirty="0">
                <a:solidFill>
                  <a:srgbClr val="C00000"/>
                </a:solidFill>
              </a:rPr>
              <a:t> 1: </a:t>
            </a:r>
            <a:r>
              <a:rPr lang="en-US" sz="3200" b="1" dirty="0" err="1">
                <a:solidFill>
                  <a:srgbClr val="C00000"/>
                </a:solidFill>
              </a:rPr>
              <a:t>Một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được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170 km </a:t>
            </a:r>
            <a:r>
              <a:rPr lang="en-US" sz="3200" b="1" dirty="0" err="1">
                <a:solidFill>
                  <a:srgbClr val="C00000"/>
                </a:solidFill>
              </a:rPr>
              <a:t>với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tốc</a:t>
            </a:r>
            <a:r>
              <a:rPr lang="en-US" sz="3200" b="1" dirty="0">
                <a:solidFill>
                  <a:srgbClr val="C00000"/>
                </a:solidFill>
              </a:rPr>
              <a:t> 42,5 km/</a:t>
            </a:r>
            <a:r>
              <a:rPr lang="en-US" sz="3200" b="1" dirty="0" err="1">
                <a:solidFill>
                  <a:srgbClr val="C00000"/>
                </a:solidFill>
              </a:rPr>
              <a:t>giờ</a:t>
            </a:r>
            <a:r>
              <a:rPr lang="en-US" sz="3200" b="1" dirty="0">
                <a:solidFill>
                  <a:srgbClr val="C00000"/>
                </a:solidFill>
              </a:rPr>
              <a:t>. </a:t>
            </a:r>
            <a:r>
              <a:rPr lang="en-US" sz="3200" b="1" dirty="0" err="1">
                <a:solidFill>
                  <a:srgbClr val="C00000"/>
                </a:solidFill>
              </a:rPr>
              <a:t>Tính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thời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gian</a:t>
            </a:r>
            <a:r>
              <a:rPr lang="en-US" sz="3200" b="1" dirty="0">
                <a:solidFill>
                  <a:srgbClr val="C00000"/>
                </a:solidFill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</a:rPr>
              <a:t>tô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quãng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đường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đó</a:t>
            </a:r>
            <a:r>
              <a:rPr lang="en-US" sz="32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186 L 0.73542 0.00347 " pathEditMode="relative" rAng="0" ptsTypes="AA">
                                      <p:cBhvr>
                                        <p:cTn id="5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71" y="25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185 L 0.7263 0.00811 " pathEditMode="relative" rAng="0" ptsTypes="AA">
                                      <p:cBhvr>
                                        <p:cTn id="55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5" y="48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185 L 0.72435 0.00857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2" grpId="0" animBg="1"/>
      <p:bldP spid="22" grpId="0" animBg="1"/>
      <p:bldP spid="24" grpId="0"/>
      <p:bldP spid="25" grpId="0" animBg="1"/>
      <p:bldP spid="26" grpId="0"/>
      <p:bldP spid="29" grpId="0" animBg="1"/>
      <p:bldP spid="29" grpId="1" animBg="1"/>
      <p:bldP spid="28" grpId="0"/>
      <p:bldP spid="28" grpId="1"/>
      <p:bldP spid="3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42,5 km  : 1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Tóm</a:t>
            </a:r>
            <a:r>
              <a:rPr lang="en-US" altLang="en-US" sz="32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tắt</a:t>
            </a:r>
            <a:endParaRPr lang="en-US" altLang="en-US" sz="3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1DDE3D-2373-4E86-92FE-C0B425203B2B}"/>
              </a:ext>
            </a:extLst>
          </p:cNvPr>
          <p:cNvGrpSpPr/>
          <p:nvPr/>
        </p:nvGrpSpPr>
        <p:grpSpPr>
          <a:xfrm>
            <a:off x="3980655" y="1583613"/>
            <a:ext cx="7185663" cy="4936457"/>
            <a:chOff x="3980655" y="1583613"/>
            <a:chExt cx="7185663" cy="4936457"/>
          </a:xfrm>
        </p:grpSpPr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FE7BDF3F-5472-4CB1-8F84-DC4B95706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flipH="1" flipV="1">
              <a:off x="4393541" y="1853365"/>
              <a:ext cx="6772777" cy="466670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5725714-4A73-4FBF-ACD7-30137BA59AD0}"/>
                </a:ext>
              </a:extLst>
            </p:cNvPr>
            <p:cNvSpPr/>
            <p:nvPr/>
          </p:nvSpPr>
          <p:spPr>
            <a:xfrm>
              <a:off x="4418170" y="1726984"/>
              <a:ext cx="305133" cy="305133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3E84DA6-35E4-469B-81A1-38506FA458D1}"/>
                </a:ext>
              </a:extLst>
            </p:cNvPr>
            <p:cNvSpPr/>
            <p:nvPr/>
          </p:nvSpPr>
          <p:spPr>
            <a:xfrm>
              <a:off x="3980655" y="1583613"/>
              <a:ext cx="235906" cy="274377"/>
            </a:xfrm>
            <a:prstGeom prst="ellipse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1EE85BE-8401-4493-A957-E2C2F516D817}"/>
              </a:ext>
            </a:extLst>
          </p:cNvPr>
          <p:cNvSpPr txBox="1"/>
          <p:nvPr/>
        </p:nvSpPr>
        <p:spPr>
          <a:xfrm>
            <a:off x="4324314" y="3719138"/>
            <a:ext cx="6836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ô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tô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tốc</a:t>
            </a:r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42,5 km/</a:t>
            </a:r>
            <a:r>
              <a:rPr lang="en-US" sz="3600" b="1" dirty="0" err="1">
                <a:ln w="0"/>
                <a:solidFill>
                  <a:srgbClr val="FF19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A73D83-7C57-429D-8822-5D49D22BDF0D}"/>
              </a:ext>
            </a:extLst>
          </p:cNvPr>
          <p:cNvGrpSpPr/>
          <p:nvPr/>
        </p:nvGrpSpPr>
        <p:grpSpPr>
          <a:xfrm>
            <a:off x="4276818" y="1697247"/>
            <a:ext cx="6949481" cy="4822823"/>
            <a:chOff x="4276818" y="1697247"/>
            <a:chExt cx="6949481" cy="482282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805B41-9F3A-4135-AB7F-EDFB7FBF265A}"/>
                </a:ext>
              </a:extLst>
            </p:cNvPr>
            <p:cNvGrpSpPr/>
            <p:nvPr/>
          </p:nvGrpSpPr>
          <p:grpSpPr>
            <a:xfrm>
              <a:off x="4276818" y="1697247"/>
              <a:ext cx="6931054" cy="4822823"/>
              <a:chOff x="4216561" y="1717340"/>
              <a:chExt cx="6931054" cy="482282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D9E75ED-5D45-4C10-890D-839CF5CD42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4611" b="75539"/>
              <a:stretch/>
            </p:blipFill>
            <p:spPr>
              <a:xfrm rot="20226630" flipH="1">
                <a:off x="6796383" y="1717340"/>
                <a:ext cx="1241128" cy="72577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B06281-832F-41D7-B325-01BACB6A1A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0247" b="100000" l="0" r="100000">
                            <a14:foregroundMark x1="64631" y1="22963" x2="73113" y2="26543"/>
                            <a14:foregroundMark x1="20526" y1="90617" x2="41306" y2="99136"/>
                          </a14:backgroundRemoval>
                        </a14:imgEffect>
                      </a14:imgLayer>
                    </a14:imgProps>
                  </a:ext>
                </a:extLst>
              </a:blip>
              <a:srcRect l="3572" t="20414"/>
              <a:stretch/>
            </p:blipFill>
            <p:spPr>
              <a:xfrm>
                <a:off x="4216561" y="2610019"/>
                <a:ext cx="6931054" cy="3930144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56461B8-628D-46DE-A90B-4C8F22B146FC}"/>
                </a:ext>
              </a:extLst>
            </p:cNvPr>
            <p:cNvSpPr txBox="1"/>
            <p:nvPr/>
          </p:nvSpPr>
          <p:spPr>
            <a:xfrm>
              <a:off x="4390237" y="3819923"/>
              <a:ext cx="683606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Thời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gian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xe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ô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tô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quãng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đường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dài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170 km </a:t>
              </a:r>
              <a:r>
                <a:rPr lang="en-US" sz="3600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là</a:t>
              </a:r>
              <a:r>
                <a:rPr lang="en-US" sz="3600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bao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nhiêu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600" b="1" dirty="0" err="1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giờ</a:t>
              </a:r>
              <a:r>
                <a:rPr lang="en-US" sz="3600" b="1" dirty="0">
                  <a:ln w="0"/>
                  <a:solidFill>
                    <a:srgbClr val="FF198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87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535DDE-F880-401D-83A5-6B96D59E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0822B7-4110-4407-94A9-12A26F18FB46}"/>
              </a:ext>
            </a:extLst>
          </p:cNvPr>
          <p:cNvSpPr/>
          <p:nvPr/>
        </p:nvSpPr>
        <p:spPr>
          <a:xfrm>
            <a:off x="412886" y="337930"/>
            <a:ext cx="11366228" cy="63185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857CB797-AAFC-4A35-9B7D-42B035A31F6E}"/>
              </a:ext>
            </a:extLst>
          </p:cNvPr>
          <p:cNvSpPr/>
          <p:nvPr/>
        </p:nvSpPr>
        <p:spPr>
          <a:xfrm>
            <a:off x="327025" y="201570"/>
            <a:ext cx="11537950" cy="1766380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D9F913-CF36-49F2-9A6C-E7C428A6A27F}"/>
              </a:ext>
            </a:extLst>
          </p:cNvPr>
          <p:cNvSpPr/>
          <p:nvPr/>
        </p:nvSpPr>
        <p:spPr>
          <a:xfrm>
            <a:off x="6701908" y="607682"/>
            <a:ext cx="3759165" cy="43732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BE3CBA-A478-4909-AEF1-EDE31DA20387}"/>
              </a:ext>
            </a:extLst>
          </p:cNvPr>
          <p:cNvSpPr/>
          <p:nvPr/>
        </p:nvSpPr>
        <p:spPr>
          <a:xfrm>
            <a:off x="885721" y="1080043"/>
            <a:ext cx="3427861" cy="437322"/>
          </a:xfrm>
          <a:prstGeom prst="roundRect">
            <a:avLst/>
          </a:prstGeom>
          <a:solidFill>
            <a:srgbClr val="92D05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2ACD-6413-475A-810D-7CFBE5C112F3}"/>
              </a:ext>
            </a:extLst>
          </p:cNvPr>
          <p:cNvSpPr/>
          <p:nvPr/>
        </p:nvSpPr>
        <p:spPr>
          <a:xfrm>
            <a:off x="5372826" y="1124208"/>
            <a:ext cx="1472474" cy="33703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66B7-2575-4425-8FBB-AB1A8D31BEDE}"/>
              </a:ext>
            </a:extLst>
          </p:cNvPr>
          <p:cNvSpPr txBox="1"/>
          <p:nvPr/>
        </p:nvSpPr>
        <p:spPr>
          <a:xfrm>
            <a:off x="845965" y="506395"/>
            <a:ext cx="10394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170 km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42,5 km/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A606B6AA-2F8C-4B76-9962-F4419A50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65" y="2955433"/>
            <a:ext cx="30654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42,5 km  :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152CCE61-B6EF-45A3-B57D-6AD319033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682" y="3522822"/>
            <a:ext cx="1733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170 km  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696116-0995-4E73-AF24-CA982543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2443" y="3562826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9C37A03D-15F8-4677-ADE5-EC546423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059" y="2369420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Tóm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tắt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: Diagonal Corners Rounded 35">
            <a:extLst>
              <a:ext uri="{FF2B5EF4-FFF2-40B4-BE49-F238E27FC236}">
                <a16:creationId xmlns:a16="http://schemas.microsoft.com/office/drawing/2014/main" id="{56ACE7C2-D4F8-4353-984A-C22034FAB217}"/>
              </a:ext>
            </a:extLst>
          </p:cNvPr>
          <p:cNvSpPr/>
          <p:nvPr/>
        </p:nvSpPr>
        <p:spPr>
          <a:xfrm>
            <a:off x="4455008" y="2204126"/>
            <a:ext cx="6962775" cy="424980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5A8F6091-FF76-40E3-BF83-58C282B5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381" y="2330326"/>
            <a:ext cx="20371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628853D7-7873-4756-95B7-DAEA40E3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998" y="3041300"/>
            <a:ext cx="7711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33905B2F-B92D-417A-AE19-932FB977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916" y="3590639"/>
            <a:ext cx="4945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: 42,5  = </a:t>
            </a:r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01218666-0D32-49CE-939B-E8ABE6AA9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67" y="4169606"/>
            <a:ext cx="32981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D5BAA592-3606-4AB2-A78B-DAB2FCF67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057" y="3612545"/>
            <a:ext cx="144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9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74F4A1-2D01-4F51-B303-61A9F9152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F687D2-F303-4E2F-9458-6EB5A2450165}"/>
              </a:ext>
            </a:extLst>
          </p:cNvPr>
          <p:cNvSpPr/>
          <p:nvPr/>
        </p:nvSpPr>
        <p:spPr>
          <a:xfrm>
            <a:off x="551787" y="220648"/>
            <a:ext cx="11219844" cy="3868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279AB02F-4FDE-4E52-860E-228B62D0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11728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giải</a:t>
            </a:r>
            <a:endParaRPr lang="en-US" altLang="en-US" sz="3200" dirty="0">
              <a:solidFill>
                <a:srgbClr val="FF198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Text Box 31">
            <a:extLst>
              <a:ext uri="{FF2B5EF4-FFF2-40B4-BE49-F238E27FC236}">
                <a16:creationId xmlns:a16="http://schemas.microsoft.com/office/drawing/2014/main" id="{D40FB281-B140-48CD-A361-A9C47D55E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6" y="898526"/>
            <a:ext cx="6537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32">
            <a:extLst>
              <a:ext uri="{FF2B5EF4-FFF2-40B4-BE49-F238E27FC236}">
                <a16:creationId xmlns:a16="http://schemas.microsoft.com/office/drawing/2014/main" id="{AE00F276-BCC9-49D1-AC08-38B1205F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1508125"/>
            <a:ext cx="600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170        :         42,5         =    4 (</a:t>
            </a:r>
            <a:r>
              <a:rPr lang="en-US" altLang="en-US" sz="3200" dirty="0" err="1"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32F6E8-AFFC-4B38-968B-E5C036722A44}"/>
              </a:ext>
            </a:extLst>
          </p:cNvPr>
          <p:cNvCxnSpPr/>
          <p:nvPr/>
        </p:nvCxnSpPr>
        <p:spPr>
          <a:xfrm>
            <a:off x="39338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2633BE-1908-4ECF-9514-A98E4E5DBC58}"/>
              </a:ext>
            </a:extLst>
          </p:cNvPr>
          <p:cNvCxnSpPr/>
          <p:nvPr/>
        </p:nvCxnSpPr>
        <p:spPr>
          <a:xfrm>
            <a:off x="8277225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0A823-BB5D-4B90-9943-33362EECC92A}"/>
              </a:ext>
            </a:extLst>
          </p:cNvPr>
          <p:cNvCxnSpPr/>
          <p:nvPr/>
        </p:nvCxnSpPr>
        <p:spPr>
          <a:xfrm>
            <a:off x="6180138" y="2032000"/>
            <a:ext cx="0" cy="5302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Box 33">
            <a:extLst>
              <a:ext uri="{FF2B5EF4-FFF2-40B4-BE49-F238E27FC236}">
                <a16:creationId xmlns:a16="http://schemas.microsoft.com/office/drawing/2014/main" id="{4CB24D23-481E-4A4B-8096-33809C093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2544763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(km)</a:t>
            </a:r>
          </a:p>
        </p:txBody>
      </p:sp>
      <p:sp>
        <p:nvSpPr>
          <p:cNvPr id="22" name="Text Box 33">
            <a:extLst>
              <a:ext uri="{FF2B5EF4-FFF2-40B4-BE49-F238E27FC236}">
                <a16:creationId xmlns:a16="http://schemas.microsoft.com/office/drawing/2014/main" id="{04C0C795-F149-4283-B6DF-FED8E5EC3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1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Vận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tốc</a:t>
            </a:r>
            <a:endParaRPr lang="en-US" altLang="en-US" sz="3200" dirty="0">
              <a:solidFill>
                <a:srgbClr val="0000FF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(km/</a:t>
            </a:r>
            <a:r>
              <a:rPr lang="en-US" altLang="en-US" sz="3200" dirty="0" err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A978E85C-6860-4DF2-8263-83050357B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7238" y="2562225"/>
            <a:ext cx="2590800" cy="118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198C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17AAC302-4607-4569-ACF6-2D1CB6963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52019" y="4083705"/>
            <a:ext cx="6155280" cy="22355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B333001-4D1A-4A1A-BEA0-6287428C474E}"/>
              </a:ext>
            </a:extLst>
          </p:cNvPr>
          <p:cNvSpPr txBox="1"/>
          <p:nvPr/>
        </p:nvSpPr>
        <p:spPr>
          <a:xfrm>
            <a:off x="2845302" y="4452182"/>
            <a:ext cx="3681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2" descr="Skye | PAW Patrol Deutsch Wiki | Fandom">
            <a:extLst>
              <a:ext uri="{FF2B5EF4-FFF2-40B4-BE49-F238E27FC236}">
                <a16:creationId xmlns:a16="http://schemas.microsoft.com/office/drawing/2014/main" id="{12D0CD0D-8461-4916-A98B-1E5C7345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369" y="4533856"/>
            <a:ext cx="1800599" cy="22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C59ADB-3561-4DFB-B49F-DF9AE8E01B52}"/>
              </a:ext>
            </a:extLst>
          </p:cNvPr>
          <p:cNvSpPr/>
          <p:nvPr/>
        </p:nvSpPr>
        <p:spPr>
          <a:xfrm>
            <a:off x="2520949" y="4242759"/>
            <a:ext cx="9207501" cy="2331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6FCA79-64DE-4F55-AA79-C36B4B23897B}"/>
              </a:ext>
            </a:extLst>
          </p:cNvPr>
          <p:cNvSpPr txBox="1"/>
          <p:nvPr/>
        </p:nvSpPr>
        <p:spPr>
          <a:xfrm>
            <a:off x="2840449" y="4452182"/>
            <a:ext cx="8723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198C"/>
                </a:solidFill>
                <a:cs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FF198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quãng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chia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Times New Roman" panose="02020603050405020304" pitchFamily="18" charset="0"/>
              </a:rPr>
              <a:t>tốc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B423E-C06B-4C07-864F-396FF057DC2B}"/>
              </a:ext>
            </a:extLst>
          </p:cNvPr>
          <p:cNvSpPr txBox="1"/>
          <p:nvPr/>
        </p:nvSpPr>
        <p:spPr>
          <a:xfrm>
            <a:off x="2841083" y="5052128"/>
            <a:ext cx="872363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4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t = s : v</a:t>
            </a:r>
          </a:p>
        </p:txBody>
      </p:sp>
    </p:spTree>
    <p:extLst>
      <p:ext uri="{BB962C8B-B14F-4D97-AF65-F5344CB8AC3E}">
        <p14:creationId xmlns:p14="http://schemas.microsoft.com/office/powerpoint/2010/main" val="39052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6" grpId="1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982</Words>
  <Application>Microsoft Office PowerPoint</Application>
  <PresentationFormat>Widescreen</PresentationFormat>
  <Paragraphs>133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10</cp:lastModifiedBy>
  <cp:revision>49</cp:revision>
  <dcterms:created xsi:type="dcterms:W3CDTF">2022-02-28T09:08:26Z</dcterms:created>
  <dcterms:modified xsi:type="dcterms:W3CDTF">2023-03-23T03:19:52Z</dcterms:modified>
</cp:coreProperties>
</file>