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Lst>
  <p:notesMasterIdLst>
    <p:notesMasterId r:id="rId21"/>
  </p:notesMasterIdLst>
  <p:sldIdLst>
    <p:sldId id="2897" r:id="rId4"/>
    <p:sldId id="2898" r:id="rId5"/>
    <p:sldId id="2899" r:id="rId6"/>
    <p:sldId id="2900" r:id="rId7"/>
    <p:sldId id="2901" r:id="rId8"/>
    <p:sldId id="2902" r:id="rId9"/>
    <p:sldId id="2903" r:id="rId10"/>
    <p:sldId id="2904" r:id="rId11"/>
    <p:sldId id="2905" r:id="rId12"/>
    <p:sldId id="2906" r:id="rId13"/>
    <p:sldId id="2907" r:id="rId14"/>
    <p:sldId id="2908" r:id="rId15"/>
    <p:sldId id="2909" r:id="rId16"/>
    <p:sldId id="2910" r:id="rId17"/>
    <p:sldId id="2911" r:id="rId18"/>
    <p:sldId id="2912" r:id="rId19"/>
    <p:sldId id="2914"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0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12/31/2024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1441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5548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32304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2149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8902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7336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6151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9605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89985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50180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5936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8376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94417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87365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0839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7915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5982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755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78466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2279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3584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21414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04015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76910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46769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07468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82483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2869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12/31/2024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53211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411894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31083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12/31/2024</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822509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12/31/2024</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545975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12/31/2024</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2837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12/31/2024</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0690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12/31/2024</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763593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12/31/2024</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46197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12/31/2024</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7620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12/31/2024</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17216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12/31/2024</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69944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12/31/2024</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903214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12/31/2024</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76928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D201C18-B2CA-8DD7-1610-79561EA420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12/31/2024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2870463" y="1"/>
            <a:ext cx="2435498" cy="2435498"/>
          </a:xfrm>
          <a:prstGeom prst="rect">
            <a:avLst/>
          </a:prstGeom>
        </p:spPr>
      </p:pic>
    </p:spTree>
    <p:extLst>
      <p:ext uri="{BB962C8B-B14F-4D97-AF65-F5344CB8AC3E}">
        <p14:creationId xmlns:p14="http://schemas.microsoft.com/office/powerpoint/2010/main" val="3180047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pic>
        <p:nvPicPr>
          <p:cNvPr id="10" name="Picture 9" descr="A round pink label with white text and a black background&#10;&#10;Description automatically generated">
            <a:extLst>
              <a:ext uri="{FF2B5EF4-FFF2-40B4-BE49-F238E27FC236}">
                <a16:creationId xmlns:a16="http://schemas.microsoft.com/office/drawing/2014/main" id="{E6BB6E35-F7B3-AD00-6C03-799A24B4B5F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02834" y="111019"/>
            <a:ext cx="2473154" cy="2473154"/>
          </a:xfrm>
          <a:prstGeom prst="rect">
            <a:avLst/>
          </a:prstGeom>
        </p:spPr>
      </p:pic>
    </p:spTree>
    <p:extLst>
      <p:ext uri="{BB962C8B-B14F-4D97-AF65-F5344CB8AC3E}">
        <p14:creationId xmlns:p14="http://schemas.microsoft.com/office/powerpoint/2010/main" val="27033984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1.xml"/><Relationship Id="rId5" Type="http://schemas.microsoft.com/office/2007/relationships/hdphoto" Target="../media/hdphoto2.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5EAE769E-F99C-CFCD-FFA6-CB31539DB64F}"/>
              </a:ext>
            </a:extLst>
          </p:cNvPr>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6">
            <a:extLst>
              <a:ext uri="{FF2B5EF4-FFF2-40B4-BE49-F238E27FC236}">
                <a16:creationId xmlns:a16="http://schemas.microsoft.com/office/drawing/2014/main" id="{7FBC9726-AB32-3A32-7312-A88F9F534A14}"/>
              </a:ext>
            </a:extLst>
          </p:cNvPr>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7">
            <a:extLst>
              <a:ext uri="{FF2B5EF4-FFF2-40B4-BE49-F238E27FC236}">
                <a16:creationId xmlns:a16="http://schemas.microsoft.com/office/drawing/2014/main" id="{DF3BA65C-4248-DECC-5883-92CB59538EFB}"/>
              </a:ext>
            </a:extLst>
          </p:cNvPr>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6"/>
            <a:stretch>
              <a:fillRect/>
            </a:stretch>
          </a:blipFill>
        </p:spPr>
        <p:txBody>
          <a:bodyPr/>
          <a:lstStyle/>
          <a:p>
            <a:endParaRPr lang="en-US"/>
          </a:p>
        </p:txBody>
      </p:sp>
      <p:pic>
        <p:nvPicPr>
          <p:cNvPr id="5" name="Picture 4">
            <a:extLst>
              <a:ext uri="{FF2B5EF4-FFF2-40B4-BE49-F238E27FC236}">
                <a16:creationId xmlns:a16="http://schemas.microsoft.com/office/drawing/2014/main" id="{5ED91ED0-7CD2-8DCB-0C35-1802899ACAAA}"/>
              </a:ext>
            </a:extLst>
          </p:cNvPr>
          <p:cNvPicPr>
            <a:picLocks noChangeAspect="1"/>
          </p:cNvPicPr>
          <p:nvPr/>
        </p:nvPicPr>
        <p:blipFill>
          <a:blip r:embed="rId7"/>
          <a:stretch>
            <a:fillRect/>
          </a:stretch>
        </p:blipFill>
        <p:spPr>
          <a:xfrm>
            <a:off x="5638800" y="190500"/>
            <a:ext cx="5104411" cy="1330494"/>
          </a:xfrm>
          <a:prstGeom prst="rect">
            <a:avLst/>
          </a:prstGeom>
        </p:spPr>
      </p:pic>
      <p:pic>
        <p:nvPicPr>
          <p:cNvPr id="6" name="Picture 5">
            <a:extLst>
              <a:ext uri="{FF2B5EF4-FFF2-40B4-BE49-F238E27FC236}">
                <a16:creationId xmlns:a16="http://schemas.microsoft.com/office/drawing/2014/main" id="{2C80F047-1E18-84F0-18BA-7DDA3F111A6B}"/>
              </a:ext>
            </a:extLst>
          </p:cNvPr>
          <p:cNvPicPr>
            <a:picLocks noChangeAspect="1"/>
          </p:cNvPicPr>
          <p:nvPr/>
        </p:nvPicPr>
        <p:blipFill>
          <a:blip r:embed="rId8"/>
          <a:stretch>
            <a:fillRect/>
          </a:stretch>
        </p:blipFill>
        <p:spPr>
          <a:xfrm>
            <a:off x="3276600" y="2247900"/>
            <a:ext cx="10144623" cy="4029805"/>
          </a:xfrm>
          <a:prstGeom prst="rect">
            <a:avLst/>
          </a:prstGeom>
        </p:spPr>
      </p:pic>
    </p:spTree>
    <p:extLst>
      <p:ext uri="{BB962C8B-B14F-4D97-AF65-F5344CB8AC3E}">
        <p14:creationId xmlns:p14="http://schemas.microsoft.com/office/powerpoint/2010/main" val="85153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503C71B9-E21B-D56B-AB57-389F4121BDFB}"/>
              </a:ext>
            </a:extLst>
          </p:cNvPr>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logo with a black background&#10;&#10;Description automatically generated">
            <a:extLst>
              <a:ext uri="{FF2B5EF4-FFF2-40B4-BE49-F238E27FC236}">
                <a16:creationId xmlns:a16="http://schemas.microsoft.com/office/drawing/2014/main" id="{B5E14E71-6E28-D2C1-DB9C-0E985AA20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2400300"/>
            <a:ext cx="8315665" cy="6425741"/>
          </a:xfrm>
          <a:prstGeom prst="rect">
            <a:avLst/>
          </a:prstGeom>
        </p:spPr>
      </p:pic>
    </p:spTree>
    <p:extLst>
      <p:ext uri="{BB962C8B-B14F-4D97-AF65-F5344CB8AC3E}">
        <p14:creationId xmlns:p14="http://schemas.microsoft.com/office/powerpoint/2010/main" val="423769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42ABE7-8E0B-6CA4-46C7-82E3FFF9E11C}"/>
              </a:ext>
            </a:extLst>
          </p:cNvPr>
          <p:cNvSpPr txBox="1"/>
          <p:nvPr/>
        </p:nvSpPr>
        <p:spPr>
          <a:xfrm>
            <a:off x="1752600" y="1257300"/>
            <a:ext cx="13639800" cy="3416320"/>
          </a:xfrm>
          <a:prstGeom prst="rect">
            <a:avLst/>
          </a:prstGeom>
          <a:noFill/>
        </p:spPr>
        <p:txBody>
          <a:bodyPr wrap="square">
            <a:spAutoFit/>
          </a:bodyPr>
          <a:lstStyle/>
          <a:p>
            <a:pPr lvl="0" algn="just" defTabSz="1371600"/>
            <a:r>
              <a:rPr lang="vi-VN" sz="5400">
                <a:solidFill>
                  <a:prstClr val="black"/>
                </a:solidFill>
                <a:latin typeface="Cambria" panose="02040503050406030204" pitchFamily="18" charset="0"/>
                <a:ea typeface="Cambria" panose="02040503050406030204" pitchFamily="18" charset="0"/>
              </a:rPr>
              <a:t>Tìm hiểu trong thực tế, sách, báo, in-tơ-nét, … về sự sinh sản của một động vật theo gợi ý:</a:t>
            </a:r>
          </a:p>
          <a:p>
            <a:pPr lvl="0" algn="just" defTabSz="1371600"/>
            <a:r>
              <a:rPr lang="vi-VN" sz="5400">
                <a:solidFill>
                  <a:prstClr val="black"/>
                </a:solidFill>
                <a:latin typeface="Cambria" panose="02040503050406030204" pitchFamily="18" charset="0"/>
                <a:ea typeface="Cambria" panose="02040503050406030204" pitchFamily="18" charset="0"/>
              </a:rPr>
              <a:t>- Đẻ trứng hay đẻ con?</a:t>
            </a:r>
          </a:p>
          <a:p>
            <a:pPr lvl="0" algn="just" defTabSz="1371600"/>
            <a:r>
              <a:rPr lang="vi-VN" sz="5400">
                <a:solidFill>
                  <a:prstClr val="black"/>
                </a:solidFill>
                <a:latin typeface="Cambria" panose="02040503050406030204" pitchFamily="18" charset="0"/>
                <a:ea typeface="Cambria" panose="02040503050406030204" pitchFamily="18" charset="0"/>
              </a:rPr>
              <a:t>- Quá trình hình thành con non.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9376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4C2A07-E9EA-81E8-3B10-A23407EB614B}"/>
              </a:ext>
            </a:extLst>
          </p:cNvPr>
          <p:cNvSpPr txBox="1"/>
          <p:nvPr/>
        </p:nvSpPr>
        <p:spPr>
          <a:xfrm>
            <a:off x="1981200" y="495300"/>
            <a:ext cx="15001738" cy="4247317"/>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5400" b="1" dirty="0" err="1">
                <a:solidFill>
                  <a:prstClr val="black"/>
                </a:solidFill>
                <a:latin typeface="Cambria" panose="02040503050406030204" pitchFamily="18" charset="0"/>
                <a:ea typeface="Cambria" panose="02040503050406030204" pitchFamily="18" charset="0"/>
              </a:rPr>
              <a:t>Ví</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dụ</a:t>
            </a:r>
            <a:r>
              <a:rPr lang="en-US" sz="5400" b="1" dirty="0">
                <a:solidFill>
                  <a:prstClr val="black"/>
                </a:solidFill>
                <a:latin typeface="Cambria" panose="02040503050406030204" pitchFamily="18" charset="0"/>
                <a:ea typeface="Cambria" panose="02040503050406030204" pitchFamily="18" charset="0"/>
              </a:rPr>
              <a:t>:</a:t>
            </a:r>
          </a:p>
          <a:p>
            <a:pPr lvl="0" algn="just" defTabSz="1371600"/>
            <a:r>
              <a:rPr lang="vi-VN" sz="5400" dirty="0">
                <a:solidFill>
                  <a:prstClr val="black"/>
                </a:solidFill>
                <a:latin typeface="Cambria" panose="02040503050406030204" pitchFamily="18" charset="0"/>
                <a:ea typeface="Cambria" panose="02040503050406030204" pitchFamily="18" charset="0"/>
              </a:rPr>
              <a:t>Sự sinh sản của ếch: Ếch đẻ trứng.</a:t>
            </a:r>
          </a:p>
          <a:p>
            <a:pPr lvl="0" algn="just" defTabSz="1371600"/>
            <a:r>
              <a:rPr lang="vi-VN" sz="5400" dirty="0">
                <a:solidFill>
                  <a:prstClr val="black"/>
                </a:solidFill>
                <a:latin typeface="Cambria" panose="02040503050406030204" pitchFamily="18" charset="0"/>
                <a:ea typeface="Cambria" panose="02040503050406030204" pitchFamily="18" charset="0"/>
              </a:rPr>
              <a:t>Quá trình hình thành con non: Trứng ếch → nở thành nòng nọc → nòng nọc mọc 2 chân sau → mọc tiếp 2 chân trước → ếch con → ếch trưởng thành.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E7E0985-04BC-4CA4-AA75-AA3946E1D9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pic>
        <p:nvPicPr>
          <p:cNvPr id="4" name="Picture 2" descr="Chú ếch | Bài thơ Chú ếch (Chú ếch con)">
            <a:extLst>
              <a:ext uri="{FF2B5EF4-FFF2-40B4-BE49-F238E27FC236}">
                <a16:creationId xmlns:a16="http://schemas.microsoft.com/office/drawing/2014/main" id="{6F2C04AC-86D8-2A9F-B6A6-C8EF33DE60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745" b="96992" l="10000" r="90000">
                        <a14:foregroundMark x1="14941" y1="11913" x2="67059" y2="17930"/>
                        <a14:foregroundMark x1="17882" y1="17449" x2="86471" y2="27617"/>
                        <a14:foregroundMark x1="31529" y1="10951" x2="79471" y2="5897"/>
                        <a14:foregroundMark x1="23471" y1="7280" x2="43059" y2="4994"/>
                        <a14:foregroundMark x1="43059" y1="4994" x2="71353" y2="9446"/>
                        <a14:foregroundMark x1="71353" y1="9446" x2="75118" y2="11733"/>
                        <a14:foregroundMark x1="16471" y1="17449" x2="16647" y2="18231"/>
                        <a14:foregroundMark x1="63353" y1="91095" x2="75471" y2="95066"/>
                        <a14:foregroundMark x1="55588" y1="95848" x2="62706" y2="96992"/>
                        <a14:foregroundMark x1="40235" y1="1925" x2="47118" y2="1805"/>
                        <a14:foregroundMark x1="47118" y1="1805" x2="52941" y2="1925"/>
                        <a14:foregroundMark x1="52941" y1="1925" x2="58235" y2="1745"/>
                        <a14:foregroundMark x1="58235" y1="1745" x2="58235" y2="1745"/>
                      </a14:backgroundRemoval>
                    </a14:imgEffect>
                  </a14:imgLayer>
                </a14:imgProps>
              </a:ext>
              <a:ext uri="{28A0092B-C50C-407E-A947-70E740481C1C}">
                <a14:useLocalDpi xmlns:a14="http://schemas.microsoft.com/office/drawing/2010/main" val="0"/>
              </a:ext>
            </a:extLst>
          </a:blip>
          <a:srcRect/>
          <a:stretch>
            <a:fillRect/>
          </a:stretch>
        </p:blipFill>
        <p:spPr bwMode="auto">
          <a:xfrm>
            <a:off x="11887200" y="5143500"/>
            <a:ext cx="5494796"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54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71E829-6FCB-065A-693C-9E34C6C560FD}"/>
              </a:ext>
            </a:extLst>
          </p:cNvPr>
          <p:cNvSpPr txBox="1"/>
          <p:nvPr/>
        </p:nvSpPr>
        <p:spPr>
          <a:xfrm>
            <a:off x="2295662" y="1132828"/>
            <a:ext cx="14392138"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Gà là động vật đẻ trứng hay đẻ con?</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36A4314A-DA61-ACE3-770B-A84B7BB413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4" name="Rectangle: Rounded Corners 3">
            <a:extLst>
              <a:ext uri="{FF2B5EF4-FFF2-40B4-BE49-F238E27FC236}">
                <a16:creationId xmlns:a16="http://schemas.microsoft.com/office/drawing/2014/main" id="{B58921FB-BA13-EB3E-3AB1-952F8CF98B78}"/>
              </a:ext>
            </a:extLst>
          </p:cNvPr>
          <p:cNvSpPr/>
          <p:nvPr/>
        </p:nvSpPr>
        <p:spPr>
          <a:xfrm>
            <a:off x="4206554" y="3773220"/>
            <a:ext cx="9661845" cy="2362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6600" b="1" dirty="0">
                <a:solidFill>
                  <a:srgbClr val="FF0000"/>
                </a:solidFill>
                <a:latin typeface="Cambria" panose="02040503050406030204" pitchFamily="18" charset="0"/>
                <a:ea typeface="Cambria" panose="02040503050406030204" pitchFamily="18" charset="0"/>
              </a:rPr>
              <a:t>Gà là động vật đẻ trứng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2" descr="Gà Con Dễ Thương Hình ảnh PNG | Vector Và Các Tập Tin PSD | Tải Về Miễn Phí  Trên Pngtree">
            <a:extLst>
              <a:ext uri="{FF2B5EF4-FFF2-40B4-BE49-F238E27FC236}">
                <a16:creationId xmlns:a16="http://schemas.microsoft.com/office/drawing/2014/main" id="{C438A271-E006-0BD3-42C0-E343EBB93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12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4F45F5-FF00-0DB9-7831-7EB84E22460B}"/>
              </a:ext>
            </a:extLst>
          </p:cNvPr>
          <p:cNvSpPr txBox="1"/>
          <p:nvPr/>
        </p:nvSpPr>
        <p:spPr>
          <a:xfrm>
            <a:off x="2209800" y="876300"/>
            <a:ext cx="14392138"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6000" dirty="0">
                <a:solidFill>
                  <a:prstClr val="black"/>
                </a:solidFill>
                <a:latin typeface="Cambria" panose="02040503050406030204" pitchFamily="18" charset="0"/>
                <a:ea typeface="Cambria" panose="02040503050406030204" pitchFamily="18" charset="0"/>
              </a:rPr>
              <a:t>Vai trò của gà mái và gà trống trong việc hình thành gà con như thế nào?</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AE2C468-BB0C-10EA-0CFE-DA399C6D33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4" name="Rectangle: Rounded Corners 3">
            <a:extLst>
              <a:ext uri="{FF2B5EF4-FFF2-40B4-BE49-F238E27FC236}">
                <a16:creationId xmlns:a16="http://schemas.microsoft.com/office/drawing/2014/main" id="{1E37CE06-0D55-4D13-111C-5C3E8EF24E17}"/>
              </a:ext>
            </a:extLst>
          </p:cNvPr>
          <p:cNvSpPr/>
          <p:nvPr/>
        </p:nvSpPr>
        <p:spPr>
          <a:xfrm>
            <a:off x="4267200" y="3695700"/>
            <a:ext cx="10287000" cy="5029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Vai trò của gà mái là đẻ ra trứng, kết hợp với tinh trùng tạo hợp t</a:t>
            </a:r>
            <a:r>
              <a:rPr lang="en-US" sz="4400" b="1" dirty="0">
                <a:solidFill>
                  <a:srgbClr val="FF0000"/>
                </a:solidFill>
                <a:latin typeface="Cambria" panose="02040503050406030204" pitchFamily="18" charset="0"/>
                <a:ea typeface="Cambria" panose="02040503050406030204" pitchFamily="18" charset="0"/>
              </a:rPr>
              <a:t>ử</a:t>
            </a:r>
            <a:r>
              <a:rPr lang="vi-VN" sz="4400" b="1" dirty="0">
                <a:solidFill>
                  <a:srgbClr val="FF0000"/>
                </a:solidFill>
                <a:latin typeface="Cambria" panose="02040503050406030204" pitchFamily="18" charset="0"/>
                <a:ea typeface="Cambria" panose="02040503050406030204" pitchFamily="18" charset="0"/>
              </a:rPr>
              <a:t>, ấp trứng nở ra con;</a:t>
            </a:r>
            <a:endParaRPr lang="en-US" sz="44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4400" b="1" dirty="0" err="1">
                <a:solidFill>
                  <a:srgbClr val="FF0000"/>
                </a:solidFill>
                <a:latin typeface="Cambria" panose="02040503050406030204" pitchFamily="18" charset="0"/>
                <a:ea typeface="Cambria" panose="02040503050406030204" pitchFamily="18" charset="0"/>
              </a:rPr>
              <a:t>Gà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trống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sinh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ra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trùng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kết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với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trứng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tạo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tử</a:t>
            </a:r>
            <a:r>
              <a:rPr lang="en-US" sz="4400" b="1" dirty="0">
                <a:solidFill>
                  <a:srgbClr val="FF0000"/>
                </a:solidFill>
                <a:latin typeface="Cambria" panose="02040503050406030204" pitchFamily="18" charset="0"/>
                <a:ea typeface="Cambria" panose="02040503050406030204" pitchFamily="18" charset="0"/>
              </a:rPr>
              <a:t>.</a:t>
            </a:r>
          </a:p>
        </p:txBody>
      </p:sp>
      <p:pic>
        <p:nvPicPr>
          <p:cNvPr id="5" name="Picture 2" descr="Hình ảnh Nhân Vật Hoạt Hình Gà Mái Và Gà Trống PNG , Gà Mái, Gà Trống, Gà  Mái Và Gà Trống PNG trong suốt và Vector để tải xuống miễn phí">
            <a:extLst>
              <a:ext uri="{FF2B5EF4-FFF2-40B4-BE49-F238E27FC236}">
                <a16:creationId xmlns:a16="http://schemas.microsoft.com/office/drawing/2014/main" id="{DA1AC5B9-D566-3B91-CF2B-7728CE9397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36386" y="5905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04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72D26D-5672-8E62-DBC1-43EDE368048E}"/>
              </a:ext>
            </a:extLst>
          </p:cNvPr>
          <p:cNvSpPr txBox="1"/>
          <p:nvPr/>
        </p:nvSpPr>
        <p:spPr>
          <a:xfrm>
            <a:off x="2295662" y="1017477"/>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Các trứng gà mái đẻ có phải đều là trứng đã thụ tinh không? </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12B0B19B-2E00-D7EB-AE40-D27E82B4DEF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143500"/>
            <a:ext cx="3938571" cy="5807069"/>
          </a:xfrm>
          <a:prstGeom prst="rect">
            <a:avLst/>
          </a:prstGeom>
        </p:spPr>
      </p:pic>
      <p:sp>
        <p:nvSpPr>
          <p:cNvPr id="4" name="Rectangle: Rounded Corners 3">
            <a:extLst>
              <a:ext uri="{FF2B5EF4-FFF2-40B4-BE49-F238E27FC236}">
                <a16:creationId xmlns:a16="http://schemas.microsoft.com/office/drawing/2014/main" id="{E21AAB84-B648-3C67-9B30-06E77B0D98B8}"/>
              </a:ext>
            </a:extLst>
          </p:cNvPr>
          <p:cNvSpPr/>
          <p:nvPr/>
        </p:nvSpPr>
        <p:spPr>
          <a:xfrm>
            <a:off x="4343400" y="4418549"/>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Các trứng gà mái đẻ không phải đều là trứng đã thụ tinh, trứng nào được thụ tinh với tinh trùng của gà trống mới là trứng thụ tinh.</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2" descr="Gà Con Dễ Thương Hình ảnh PNG | Vector Và Các Tập Tin PSD | Tải Về Miễn Phí  Trên Pngtree">
            <a:extLst>
              <a:ext uri="{FF2B5EF4-FFF2-40B4-BE49-F238E27FC236}">
                <a16:creationId xmlns:a16="http://schemas.microsoft.com/office/drawing/2014/main" id="{31B67E68-AD99-53A3-CDB0-2EECE56D6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9800" y="4875749"/>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15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BA5F1C-10B3-44FD-0BE1-14797B0D2D0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Những quả trứng gà bán ở chợ có thể ấp nở thành gà con được không?</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E12A275B-A130-3FC5-0120-AFE4351A068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4" name="Rectangle: Rounded Corners 3">
            <a:extLst>
              <a:ext uri="{FF2B5EF4-FFF2-40B4-BE49-F238E27FC236}">
                <a16:creationId xmlns:a16="http://schemas.microsoft.com/office/drawing/2014/main" id="{CF38A897-51D8-C15B-3914-CF7BAE9D7796}"/>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a:solidFill>
                  <a:srgbClr val="FF0000"/>
                </a:solidFill>
                <a:latin typeface="Cambria" panose="02040503050406030204" pitchFamily="18" charset="0"/>
                <a:ea typeface="Cambria" panose="02040503050406030204" pitchFamily="18" charset="0"/>
              </a:rPr>
              <a:t>Những quả trứng gà bán ở chợ có thể có quả trứng ấp nở thành gà con nhưng cũng có thể có những quả trứng không được thụ tinh sẽ không nở thành gà con.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2" descr="Gà Con Dễ Thương Hình ảnh PNG | Vector Và Các Tập Tin PSD | Tải Về Miễn Phí  Trên Pngtree">
            <a:extLst>
              <a:ext uri="{FF2B5EF4-FFF2-40B4-BE49-F238E27FC236}">
                <a16:creationId xmlns:a16="http://schemas.microsoft.com/office/drawing/2014/main" id="{105F2D4A-51EE-46DA-ABB9-51E0A255C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07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2429F3-EB58-B7D9-6ADF-CE3E8937D1D7}"/>
              </a:ext>
            </a:extLst>
          </p:cNvPr>
          <p:cNvGrpSpPr/>
          <p:nvPr/>
        </p:nvGrpSpPr>
        <p:grpSpPr>
          <a:xfrm>
            <a:off x="1219200" y="3652139"/>
            <a:ext cx="5566442" cy="4316205"/>
            <a:chOff x="8875987" y="2273361"/>
            <a:chExt cx="2915391" cy="2075566"/>
          </a:xfrm>
        </p:grpSpPr>
        <p:pic>
          <p:nvPicPr>
            <p:cNvPr id="3" name="Picture 2" descr="Text&#10;&#10;Description automatically generated">
              <a:extLst>
                <a:ext uri="{FF2B5EF4-FFF2-40B4-BE49-F238E27FC236}">
                  <a16:creationId xmlns:a16="http://schemas.microsoft.com/office/drawing/2014/main" id="{DB804DDB-0C44-1682-AE4C-2EC7EC0D04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4" name="文本框 31">
              <a:extLst>
                <a:ext uri="{FF2B5EF4-FFF2-40B4-BE49-F238E27FC236}">
                  <a16:creationId xmlns:a16="http://schemas.microsoft.com/office/drawing/2014/main" id="{A71A726E-321C-6D76-BB4B-FB366C94B14F}"/>
                </a:ext>
              </a:extLst>
            </p:cNvPr>
            <p:cNvSpPr txBox="1">
              <a:spLocks noChangeArrowheads="1"/>
            </p:cNvSpPr>
            <p:nvPr/>
          </p:nvSpPr>
          <p:spPr bwMode="auto">
            <a:xfrm>
              <a:off x="9248033" y="2793163"/>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371600">
                <a:lnSpc>
                  <a:spcPct val="100000"/>
                </a:lnSpc>
                <a:spcBef>
                  <a:spcPct val="0"/>
                </a:spcBef>
                <a:buNone/>
                <a:defRPr/>
              </a:pP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Em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đã</a:t>
              </a: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Rectangle: Rounded Corners 4">
            <a:extLst>
              <a:ext uri="{FF2B5EF4-FFF2-40B4-BE49-F238E27FC236}">
                <a16:creationId xmlns:a16="http://schemas.microsoft.com/office/drawing/2014/main" id="{E2E33577-AA33-E652-234A-269B4F3BDBF0}"/>
              </a:ext>
            </a:extLst>
          </p:cNvPr>
          <p:cNvSpPr/>
          <p:nvPr/>
        </p:nvSpPr>
        <p:spPr>
          <a:xfrm>
            <a:off x="7700042" y="647701"/>
            <a:ext cx="9013373"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800" dirty="0">
                <a:solidFill>
                  <a:srgbClr val="FF0000"/>
                </a:solidFill>
                <a:latin typeface="Cambria" panose="02040503050406030204" pitchFamily="18" charset="0"/>
                <a:ea typeface="Cambria" panose="02040503050406030204" pitchFamily="18" charset="0"/>
              </a:rPr>
              <a:t>Ở động vật đẻ trứng, tinh trùng kết hợp với trứng qua thụ tinh tạo thành hợp tử, hợp tử phát triển thành phôi trong trứng rồi nở ra con non hoặc ấu trùng</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A2AD9C56-0CFF-E2A2-47E2-B922D61995C9}"/>
              </a:ext>
            </a:extLst>
          </p:cNvPr>
          <p:cNvSpPr/>
          <p:nvPr/>
        </p:nvSpPr>
        <p:spPr>
          <a:xfrm>
            <a:off x="784699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200" dirty="0">
                <a:solidFill>
                  <a:srgbClr val="FF0000"/>
                </a:solidFill>
                <a:latin typeface="Cambria" panose="02040503050406030204" pitchFamily="18" charset="0"/>
                <a:ea typeface="Cambria" panose="02040503050406030204" pitchFamily="18" charset="0"/>
              </a:rPr>
              <a:t>Ở động vật đẻ con, tinh trùng kết hợp với trứng qua thụ tinh tạo thành hợp tử, hợp tử phát triển thành phôi. Phôi phát triển thành thai trong cơ quan sinh dục của con cái. Sau một thời gian con non được sinh ra.</a:t>
            </a:r>
          </a:p>
        </p:txBody>
      </p:sp>
    </p:spTree>
    <p:extLst>
      <p:ext uri="{BB962C8B-B14F-4D97-AF65-F5344CB8AC3E}">
        <p14:creationId xmlns:p14="http://schemas.microsoft.com/office/powerpoint/2010/main" val="272678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7DB03037-B1AB-F216-13D8-DDDEC98DCEB2}"/>
              </a:ext>
            </a:extLst>
          </p:cNvPr>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2"/>
            <a:stretch>
              <a:fillRect/>
            </a:stretch>
          </a:blipFill>
        </p:spPr>
        <p:txBody>
          <a:bodyPr/>
          <a:lstStyle/>
          <a:p>
            <a:endParaRPr lang="en-US"/>
          </a:p>
        </p:txBody>
      </p:sp>
      <p:pic>
        <p:nvPicPr>
          <p:cNvPr id="3" name="Picture 2">
            <a:extLst>
              <a:ext uri="{FF2B5EF4-FFF2-40B4-BE49-F238E27FC236}">
                <a16:creationId xmlns:a16="http://schemas.microsoft.com/office/drawing/2014/main" id="{F4BF26E3-14A6-E6DF-368B-E0B8C38F98E5}"/>
              </a:ext>
            </a:extLst>
          </p:cNvPr>
          <p:cNvPicPr>
            <a:picLocks noChangeAspect="1"/>
          </p:cNvPicPr>
          <p:nvPr/>
        </p:nvPicPr>
        <p:blipFill>
          <a:blip r:embed="rId3"/>
          <a:stretch>
            <a:fillRect/>
          </a:stretch>
        </p:blipFill>
        <p:spPr>
          <a:xfrm>
            <a:off x="8001000" y="3467100"/>
            <a:ext cx="9220200" cy="2934046"/>
          </a:xfrm>
          <a:prstGeom prst="rect">
            <a:avLst/>
          </a:prstGeom>
        </p:spPr>
      </p:pic>
    </p:spTree>
    <p:extLst>
      <p:ext uri="{BB962C8B-B14F-4D97-AF65-F5344CB8AC3E}">
        <p14:creationId xmlns:p14="http://schemas.microsoft.com/office/powerpoint/2010/main" val="133892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3A223E-4CDF-A973-B591-C5091E0D86C7}"/>
              </a:ext>
            </a:extLst>
          </p:cNvPr>
          <p:cNvSpPr txBox="1"/>
          <p:nvPr/>
        </p:nvSpPr>
        <p:spPr>
          <a:xfrm>
            <a:off x="5679693" y="1925894"/>
            <a:ext cx="8096164" cy="2308324"/>
          </a:xfrm>
          <a:prstGeom prst="rect">
            <a:avLst/>
          </a:prstGeom>
          <a:noFill/>
        </p:spPr>
        <p:txBody>
          <a:bodyPr wrap="square" rtlCol="0">
            <a:spAutoFit/>
          </a:bodyPr>
          <a:lstStyle/>
          <a:p>
            <a:pPr algn="ctr" defTabSz="609630"/>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Sắp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xếp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sau</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vào</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nhóm</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trứng</a:t>
            </a:r>
            <a:endParaRPr lang="en-GB" sz="4800" dirty="0">
              <a:ln>
                <a:solidFill>
                  <a:srgbClr val="FF0000"/>
                </a:solidFill>
              </a:ln>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626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_3710">
            <a:extLst>
              <a:ext uri="{FF2B5EF4-FFF2-40B4-BE49-F238E27FC236}">
                <a16:creationId xmlns:a16="http://schemas.microsoft.com/office/drawing/2014/main" id="{ADE99D89-ED3B-14FF-5938-568C0F36C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19" r="76077" b="74695"/>
          <a:stretch>
            <a:fillRect/>
          </a:stretch>
        </p:blipFill>
        <p:spPr bwMode="auto">
          <a:xfrm>
            <a:off x="2459832" y="73820"/>
            <a:ext cx="331470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5" descr="DSC_3710">
            <a:extLst>
              <a:ext uri="{FF2B5EF4-FFF2-40B4-BE49-F238E27FC236}">
                <a16:creationId xmlns:a16="http://schemas.microsoft.com/office/drawing/2014/main" id="{B498666B-0CDD-2D37-4C98-A13D87152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412" t="15900" r="48389" b="74693"/>
          <a:stretch>
            <a:fillRect/>
          </a:stretch>
        </p:blipFill>
        <p:spPr bwMode="auto">
          <a:xfrm>
            <a:off x="5784057" y="0"/>
            <a:ext cx="3245643"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9" descr="DSC_3710">
            <a:extLst>
              <a:ext uri="{FF2B5EF4-FFF2-40B4-BE49-F238E27FC236}">
                <a16:creationId xmlns:a16="http://schemas.microsoft.com/office/drawing/2014/main" id="{4280595C-BDA1-D9E0-1FFB-EB2B298EA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044" t="27658" r="6039" b="57056"/>
          <a:stretch>
            <a:fillRect/>
          </a:stretch>
        </p:blipFill>
        <p:spPr bwMode="auto">
          <a:xfrm>
            <a:off x="9258300" y="3200400"/>
            <a:ext cx="3162300" cy="37719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DSC_3710">
            <a:extLst>
              <a:ext uri="{FF2B5EF4-FFF2-40B4-BE49-F238E27FC236}">
                <a16:creationId xmlns:a16="http://schemas.microsoft.com/office/drawing/2014/main" id="{8BCFE6E7-41B0-3FFF-9863-CD3179D39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8" t="47647" r="74449" b="11195"/>
          <a:stretch>
            <a:fillRect/>
          </a:stretch>
        </p:blipFill>
        <p:spPr bwMode="auto">
          <a:xfrm>
            <a:off x="12573000" y="0"/>
            <a:ext cx="3429000" cy="4114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1" descr="DSC_3710">
            <a:extLst>
              <a:ext uri="{FF2B5EF4-FFF2-40B4-BE49-F238E27FC236}">
                <a16:creationId xmlns:a16="http://schemas.microsoft.com/office/drawing/2014/main" id="{427AC0EF-43F7-731E-D053-E90E1DFD1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582" t="52350" r="38615" b="30011"/>
          <a:stretch>
            <a:fillRect/>
          </a:stretch>
        </p:blipFill>
        <p:spPr bwMode="auto">
          <a:xfrm>
            <a:off x="2286000" y="680085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2" descr="DSC_3710">
            <a:extLst>
              <a:ext uri="{FF2B5EF4-FFF2-40B4-BE49-F238E27FC236}">
                <a16:creationId xmlns:a16="http://schemas.microsoft.com/office/drawing/2014/main" id="{A6ABB263-093A-EBE3-FE6E-89414E6A8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666" t="47647" r="3902" b="36372"/>
          <a:stretch>
            <a:fillRect/>
          </a:stretch>
        </p:blipFill>
        <p:spPr bwMode="auto">
          <a:xfrm>
            <a:off x="5715000" y="6812757"/>
            <a:ext cx="3429000" cy="339804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3" descr="DSC_3710">
            <a:extLst>
              <a:ext uri="{FF2B5EF4-FFF2-40B4-BE49-F238E27FC236}">
                <a16:creationId xmlns:a16="http://schemas.microsoft.com/office/drawing/2014/main" id="{7B7264BE-995B-6F9B-424B-6B1093974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270" t="66463" r="4411" b="22954"/>
          <a:stretch>
            <a:fillRect/>
          </a:stretch>
        </p:blipFill>
        <p:spPr bwMode="auto">
          <a:xfrm>
            <a:off x="12573000" y="4362451"/>
            <a:ext cx="3429000" cy="259794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4" descr="DSC_3710">
            <a:extLst>
              <a:ext uri="{FF2B5EF4-FFF2-40B4-BE49-F238E27FC236}">
                <a16:creationId xmlns:a16="http://schemas.microsoft.com/office/drawing/2014/main" id="{D0BCB257-7760-A391-D3A7-23559D21F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09" t="77045" r="12555" b="13548"/>
          <a:stretch>
            <a:fillRect/>
          </a:stretch>
        </p:blipFill>
        <p:spPr bwMode="auto">
          <a:xfrm>
            <a:off x="9320213" y="7200900"/>
            <a:ext cx="6681788" cy="2971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imgb" descr="Ca%20heo%201">
            <a:extLst>
              <a:ext uri="{FF2B5EF4-FFF2-40B4-BE49-F238E27FC236}">
                <a16:creationId xmlns:a16="http://schemas.microsoft.com/office/drawing/2014/main" id="{4EB34650-DC5C-189D-714B-D98D14F05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0"/>
            <a:ext cx="314325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imgb" descr="T8-con-buom">
            <a:extLst>
              <a:ext uri="{FF2B5EF4-FFF2-40B4-BE49-F238E27FC236}">
                <a16:creationId xmlns:a16="http://schemas.microsoft.com/office/drawing/2014/main" id="{E723C1FA-2A9B-BF5F-24FE-48A51BC3D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418" t="10643" r="-334" b="11157"/>
          <a:stretch>
            <a:fillRect/>
          </a:stretch>
        </p:blipFill>
        <p:spPr bwMode="auto">
          <a:xfrm>
            <a:off x="2286000" y="320040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9" descr="DSC_3710">
            <a:extLst>
              <a:ext uri="{FF2B5EF4-FFF2-40B4-BE49-F238E27FC236}">
                <a16:creationId xmlns:a16="http://schemas.microsoft.com/office/drawing/2014/main" id="{161606B5-3498-316F-C6ED-7EB9B8AF6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046ECCD-D717-FE50-DF11-BD46BF3C9AE7}"/>
              </a:ext>
            </a:extLst>
          </p:cNvPr>
          <p:cNvSpPr txBox="1"/>
          <p:nvPr/>
        </p:nvSpPr>
        <p:spPr>
          <a:xfrm>
            <a:off x="567273" y="3079969"/>
            <a:ext cx="1679767" cy="3046988"/>
          </a:xfrm>
          <a:prstGeom prst="rect">
            <a:avLst/>
          </a:prstGeom>
          <a:noFill/>
        </p:spPr>
        <p:txBody>
          <a:bodyPr wrap="square" rtlCol="0">
            <a:spAutoFit/>
          </a:bodyPr>
          <a:lstStyle/>
          <a:p>
            <a:pPr algn="ctr" defTabSz="609630"/>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a:t>
            </a:r>
            <a:endParaRPr lang="en-GB" sz="4800" dirty="0">
              <a:ln>
                <a:solidFill>
                  <a:srgbClr val="FF0000"/>
                </a:solidFill>
              </a:ln>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358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par>
                                <p:cTn id="8" presetID="18" presetClass="entr" presetSubtype="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Right)">
                                      <p:cBhvr>
                                        <p:cTn id="10" dur="500"/>
                                        <p:tgtEl>
                                          <p:spTgt spid="3"/>
                                        </p:tgtEl>
                                      </p:cBhvr>
                                    </p:animEffect>
                                  </p:childTnLst>
                                </p:cTn>
                              </p:par>
                              <p:par>
                                <p:cTn id="11" presetID="18" presetClass="entr" presetSubtype="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Right)">
                                      <p:cBhvr>
                                        <p:cTn id="13" dur="500"/>
                                        <p:tgtEl>
                                          <p:spTgt spid="10"/>
                                        </p:tgtEl>
                                      </p:cBhvr>
                                    </p:animEffect>
                                  </p:childTnLst>
                                </p:cTn>
                              </p:par>
                              <p:par>
                                <p:cTn id="14" presetID="18" presetClass="entr" presetSubtype="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Right)">
                                      <p:cBhvr>
                                        <p:cTn id="16" dur="500"/>
                                        <p:tgtEl>
                                          <p:spTgt spid="5"/>
                                        </p:tgtEl>
                                      </p:cBhvr>
                                    </p:animEffect>
                                  </p:childTnLst>
                                </p:cTn>
                              </p:par>
                              <p:par>
                                <p:cTn id="17" presetID="18"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500"/>
                                        <p:tgtEl>
                                          <p:spTgt spid="8"/>
                                        </p:tgtEl>
                                      </p:cBhvr>
                                    </p:animEffect>
                                  </p:childTnLst>
                                </p:cTn>
                              </p:par>
                              <p:par>
                                <p:cTn id="20" presetID="18" presetClass="entr" presetSubtype="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strips(downRight)">
                                      <p:cBhvr>
                                        <p:cTn id="22" dur="500"/>
                                        <p:tgtEl>
                                          <p:spTgt spid="4"/>
                                        </p:tgtEl>
                                      </p:cBhvr>
                                    </p:animEffect>
                                  </p:childTnLst>
                                </p:cTn>
                              </p:par>
                              <p:par>
                                <p:cTn id="23" presetID="18" presetClass="entr" presetSubtype="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downRight)">
                                      <p:cBhvr>
                                        <p:cTn id="25" dur="500"/>
                                        <p:tgtEl>
                                          <p:spTgt spid="11"/>
                                        </p:tgtEl>
                                      </p:cBhvr>
                                    </p:animEffect>
                                  </p:childTnLst>
                                </p:cTn>
                              </p:par>
                              <p:par>
                                <p:cTn id="26" presetID="18" presetClass="entr" presetSubtype="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Right)">
                                      <p:cBhvr>
                                        <p:cTn id="28" dur="500"/>
                                        <p:tgtEl>
                                          <p:spTgt spid="6"/>
                                        </p:tgtEl>
                                      </p:cBhvr>
                                    </p:animEffect>
                                  </p:childTnLst>
                                </p:cTn>
                              </p:par>
                              <p:par>
                                <p:cTn id="29" presetID="18" presetClass="entr" presetSubtype="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trips(downRight)">
                                      <p:cBhvr>
                                        <p:cTn id="31" dur="500"/>
                                        <p:tgtEl>
                                          <p:spTgt spid="7"/>
                                        </p:tgtEl>
                                      </p:cBhvr>
                                    </p:animEffect>
                                  </p:childTnLst>
                                </p:cTn>
                              </p:par>
                              <p:par>
                                <p:cTn id="32" presetID="18" presetClass="entr" presetSubtype="12"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strips(downLeft)">
                                      <p:cBhvr>
                                        <p:cTn id="34" dur="500"/>
                                        <p:tgtEl>
                                          <p:spTgt spid="9"/>
                                        </p:tgtEl>
                                      </p:cBhvr>
                                    </p:animEffect>
                                  </p:childTnLst>
                                </p:cTn>
                              </p:par>
                              <p:par>
                                <p:cTn id="35" presetID="18" presetClass="entr" presetSubtype="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Righ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0">
            <a:extLst>
              <a:ext uri="{FF2B5EF4-FFF2-40B4-BE49-F238E27FC236}">
                <a16:creationId xmlns:a16="http://schemas.microsoft.com/office/drawing/2014/main" id="{A2329745-63C3-BC7A-1FEF-1DFED6473054}"/>
              </a:ext>
            </a:extLst>
          </p:cNvPr>
          <p:cNvGraphicFramePr>
            <a:graphicFrameLocks/>
          </p:cNvGraphicFramePr>
          <p:nvPr>
            <p:extLst>
              <p:ext uri="{D42A27DB-BD31-4B8C-83A1-F6EECF244321}">
                <p14:modId xmlns:p14="http://schemas.microsoft.com/office/powerpoint/2010/main" val="3310332497"/>
              </p:ext>
            </p:extLst>
          </p:nvPr>
        </p:nvGraphicFramePr>
        <p:xfrm>
          <a:off x="2133600" y="3833813"/>
          <a:ext cx="14249400" cy="4481513"/>
        </p:xfrm>
        <a:graphic>
          <a:graphicData uri="http://schemas.openxmlformats.org/drawingml/2006/table">
            <a:tbl>
              <a:tblPr/>
              <a:tblGrid>
                <a:gridCol w="7146502">
                  <a:extLst>
                    <a:ext uri="{9D8B030D-6E8A-4147-A177-3AD203B41FA5}">
                      <a16:colId xmlns:a16="http://schemas.microsoft.com/office/drawing/2014/main" val="20000"/>
                    </a:ext>
                  </a:extLst>
                </a:gridCol>
                <a:gridCol w="7102898">
                  <a:extLst>
                    <a:ext uri="{9D8B030D-6E8A-4147-A177-3AD203B41FA5}">
                      <a16:colId xmlns:a16="http://schemas.microsoft.com/office/drawing/2014/main" val="20001"/>
                    </a:ext>
                  </a:extLst>
                </a:gridCol>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trứng</a:t>
                      </a: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con</a:t>
                      </a: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81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200" b="1" i="0" u="none" strike="noStrike" cap="none" normalizeH="0" baseline="0" dirty="0">
                        <a:ln>
                          <a:noFill/>
                        </a:ln>
                        <a:solidFill>
                          <a:srgbClr val="CC00CC"/>
                        </a:solidFill>
                        <a:effectLst/>
                        <a:latin typeface="Cambria" panose="02040503050406030204" pitchFamily="18" charset="0"/>
                        <a:ea typeface="Cambria" panose="02040503050406030204" pitchFamily="18" charset="0"/>
                      </a:endParaRP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Text Box 41">
            <a:extLst>
              <a:ext uri="{FF2B5EF4-FFF2-40B4-BE49-F238E27FC236}">
                <a16:creationId xmlns:a16="http://schemas.microsoft.com/office/drawing/2014/main" id="{4DEC8BB1-8DE6-DE2E-54C9-2B8C8A098564}"/>
              </a:ext>
            </a:extLst>
          </p:cNvPr>
          <p:cNvSpPr txBox="1">
            <a:spLocks noChangeArrowheads="1"/>
          </p:cNvSpPr>
          <p:nvPr/>
        </p:nvSpPr>
        <p:spPr bwMode="auto">
          <a:xfrm>
            <a:off x="2514600" y="1562100"/>
            <a:ext cx="2171700" cy="738664"/>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FF0066"/>
                </a:solidFill>
                <a:latin typeface="Cambria" panose="02040503050406030204" pitchFamily="18" charset="0"/>
                <a:ea typeface="Cambria" panose="02040503050406030204" pitchFamily="18" charset="0"/>
              </a:rPr>
              <a:t>Cá vàng</a:t>
            </a:r>
          </a:p>
        </p:txBody>
      </p:sp>
      <p:sp>
        <p:nvSpPr>
          <p:cNvPr id="4" name="Text Box 42">
            <a:extLst>
              <a:ext uri="{FF2B5EF4-FFF2-40B4-BE49-F238E27FC236}">
                <a16:creationId xmlns:a16="http://schemas.microsoft.com/office/drawing/2014/main" id="{91D48658-86E8-9029-F2BC-4FD3D87A6667}"/>
              </a:ext>
            </a:extLst>
          </p:cNvPr>
          <p:cNvSpPr txBox="1">
            <a:spLocks noChangeArrowheads="1"/>
          </p:cNvSpPr>
          <p:nvPr/>
        </p:nvSpPr>
        <p:spPr bwMode="auto">
          <a:xfrm>
            <a:off x="5715001" y="1562100"/>
            <a:ext cx="1966913" cy="738664"/>
          </a:xfrm>
          <a:prstGeom prst="rect">
            <a:avLst/>
          </a:prstGeom>
          <a:solidFill>
            <a:schemeClr val="accent2"/>
          </a:solidFill>
          <a:ln w="9525">
            <a:solidFill>
              <a:srgbClr val="6600CC"/>
            </a:solidFill>
            <a:miter lim="800000"/>
            <a:headEnd/>
            <a:tailEnd/>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dirty="0" err="1">
                <a:solidFill>
                  <a:srgbClr val="000000"/>
                </a:solidFill>
                <a:latin typeface="Cambria" panose="02040503050406030204" pitchFamily="18" charset="0"/>
                <a:ea typeface="Cambria" panose="02040503050406030204" pitchFamily="18" charset="0"/>
              </a:rPr>
              <a:t>Chuột</a:t>
            </a:r>
            <a:endParaRPr lang="en-US" altLang="en-US" sz="4200" b="1" dirty="0">
              <a:solidFill>
                <a:srgbClr val="000000"/>
              </a:solidFill>
              <a:latin typeface="Cambria" panose="02040503050406030204" pitchFamily="18" charset="0"/>
              <a:ea typeface="Cambria" panose="02040503050406030204" pitchFamily="18" charset="0"/>
            </a:endParaRPr>
          </a:p>
        </p:txBody>
      </p:sp>
      <p:sp>
        <p:nvSpPr>
          <p:cNvPr id="5" name="Text Box 43">
            <a:extLst>
              <a:ext uri="{FF2B5EF4-FFF2-40B4-BE49-F238E27FC236}">
                <a16:creationId xmlns:a16="http://schemas.microsoft.com/office/drawing/2014/main" id="{E5B006CC-7A51-1903-47F9-BB6C2303954F}"/>
              </a:ext>
            </a:extLst>
          </p:cNvPr>
          <p:cNvSpPr txBox="1">
            <a:spLocks noChangeArrowheads="1"/>
          </p:cNvSpPr>
          <p:nvPr/>
        </p:nvSpPr>
        <p:spPr bwMode="auto">
          <a:xfrm>
            <a:off x="8010525" y="1616870"/>
            <a:ext cx="1916907" cy="738664"/>
          </a:xfrm>
          <a:prstGeom prst="rect">
            <a:avLst/>
          </a:prstGeom>
          <a:solidFill>
            <a:srgbClr val="99FF66"/>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Bướm</a:t>
            </a:r>
          </a:p>
        </p:txBody>
      </p:sp>
      <p:sp>
        <p:nvSpPr>
          <p:cNvPr id="6" name="Text Box 44">
            <a:extLst>
              <a:ext uri="{FF2B5EF4-FFF2-40B4-BE49-F238E27FC236}">
                <a16:creationId xmlns:a16="http://schemas.microsoft.com/office/drawing/2014/main" id="{6EE0A550-4B38-CB69-EC2D-8191C86324D9}"/>
              </a:ext>
            </a:extLst>
          </p:cNvPr>
          <p:cNvSpPr txBox="1">
            <a:spLocks noChangeArrowheads="1"/>
          </p:cNvSpPr>
          <p:nvPr/>
        </p:nvSpPr>
        <p:spPr bwMode="auto">
          <a:xfrm>
            <a:off x="10353675" y="1631157"/>
            <a:ext cx="2190750" cy="738664"/>
          </a:xfrm>
          <a:prstGeom prst="rect">
            <a:avLst/>
          </a:prstGeom>
          <a:solidFill>
            <a:srgbClr val="F7EDA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6600CC"/>
                </a:solidFill>
                <a:latin typeface="Cambria" panose="02040503050406030204" pitchFamily="18" charset="0"/>
                <a:ea typeface="Cambria" panose="02040503050406030204" pitchFamily="18" charset="0"/>
              </a:rPr>
              <a:t>Cá heo</a:t>
            </a:r>
          </a:p>
        </p:txBody>
      </p:sp>
      <p:sp>
        <p:nvSpPr>
          <p:cNvPr id="7" name="Text Box 45">
            <a:extLst>
              <a:ext uri="{FF2B5EF4-FFF2-40B4-BE49-F238E27FC236}">
                <a16:creationId xmlns:a16="http://schemas.microsoft.com/office/drawing/2014/main" id="{A5D4B596-6545-643D-751C-CB23828728E2}"/>
              </a:ext>
            </a:extLst>
          </p:cNvPr>
          <p:cNvSpPr txBox="1">
            <a:spLocks noChangeArrowheads="1"/>
          </p:cNvSpPr>
          <p:nvPr/>
        </p:nvSpPr>
        <p:spPr bwMode="auto">
          <a:xfrm>
            <a:off x="12782550" y="1631157"/>
            <a:ext cx="2190750" cy="738664"/>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0000"/>
                </a:solidFill>
                <a:latin typeface="Cambria" panose="02040503050406030204" pitchFamily="18" charset="0"/>
                <a:ea typeface="Cambria" panose="02040503050406030204" pitchFamily="18" charset="0"/>
              </a:rPr>
              <a:t>Cá sấu</a:t>
            </a:r>
          </a:p>
        </p:txBody>
      </p:sp>
      <p:sp>
        <p:nvSpPr>
          <p:cNvPr id="8" name="Text Box 46">
            <a:extLst>
              <a:ext uri="{FF2B5EF4-FFF2-40B4-BE49-F238E27FC236}">
                <a16:creationId xmlns:a16="http://schemas.microsoft.com/office/drawing/2014/main" id="{1615EC7B-7BE1-23EA-0ED1-BB531FF0D376}"/>
              </a:ext>
            </a:extLst>
          </p:cNvPr>
          <p:cNvSpPr txBox="1">
            <a:spLocks noChangeArrowheads="1"/>
          </p:cNvSpPr>
          <p:nvPr/>
        </p:nvSpPr>
        <p:spPr bwMode="auto">
          <a:xfrm>
            <a:off x="3086100" y="2774157"/>
            <a:ext cx="1421607" cy="738664"/>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Thỏ</a:t>
            </a:r>
          </a:p>
        </p:txBody>
      </p:sp>
      <p:sp>
        <p:nvSpPr>
          <p:cNvPr id="9" name="Text Box 47">
            <a:extLst>
              <a:ext uri="{FF2B5EF4-FFF2-40B4-BE49-F238E27FC236}">
                <a16:creationId xmlns:a16="http://schemas.microsoft.com/office/drawing/2014/main" id="{78662161-CD63-0F9E-B0E7-EBE3A0AC5F2F}"/>
              </a:ext>
            </a:extLst>
          </p:cNvPr>
          <p:cNvSpPr txBox="1">
            <a:spLocks noChangeArrowheads="1"/>
          </p:cNvSpPr>
          <p:nvPr/>
        </p:nvSpPr>
        <p:spPr bwMode="auto">
          <a:xfrm>
            <a:off x="5372100" y="2774157"/>
            <a:ext cx="1326357" cy="738664"/>
          </a:xfrm>
          <a:prstGeom prst="rect">
            <a:avLst/>
          </a:prstGeom>
          <a:solidFill>
            <a:srgbClr val="A7EDF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33CC"/>
                </a:solidFill>
                <a:latin typeface="Cambria" panose="02040503050406030204" pitchFamily="18" charset="0"/>
                <a:ea typeface="Cambria" panose="02040503050406030204" pitchFamily="18" charset="0"/>
              </a:rPr>
              <a:t>Rắn</a:t>
            </a:r>
          </a:p>
        </p:txBody>
      </p:sp>
      <p:sp>
        <p:nvSpPr>
          <p:cNvPr id="10" name="Text Box 48">
            <a:extLst>
              <a:ext uri="{FF2B5EF4-FFF2-40B4-BE49-F238E27FC236}">
                <a16:creationId xmlns:a16="http://schemas.microsoft.com/office/drawing/2014/main" id="{83264E19-C234-FE56-F98B-88079F029196}"/>
              </a:ext>
            </a:extLst>
          </p:cNvPr>
          <p:cNvSpPr txBox="1">
            <a:spLocks noChangeArrowheads="1"/>
          </p:cNvSpPr>
          <p:nvPr/>
        </p:nvSpPr>
        <p:spPr bwMode="auto">
          <a:xfrm>
            <a:off x="7315201" y="2774157"/>
            <a:ext cx="1051891" cy="738664"/>
          </a:xfrm>
          <a:prstGeom prst="rect">
            <a:avLst/>
          </a:prstGeom>
          <a:solidFill>
            <a:srgbClr val="C6BBE3"/>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Khỉ</a:t>
            </a:r>
          </a:p>
        </p:txBody>
      </p:sp>
      <p:sp>
        <p:nvSpPr>
          <p:cNvPr id="11" name="Text Box 49">
            <a:extLst>
              <a:ext uri="{FF2B5EF4-FFF2-40B4-BE49-F238E27FC236}">
                <a16:creationId xmlns:a16="http://schemas.microsoft.com/office/drawing/2014/main" id="{78A67B44-1E52-6511-6389-78CCC76F97CA}"/>
              </a:ext>
            </a:extLst>
          </p:cNvPr>
          <p:cNvSpPr txBox="1">
            <a:spLocks noChangeArrowheads="1"/>
          </p:cNvSpPr>
          <p:nvPr/>
        </p:nvSpPr>
        <p:spPr bwMode="auto">
          <a:xfrm>
            <a:off x="9234488" y="2774157"/>
            <a:ext cx="1471878" cy="738664"/>
          </a:xfrm>
          <a:prstGeom prst="rect">
            <a:avLst/>
          </a:prstGeom>
          <a:solidFill>
            <a:srgbClr val="99FF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Chim</a:t>
            </a:r>
          </a:p>
        </p:txBody>
      </p:sp>
      <p:sp>
        <p:nvSpPr>
          <p:cNvPr id="12" name="Text Box 50">
            <a:extLst>
              <a:ext uri="{FF2B5EF4-FFF2-40B4-BE49-F238E27FC236}">
                <a16:creationId xmlns:a16="http://schemas.microsoft.com/office/drawing/2014/main" id="{FC69E497-DDDD-9388-6402-142777CC0AA2}"/>
              </a:ext>
            </a:extLst>
          </p:cNvPr>
          <p:cNvSpPr txBox="1">
            <a:spLocks noChangeArrowheads="1"/>
          </p:cNvSpPr>
          <p:nvPr/>
        </p:nvSpPr>
        <p:spPr bwMode="auto">
          <a:xfrm>
            <a:off x="11544301" y="2774157"/>
            <a:ext cx="1099981" cy="738664"/>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9999"/>
                </a:solidFill>
                <a:latin typeface="Cambria" panose="02040503050406030204" pitchFamily="18" charset="0"/>
                <a:ea typeface="Cambria" panose="02040503050406030204" pitchFamily="18" charset="0"/>
              </a:rPr>
              <a:t>Dơi</a:t>
            </a:r>
          </a:p>
        </p:txBody>
      </p:sp>
      <p:sp>
        <p:nvSpPr>
          <p:cNvPr id="13" name="Text Box 51">
            <a:extLst>
              <a:ext uri="{FF2B5EF4-FFF2-40B4-BE49-F238E27FC236}">
                <a16:creationId xmlns:a16="http://schemas.microsoft.com/office/drawing/2014/main" id="{50A1188D-36C5-F618-6CAE-0DB11D822486}"/>
              </a:ext>
            </a:extLst>
          </p:cNvPr>
          <p:cNvSpPr txBox="1">
            <a:spLocks noChangeArrowheads="1"/>
          </p:cNvSpPr>
          <p:nvPr/>
        </p:nvSpPr>
        <p:spPr bwMode="auto">
          <a:xfrm>
            <a:off x="13368338" y="2774157"/>
            <a:ext cx="1376363" cy="738664"/>
          </a:xfrm>
          <a:prstGeom prst="rect">
            <a:avLst/>
          </a:prstGeom>
          <a:solidFill>
            <a:srgbClr val="A7EDF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333399"/>
                </a:solidFill>
                <a:latin typeface="Cambria" panose="02040503050406030204" pitchFamily="18" charset="0"/>
                <a:ea typeface="Cambria" panose="02040503050406030204" pitchFamily="18" charset="0"/>
              </a:rPr>
              <a:t>Rùa</a:t>
            </a:r>
          </a:p>
        </p:txBody>
      </p:sp>
    </p:spTree>
    <p:extLst>
      <p:ext uri="{BB962C8B-B14F-4D97-AF65-F5344CB8AC3E}">
        <p14:creationId xmlns:p14="http://schemas.microsoft.com/office/powerpoint/2010/main" val="90811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70" decel="100000"/>
                                        <p:tgtEl>
                                          <p:spTgt spid="4"/>
                                        </p:tgtEl>
                                      </p:cBhvr>
                                    </p:animEffect>
                                    <p:animScale>
                                      <p:cBhvr>
                                        <p:cTn id="17" dur="770" decel="100000"/>
                                        <p:tgtEl>
                                          <p:spTgt spid="4"/>
                                        </p:tgtEl>
                                      </p:cBhvr>
                                      <p:from x="10000" y="10000"/>
                                      <p:to x="200000" y="450000"/>
                                    </p:animScale>
                                    <p:animScale>
                                      <p:cBhvr>
                                        <p:cTn id="18" dur="1230" accel="100000" fill="hold">
                                          <p:stCondLst>
                                            <p:cond delay="770"/>
                                          </p:stCondLst>
                                        </p:cTn>
                                        <p:tgtEl>
                                          <p:spTgt spid="4"/>
                                        </p:tgtEl>
                                      </p:cBhvr>
                                      <p:from x="200000" y="450000"/>
                                      <p:to x="100000" y="100000"/>
                                    </p:animScale>
                                    <p:set>
                                      <p:cBhvr>
                                        <p:cTn id="19" dur="770" fill="hold"/>
                                        <p:tgtEl>
                                          <p:spTgt spid="4"/>
                                        </p:tgtEl>
                                        <p:attrNameLst>
                                          <p:attrName>ppt_x</p:attrName>
                                        </p:attrNameLst>
                                      </p:cBhvr>
                                      <p:to>
                                        <p:strVal val="(0.5)"/>
                                      </p:to>
                                    </p:set>
                                    <p:anim from="(0.5)" to="(#ppt_x)" calcmode="lin" valueType="num">
                                      <p:cBhvr>
                                        <p:cTn id="20" dur="1230" accel="100000" fill="hold">
                                          <p:stCondLst>
                                            <p:cond delay="770"/>
                                          </p:stCondLst>
                                        </p:cTn>
                                        <p:tgtEl>
                                          <p:spTgt spid="4"/>
                                        </p:tgtEl>
                                        <p:attrNameLst>
                                          <p:attrName>ppt_x</p:attrName>
                                        </p:attrNameLst>
                                      </p:cBhvr>
                                    </p:anim>
                                    <p:set>
                                      <p:cBhvr>
                                        <p:cTn id="21" dur="770" fill="hold"/>
                                        <p:tgtEl>
                                          <p:spTgt spid="4"/>
                                        </p:tgtEl>
                                        <p:attrNameLst>
                                          <p:attrName>ppt_y</p:attrName>
                                        </p:attrNameLst>
                                      </p:cBhvr>
                                      <p:to>
                                        <p:strVal val="(#ppt_y+0.4)"/>
                                      </p:to>
                                    </p:set>
                                    <p:anim from="(#ppt_y+0.4)" to="(#ppt_y)" calcmode="lin" valueType="num">
                                      <p:cBhvr>
                                        <p:cTn id="22" dur="1230" accel="100000" fill="hold">
                                          <p:stCondLst>
                                            <p:cond delay="770"/>
                                          </p:stCondLst>
                                        </p:cTn>
                                        <p:tgtEl>
                                          <p:spTgt spid="4"/>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70" decel="100000"/>
                                        <p:tgtEl>
                                          <p:spTgt spid="5"/>
                                        </p:tgtEl>
                                      </p:cBhvr>
                                    </p:animEffect>
                                    <p:animScale>
                                      <p:cBhvr>
                                        <p:cTn id="26" dur="770" decel="100000"/>
                                        <p:tgtEl>
                                          <p:spTgt spid="5"/>
                                        </p:tgtEl>
                                      </p:cBhvr>
                                      <p:from x="10000" y="10000"/>
                                      <p:to x="200000" y="450000"/>
                                    </p:animScale>
                                    <p:animScale>
                                      <p:cBhvr>
                                        <p:cTn id="27" dur="1230" accel="100000" fill="hold">
                                          <p:stCondLst>
                                            <p:cond delay="770"/>
                                          </p:stCondLst>
                                        </p:cTn>
                                        <p:tgtEl>
                                          <p:spTgt spid="5"/>
                                        </p:tgtEl>
                                      </p:cBhvr>
                                      <p:from x="200000" y="450000"/>
                                      <p:to x="100000" y="100000"/>
                                    </p:animScale>
                                    <p:set>
                                      <p:cBhvr>
                                        <p:cTn id="28" dur="770" fill="hold"/>
                                        <p:tgtEl>
                                          <p:spTgt spid="5"/>
                                        </p:tgtEl>
                                        <p:attrNameLst>
                                          <p:attrName>ppt_x</p:attrName>
                                        </p:attrNameLst>
                                      </p:cBhvr>
                                      <p:to>
                                        <p:strVal val="(0.5)"/>
                                      </p:to>
                                    </p:set>
                                    <p:anim from="(0.5)" to="(#ppt_x)" calcmode="lin" valueType="num">
                                      <p:cBhvr>
                                        <p:cTn id="29" dur="1230" accel="100000" fill="hold">
                                          <p:stCondLst>
                                            <p:cond delay="770"/>
                                          </p:stCondLst>
                                        </p:cTn>
                                        <p:tgtEl>
                                          <p:spTgt spid="5"/>
                                        </p:tgtEl>
                                        <p:attrNameLst>
                                          <p:attrName>ppt_x</p:attrName>
                                        </p:attrNameLst>
                                      </p:cBhvr>
                                    </p:anim>
                                    <p:set>
                                      <p:cBhvr>
                                        <p:cTn id="30" dur="770" fill="hold"/>
                                        <p:tgtEl>
                                          <p:spTgt spid="5"/>
                                        </p:tgtEl>
                                        <p:attrNameLst>
                                          <p:attrName>ppt_y</p:attrName>
                                        </p:attrNameLst>
                                      </p:cBhvr>
                                      <p:to>
                                        <p:strVal val="(#ppt_y+0.4)"/>
                                      </p:to>
                                    </p:set>
                                    <p:anim from="(#ppt_y+0.4)" to="(#ppt_y)" calcmode="lin" valueType="num">
                                      <p:cBhvr>
                                        <p:cTn id="31" dur="1230" accel="100000" fill="hold">
                                          <p:stCondLst>
                                            <p:cond delay="770"/>
                                          </p:stCondLst>
                                        </p:cTn>
                                        <p:tgtEl>
                                          <p:spTgt spid="5"/>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70" decel="100000"/>
                                        <p:tgtEl>
                                          <p:spTgt spid="6"/>
                                        </p:tgtEl>
                                      </p:cBhvr>
                                    </p:animEffect>
                                    <p:animScale>
                                      <p:cBhvr>
                                        <p:cTn id="35" dur="770" decel="100000"/>
                                        <p:tgtEl>
                                          <p:spTgt spid="6"/>
                                        </p:tgtEl>
                                      </p:cBhvr>
                                      <p:from x="10000" y="10000"/>
                                      <p:to x="200000" y="450000"/>
                                    </p:animScale>
                                    <p:animScale>
                                      <p:cBhvr>
                                        <p:cTn id="36" dur="1230" accel="100000" fill="hold">
                                          <p:stCondLst>
                                            <p:cond delay="770"/>
                                          </p:stCondLst>
                                        </p:cTn>
                                        <p:tgtEl>
                                          <p:spTgt spid="6"/>
                                        </p:tgtEl>
                                      </p:cBhvr>
                                      <p:from x="200000" y="450000"/>
                                      <p:to x="100000" y="100000"/>
                                    </p:animScale>
                                    <p:set>
                                      <p:cBhvr>
                                        <p:cTn id="37" dur="770" fill="hold"/>
                                        <p:tgtEl>
                                          <p:spTgt spid="6"/>
                                        </p:tgtEl>
                                        <p:attrNameLst>
                                          <p:attrName>ppt_x</p:attrName>
                                        </p:attrNameLst>
                                      </p:cBhvr>
                                      <p:to>
                                        <p:strVal val="(0.5)"/>
                                      </p:to>
                                    </p:set>
                                    <p:anim from="(0.5)" to="(#ppt_x)" calcmode="lin" valueType="num">
                                      <p:cBhvr>
                                        <p:cTn id="38" dur="1230" accel="100000" fill="hold">
                                          <p:stCondLst>
                                            <p:cond delay="770"/>
                                          </p:stCondLst>
                                        </p:cTn>
                                        <p:tgtEl>
                                          <p:spTgt spid="6"/>
                                        </p:tgtEl>
                                        <p:attrNameLst>
                                          <p:attrName>ppt_x</p:attrName>
                                        </p:attrNameLst>
                                      </p:cBhvr>
                                    </p:anim>
                                    <p:set>
                                      <p:cBhvr>
                                        <p:cTn id="39" dur="770" fill="hold"/>
                                        <p:tgtEl>
                                          <p:spTgt spid="6"/>
                                        </p:tgtEl>
                                        <p:attrNameLst>
                                          <p:attrName>ppt_y</p:attrName>
                                        </p:attrNameLst>
                                      </p:cBhvr>
                                      <p:to>
                                        <p:strVal val="(#ppt_y+0.4)"/>
                                      </p:to>
                                    </p:set>
                                    <p:anim from="(#ppt_y+0.4)" to="(#ppt_y)" calcmode="lin" valueType="num">
                                      <p:cBhvr>
                                        <p:cTn id="40" dur="1230" accel="100000" fill="hold">
                                          <p:stCondLst>
                                            <p:cond delay="770"/>
                                          </p:stCondLst>
                                        </p:cTn>
                                        <p:tgtEl>
                                          <p:spTgt spid="6"/>
                                        </p:tgtEl>
                                        <p:attrNameLst>
                                          <p:attrName>ppt_y</p:attrName>
                                        </p:attrNameLst>
                                      </p:cBhvr>
                                    </p:anim>
                                  </p:childTnLst>
                                </p:cTn>
                              </p:par>
                              <p:par>
                                <p:cTn id="41" presetID="5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770" decel="100000"/>
                                        <p:tgtEl>
                                          <p:spTgt spid="7"/>
                                        </p:tgtEl>
                                      </p:cBhvr>
                                    </p:animEffect>
                                    <p:animScale>
                                      <p:cBhvr>
                                        <p:cTn id="44" dur="770" decel="100000"/>
                                        <p:tgtEl>
                                          <p:spTgt spid="7"/>
                                        </p:tgtEl>
                                      </p:cBhvr>
                                      <p:from x="10000" y="10000"/>
                                      <p:to x="200000" y="450000"/>
                                    </p:animScale>
                                    <p:animScale>
                                      <p:cBhvr>
                                        <p:cTn id="45" dur="1230" accel="100000" fill="hold">
                                          <p:stCondLst>
                                            <p:cond delay="770"/>
                                          </p:stCondLst>
                                        </p:cTn>
                                        <p:tgtEl>
                                          <p:spTgt spid="7"/>
                                        </p:tgtEl>
                                      </p:cBhvr>
                                      <p:from x="200000" y="450000"/>
                                      <p:to x="100000" y="100000"/>
                                    </p:animScale>
                                    <p:set>
                                      <p:cBhvr>
                                        <p:cTn id="46" dur="770" fill="hold"/>
                                        <p:tgtEl>
                                          <p:spTgt spid="7"/>
                                        </p:tgtEl>
                                        <p:attrNameLst>
                                          <p:attrName>ppt_x</p:attrName>
                                        </p:attrNameLst>
                                      </p:cBhvr>
                                      <p:to>
                                        <p:strVal val="(0.5)"/>
                                      </p:to>
                                    </p:set>
                                    <p:anim from="(0.5)" to="(#ppt_x)" calcmode="lin" valueType="num">
                                      <p:cBhvr>
                                        <p:cTn id="47" dur="1230" accel="100000" fill="hold">
                                          <p:stCondLst>
                                            <p:cond delay="770"/>
                                          </p:stCondLst>
                                        </p:cTn>
                                        <p:tgtEl>
                                          <p:spTgt spid="7"/>
                                        </p:tgtEl>
                                        <p:attrNameLst>
                                          <p:attrName>ppt_x</p:attrName>
                                        </p:attrNameLst>
                                      </p:cBhvr>
                                    </p:anim>
                                    <p:set>
                                      <p:cBhvr>
                                        <p:cTn id="48" dur="770" fill="hold"/>
                                        <p:tgtEl>
                                          <p:spTgt spid="7"/>
                                        </p:tgtEl>
                                        <p:attrNameLst>
                                          <p:attrName>ppt_y</p:attrName>
                                        </p:attrNameLst>
                                      </p:cBhvr>
                                      <p:to>
                                        <p:strVal val="(#ppt_y+0.4)"/>
                                      </p:to>
                                    </p:set>
                                    <p:anim from="(#ppt_y+0.4)" to="(#ppt_y)" calcmode="lin" valueType="num">
                                      <p:cBhvr>
                                        <p:cTn id="49" dur="1230" accel="100000" fill="hold">
                                          <p:stCondLst>
                                            <p:cond delay="770"/>
                                          </p:stCondLst>
                                        </p:cTn>
                                        <p:tgtEl>
                                          <p:spTgt spid="7"/>
                                        </p:tgtEl>
                                        <p:attrNameLst>
                                          <p:attrName>ppt_y</p:attrName>
                                        </p:attrNameLst>
                                      </p:cBhvr>
                                    </p:anim>
                                  </p:childTnLst>
                                </p:cTn>
                              </p:par>
                              <p:par>
                                <p:cTn id="50" presetID="51"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70" decel="100000"/>
                                        <p:tgtEl>
                                          <p:spTgt spid="13"/>
                                        </p:tgtEl>
                                      </p:cBhvr>
                                    </p:animEffect>
                                    <p:animScale>
                                      <p:cBhvr>
                                        <p:cTn id="53" dur="770" decel="100000"/>
                                        <p:tgtEl>
                                          <p:spTgt spid="13"/>
                                        </p:tgtEl>
                                      </p:cBhvr>
                                      <p:from x="10000" y="10000"/>
                                      <p:to x="200000" y="450000"/>
                                    </p:animScale>
                                    <p:animScale>
                                      <p:cBhvr>
                                        <p:cTn id="54" dur="1230" accel="100000" fill="hold">
                                          <p:stCondLst>
                                            <p:cond delay="770"/>
                                          </p:stCondLst>
                                        </p:cTn>
                                        <p:tgtEl>
                                          <p:spTgt spid="13"/>
                                        </p:tgtEl>
                                      </p:cBhvr>
                                      <p:from x="200000" y="450000"/>
                                      <p:to x="100000" y="100000"/>
                                    </p:animScale>
                                    <p:set>
                                      <p:cBhvr>
                                        <p:cTn id="55" dur="770" fill="hold"/>
                                        <p:tgtEl>
                                          <p:spTgt spid="13"/>
                                        </p:tgtEl>
                                        <p:attrNameLst>
                                          <p:attrName>ppt_x</p:attrName>
                                        </p:attrNameLst>
                                      </p:cBhvr>
                                      <p:to>
                                        <p:strVal val="(0.5)"/>
                                      </p:to>
                                    </p:set>
                                    <p:anim from="(0.5)" to="(#ppt_x)" calcmode="lin" valueType="num">
                                      <p:cBhvr>
                                        <p:cTn id="56" dur="1230" accel="100000" fill="hold">
                                          <p:stCondLst>
                                            <p:cond delay="770"/>
                                          </p:stCondLst>
                                        </p:cTn>
                                        <p:tgtEl>
                                          <p:spTgt spid="13"/>
                                        </p:tgtEl>
                                        <p:attrNameLst>
                                          <p:attrName>ppt_x</p:attrName>
                                        </p:attrNameLst>
                                      </p:cBhvr>
                                    </p:anim>
                                    <p:set>
                                      <p:cBhvr>
                                        <p:cTn id="57" dur="770" fill="hold"/>
                                        <p:tgtEl>
                                          <p:spTgt spid="13"/>
                                        </p:tgtEl>
                                        <p:attrNameLst>
                                          <p:attrName>ppt_y</p:attrName>
                                        </p:attrNameLst>
                                      </p:cBhvr>
                                      <p:to>
                                        <p:strVal val="(#ppt_y+0.4)"/>
                                      </p:to>
                                    </p:set>
                                    <p:anim from="(#ppt_y+0.4)" to="(#ppt_y)" calcmode="lin" valueType="num">
                                      <p:cBhvr>
                                        <p:cTn id="58" dur="1230" accel="100000" fill="hold">
                                          <p:stCondLst>
                                            <p:cond delay="770"/>
                                          </p:stCondLst>
                                        </p:cTn>
                                        <p:tgtEl>
                                          <p:spTgt spid="13"/>
                                        </p:tgtEl>
                                        <p:attrNameLst>
                                          <p:attrName>ppt_y</p:attrName>
                                        </p:attrNameLst>
                                      </p:cBhvr>
                                    </p:anim>
                                  </p:childTnLst>
                                </p:cTn>
                              </p:par>
                              <p:par>
                                <p:cTn id="59" presetID="51"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770" decel="100000"/>
                                        <p:tgtEl>
                                          <p:spTgt spid="12"/>
                                        </p:tgtEl>
                                      </p:cBhvr>
                                    </p:animEffect>
                                    <p:animScale>
                                      <p:cBhvr>
                                        <p:cTn id="62" dur="770" decel="100000"/>
                                        <p:tgtEl>
                                          <p:spTgt spid="12"/>
                                        </p:tgtEl>
                                      </p:cBhvr>
                                      <p:from x="10000" y="10000"/>
                                      <p:to x="200000" y="450000"/>
                                    </p:animScale>
                                    <p:animScale>
                                      <p:cBhvr>
                                        <p:cTn id="63" dur="1230" accel="100000" fill="hold">
                                          <p:stCondLst>
                                            <p:cond delay="770"/>
                                          </p:stCondLst>
                                        </p:cTn>
                                        <p:tgtEl>
                                          <p:spTgt spid="12"/>
                                        </p:tgtEl>
                                      </p:cBhvr>
                                      <p:from x="200000" y="450000"/>
                                      <p:to x="100000" y="100000"/>
                                    </p:animScale>
                                    <p:set>
                                      <p:cBhvr>
                                        <p:cTn id="64" dur="770" fill="hold"/>
                                        <p:tgtEl>
                                          <p:spTgt spid="12"/>
                                        </p:tgtEl>
                                        <p:attrNameLst>
                                          <p:attrName>ppt_x</p:attrName>
                                        </p:attrNameLst>
                                      </p:cBhvr>
                                      <p:to>
                                        <p:strVal val="(0.5)"/>
                                      </p:to>
                                    </p:set>
                                    <p:anim from="(0.5)" to="(#ppt_x)" calcmode="lin" valueType="num">
                                      <p:cBhvr>
                                        <p:cTn id="65" dur="1230" accel="100000" fill="hold">
                                          <p:stCondLst>
                                            <p:cond delay="770"/>
                                          </p:stCondLst>
                                        </p:cTn>
                                        <p:tgtEl>
                                          <p:spTgt spid="12"/>
                                        </p:tgtEl>
                                        <p:attrNameLst>
                                          <p:attrName>ppt_x</p:attrName>
                                        </p:attrNameLst>
                                      </p:cBhvr>
                                    </p:anim>
                                    <p:set>
                                      <p:cBhvr>
                                        <p:cTn id="66" dur="770" fill="hold"/>
                                        <p:tgtEl>
                                          <p:spTgt spid="12"/>
                                        </p:tgtEl>
                                        <p:attrNameLst>
                                          <p:attrName>ppt_y</p:attrName>
                                        </p:attrNameLst>
                                      </p:cBhvr>
                                      <p:to>
                                        <p:strVal val="(#ppt_y+0.4)"/>
                                      </p:to>
                                    </p:set>
                                    <p:anim from="(#ppt_y+0.4)" to="(#ppt_y)" calcmode="lin" valueType="num">
                                      <p:cBhvr>
                                        <p:cTn id="67" dur="1230" accel="100000" fill="hold">
                                          <p:stCondLst>
                                            <p:cond delay="770"/>
                                          </p:stCondLst>
                                        </p:cTn>
                                        <p:tgtEl>
                                          <p:spTgt spid="12"/>
                                        </p:tgtEl>
                                        <p:attrNameLst>
                                          <p:attrName>ppt_y</p:attrName>
                                        </p:attrNameLst>
                                      </p:cBhvr>
                                    </p:anim>
                                  </p:childTnLst>
                                </p:cTn>
                              </p:par>
                              <p:par>
                                <p:cTn id="68" presetID="51"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770" decel="100000"/>
                                        <p:tgtEl>
                                          <p:spTgt spid="11"/>
                                        </p:tgtEl>
                                      </p:cBhvr>
                                    </p:animEffect>
                                    <p:animScale>
                                      <p:cBhvr>
                                        <p:cTn id="71" dur="770" decel="100000"/>
                                        <p:tgtEl>
                                          <p:spTgt spid="11"/>
                                        </p:tgtEl>
                                      </p:cBhvr>
                                      <p:from x="10000" y="10000"/>
                                      <p:to x="200000" y="450000"/>
                                    </p:animScale>
                                    <p:animScale>
                                      <p:cBhvr>
                                        <p:cTn id="72" dur="1230" accel="100000" fill="hold">
                                          <p:stCondLst>
                                            <p:cond delay="770"/>
                                          </p:stCondLst>
                                        </p:cTn>
                                        <p:tgtEl>
                                          <p:spTgt spid="11"/>
                                        </p:tgtEl>
                                      </p:cBhvr>
                                      <p:from x="200000" y="450000"/>
                                      <p:to x="100000" y="100000"/>
                                    </p:animScale>
                                    <p:set>
                                      <p:cBhvr>
                                        <p:cTn id="73" dur="770" fill="hold"/>
                                        <p:tgtEl>
                                          <p:spTgt spid="11"/>
                                        </p:tgtEl>
                                        <p:attrNameLst>
                                          <p:attrName>ppt_x</p:attrName>
                                        </p:attrNameLst>
                                      </p:cBhvr>
                                      <p:to>
                                        <p:strVal val="(0.5)"/>
                                      </p:to>
                                    </p:set>
                                    <p:anim from="(0.5)" to="(#ppt_x)" calcmode="lin" valueType="num">
                                      <p:cBhvr>
                                        <p:cTn id="74" dur="1230" accel="100000" fill="hold">
                                          <p:stCondLst>
                                            <p:cond delay="770"/>
                                          </p:stCondLst>
                                        </p:cTn>
                                        <p:tgtEl>
                                          <p:spTgt spid="11"/>
                                        </p:tgtEl>
                                        <p:attrNameLst>
                                          <p:attrName>ppt_x</p:attrName>
                                        </p:attrNameLst>
                                      </p:cBhvr>
                                    </p:anim>
                                    <p:set>
                                      <p:cBhvr>
                                        <p:cTn id="75" dur="770" fill="hold"/>
                                        <p:tgtEl>
                                          <p:spTgt spid="11"/>
                                        </p:tgtEl>
                                        <p:attrNameLst>
                                          <p:attrName>ppt_y</p:attrName>
                                        </p:attrNameLst>
                                      </p:cBhvr>
                                      <p:to>
                                        <p:strVal val="(#ppt_y+0.4)"/>
                                      </p:to>
                                    </p:set>
                                    <p:anim from="(#ppt_y+0.4)" to="(#ppt_y)" calcmode="lin" valueType="num">
                                      <p:cBhvr>
                                        <p:cTn id="76" dur="1230" accel="100000" fill="hold">
                                          <p:stCondLst>
                                            <p:cond delay="770"/>
                                          </p:stCondLst>
                                        </p:cTn>
                                        <p:tgtEl>
                                          <p:spTgt spid="11"/>
                                        </p:tgtEl>
                                        <p:attrNameLst>
                                          <p:attrName>ppt_y</p:attrName>
                                        </p:attrNameLst>
                                      </p:cBhvr>
                                    </p:anim>
                                  </p:childTnLst>
                                </p:cTn>
                              </p:par>
                              <p:par>
                                <p:cTn id="77" presetID="51"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770" decel="100000"/>
                                        <p:tgtEl>
                                          <p:spTgt spid="10"/>
                                        </p:tgtEl>
                                      </p:cBhvr>
                                    </p:animEffect>
                                    <p:animScale>
                                      <p:cBhvr>
                                        <p:cTn id="80" dur="770" decel="100000"/>
                                        <p:tgtEl>
                                          <p:spTgt spid="10"/>
                                        </p:tgtEl>
                                      </p:cBhvr>
                                      <p:from x="10000" y="10000"/>
                                      <p:to x="200000" y="450000"/>
                                    </p:animScale>
                                    <p:animScale>
                                      <p:cBhvr>
                                        <p:cTn id="81" dur="1230" accel="100000" fill="hold">
                                          <p:stCondLst>
                                            <p:cond delay="770"/>
                                          </p:stCondLst>
                                        </p:cTn>
                                        <p:tgtEl>
                                          <p:spTgt spid="10"/>
                                        </p:tgtEl>
                                      </p:cBhvr>
                                      <p:from x="200000" y="450000"/>
                                      <p:to x="100000" y="100000"/>
                                    </p:animScale>
                                    <p:set>
                                      <p:cBhvr>
                                        <p:cTn id="82" dur="770" fill="hold"/>
                                        <p:tgtEl>
                                          <p:spTgt spid="10"/>
                                        </p:tgtEl>
                                        <p:attrNameLst>
                                          <p:attrName>ppt_x</p:attrName>
                                        </p:attrNameLst>
                                      </p:cBhvr>
                                      <p:to>
                                        <p:strVal val="(0.5)"/>
                                      </p:to>
                                    </p:set>
                                    <p:anim from="(0.5)" to="(#ppt_x)" calcmode="lin" valueType="num">
                                      <p:cBhvr>
                                        <p:cTn id="83" dur="1230" accel="100000" fill="hold">
                                          <p:stCondLst>
                                            <p:cond delay="770"/>
                                          </p:stCondLst>
                                        </p:cTn>
                                        <p:tgtEl>
                                          <p:spTgt spid="10"/>
                                        </p:tgtEl>
                                        <p:attrNameLst>
                                          <p:attrName>ppt_x</p:attrName>
                                        </p:attrNameLst>
                                      </p:cBhvr>
                                    </p:anim>
                                    <p:set>
                                      <p:cBhvr>
                                        <p:cTn id="84" dur="770" fill="hold"/>
                                        <p:tgtEl>
                                          <p:spTgt spid="10"/>
                                        </p:tgtEl>
                                        <p:attrNameLst>
                                          <p:attrName>ppt_y</p:attrName>
                                        </p:attrNameLst>
                                      </p:cBhvr>
                                      <p:to>
                                        <p:strVal val="(#ppt_y+0.4)"/>
                                      </p:to>
                                    </p:set>
                                    <p:anim from="(#ppt_y+0.4)" to="(#ppt_y)" calcmode="lin" valueType="num">
                                      <p:cBhvr>
                                        <p:cTn id="85" dur="1230" accel="100000" fill="hold">
                                          <p:stCondLst>
                                            <p:cond delay="770"/>
                                          </p:stCondLst>
                                        </p:cTn>
                                        <p:tgtEl>
                                          <p:spTgt spid="10"/>
                                        </p:tgtEl>
                                        <p:attrNameLst>
                                          <p:attrName>ppt_y</p:attrName>
                                        </p:attrNameLst>
                                      </p:cBhvr>
                                    </p:anim>
                                  </p:childTnLst>
                                </p:cTn>
                              </p:par>
                              <p:par>
                                <p:cTn id="86" presetID="51" presetClass="entr" presetSubtype="0"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770" decel="100000"/>
                                        <p:tgtEl>
                                          <p:spTgt spid="9"/>
                                        </p:tgtEl>
                                      </p:cBhvr>
                                    </p:animEffect>
                                    <p:animScale>
                                      <p:cBhvr>
                                        <p:cTn id="89" dur="770" decel="100000"/>
                                        <p:tgtEl>
                                          <p:spTgt spid="9"/>
                                        </p:tgtEl>
                                      </p:cBhvr>
                                      <p:from x="10000" y="10000"/>
                                      <p:to x="200000" y="450000"/>
                                    </p:animScale>
                                    <p:animScale>
                                      <p:cBhvr>
                                        <p:cTn id="90" dur="1230" accel="100000" fill="hold">
                                          <p:stCondLst>
                                            <p:cond delay="770"/>
                                          </p:stCondLst>
                                        </p:cTn>
                                        <p:tgtEl>
                                          <p:spTgt spid="9"/>
                                        </p:tgtEl>
                                      </p:cBhvr>
                                      <p:from x="200000" y="450000"/>
                                      <p:to x="100000" y="100000"/>
                                    </p:animScale>
                                    <p:set>
                                      <p:cBhvr>
                                        <p:cTn id="91" dur="770" fill="hold"/>
                                        <p:tgtEl>
                                          <p:spTgt spid="9"/>
                                        </p:tgtEl>
                                        <p:attrNameLst>
                                          <p:attrName>ppt_x</p:attrName>
                                        </p:attrNameLst>
                                      </p:cBhvr>
                                      <p:to>
                                        <p:strVal val="(0.5)"/>
                                      </p:to>
                                    </p:set>
                                    <p:anim from="(0.5)" to="(#ppt_x)" calcmode="lin" valueType="num">
                                      <p:cBhvr>
                                        <p:cTn id="92" dur="1230" accel="100000" fill="hold">
                                          <p:stCondLst>
                                            <p:cond delay="770"/>
                                          </p:stCondLst>
                                        </p:cTn>
                                        <p:tgtEl>
                                          <p:spTgt spid="9"/>
                                        </p:tgtEl>
                                        <p:attrNameLst>
                                          <p:attrName>ppt_x</p:attrName>
                                        </p:attrNameLst>
                                      </p:cBhvr>
                                    </p:anim>
                                    <p:set>
                                      <p:cBhvr>
                                        <p:cTn id="93" dur="770" fill="hold"/>
                                        <p:tgtEl>
                                          <p:spTgt spid="9"/>
                                        </p:tgtEl>
                                        <p:attrNameLst>
                                          <p:attrName>ppt_y</p:attrName>
                                        </p:attrNameLst>
                                      </p:cBhvr>
                                      <p:to>
                                        <p:strVal val="(#ppt_y+0.4)"/>
                                      </p:to>
                                    </p:set>
                                    <p:anim from="(#ppt_y+0.4)" to="(#ppt_y)" calcmode="lin" valueType="num">
                                      <p:cBhvr>
                                        <p:cTn id="94" dur="1230" accel="100000" fill="hold">
                                          <p:stCondLst>
                                            <p:cond delay="770"/>
                                          </p:stCondLst>
                                        </p:cTn>
                                        <p:tgtEl>
                                          <p:spTgt spid="9"/>
                                        </p:tgtEl>
                                        <p:attrNameLst>
                                          <p:attrName>ppt_y</p:attrName>
                                        </p:attrNameLst>
                                      </p:cBhvr>
                                    </p:anim>
                                  </p:childTnLst>
                                </p:cTn>
                              </p:par>
                              <p:par>
                                <p:cTn id="95" presetID="51" presetClass="entr" presetSubtype="0" fill="hold" nodeType="with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fade">
                                      <p:cBhvr>
                                        <p:cTn id="97" dur="770" decel="100000"/>
                                        <p:tgtEl>
                                          <p:spTgt spid="8"/>
                                        </p:tgtEl>
                                      </p:cBhvr>
                                    </p:animEffect>
                                    <p:animScale>
                                      <p:cBhvr>
                                        <p:cTn id="98" dur="770" decel="100000"/>
                                        <p:tgtEl>
                                          <p:spTgt spid="8"/>
                                        </p:tgtEl>
                                      </p:cBhvr>
                                      <p:from x="10000" y="10000"/>
                                      <p:to x="200000" y="450000"/>
                                    </p:animScale>
                                    <p:animScale>
                                      <p:cBhvr>
                                        <p:cTn id="99" dur="1230" accel="100000" fill="hold">
                                          <p:stCondLst>
                                            <p:cond delay="770"/>
                                          </p:stCondLst>
                                        </p:cTn>
                                        <p:tgtEl>
                                          <p:spTgt spid="8"/>
                                        </p:tgtEl>
                                      </p:cBhvr>
                                      <p:from x="200000" y="450000"/>
                                      <p:to x="100000" y="100000"/>
                                    </p:animScale>
                                    <p:set>
                                      <p:cBhvr>
                                        <p:cTn id="100" dur="770" fill="hold"/>
                                        <p:tgtEl>
                                          <p:spTgt spid="8"/>
                                        </p:tgtEl>
                                        <p:attrNameLst>
                                          <p:attrName>ppt_x</p:attrName>
                                        </p:attrNameLst>
                                      </p:cBhvr>
                                      <p:to>
                                        <p:strVal val="(0.5)"/>
                                      </p:to>
                                    </p:set>
                                    <p:anim from="(0.5)" to="(#ppt_x)" calcmode="lin" valueType="num">
                                      <p:cBhvr>
                                        <p:cTn id="101" dur="1230" accel="100000" fill="hold">
                                          <p:stCondLst>
                                            <p:cond delay="770"/>
                                          </p:stCondLst>
                                        </p:cTn>
                                        <p:tgtEl>
                                          <p:spTgt spid="8"/>
                                        </p:tgtEl>
                                        <p:attrNameLst>
                                          <p:attrName>ppt_x</p:attrName>
                                        </p:attrNameLst>
                                      </p:cBhvr>
                                    </p:anim>
                                    <p:set>
                                      <p:cBhvr>
                                        <p:cTn id="102" dur="770" fill="hold"/>
                                        <p:tgtEl>
                                          <p:spTgt spid="8"/>
                                        </p:tgtEl>
                                        <p:attrNameLst>
                                          <p:attrName>ppt_y</p:attrName>
                                        </p:attrNameLst>
                                      </p:cBhvr>
                                      <p:to>
                                        <p:strVal val="(#ppt_y+0.4)"/>
                                      </p:to>
                                    </p:set>
                                    <p:anim from="(#ppt_y+0.4)" to="(#ppt_y)" calcmode="lin" valueType="num">
                                      <p:cBhvr>
                                        <p:cTn id="103" dur="1230" accel="100000" fill="hold">
                                          <p:stCondLst>
                                            <p:cond delay="770"/>
                                          </p:stCondLst>
                                        </p:cTn>
                                        <p:tgtEl>
                                          <p:spTgt spid="8"/>
                                        </p:tgtEl>
                                        <p:attrNameLst>
                                          <p:attrName>ppt_y</p:attrName>
                                        </p:attrNameLst>
                                      </p:cBhvr>
                                    </p:anim>
                                  </p:childTnLst>
                                </p:cTn>
                              </p:par>
                            </p:childTnLst>
                          </p:cTn>
                        </p:par>
                      </p:childTnLst>
                    </p:cTn>
                  </p:par>
                  <p:par>
                    <p:cTn id="104" fill="hold">
                      <p:stCondLst>
                        <p:cond delay="indefinite"/>
                      </p:stCondLst>
                      <p:childTnLst>
                        <p:par>
                          <p:cTn id="105" fill="hold">
                            <p:stCondLst>
                              <p:cond delay="0"/>
                            </p:stCondLst>
                            <p:childTnLst>
                              <p:par>
                                <p:cTn id="106" presetID="20" presetClass="entr" presetSubtype="0" fill="hold" nodeType="click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edge">
                                      <p:cBhvr>
                                        <p:cTn id="10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3"/>
                    </p:tgtEl>
                  </p:cond>
                </p:stCondLst>
                <p:endSync evt="end" delay="0">
                  <p:rtn val="all"/>
                </p:endSync>
                <p:childTnLst>
                  <p:par>
                    <p:cTn id="110" fill="hold">
                      <p:stCondLst>
                        <p:cond delay="0"/>
                      </p:stCondLst>
                      <p:childTnLst>
                        <p:par>
                          <p:cTn id="111" fill="hold">
                            <p:stCondLst>
                              <p:cond delay="0"/>
                            </p:stCondLst>
                            <p:childTnLst>
                              <p:par>
                                <p:cTn id="112" presetID="0" presetClass="path" presetSubtype="0" accel="50000" decel="50000" fill="hold" nodeType="clickEffect">
                                  <p:stCondLst>
                                    <p:cond delay="0"/>
                                  </p:stCondLst>
                                  <p:childTnLst>
                                    <p:animMotion origin="layout" path="M -0.00416 0.01713 L 0.00729 0.33457 " pathEditMode="relative" rAng="0" ptsTypes="AA">
                                      <p:cBhvr>
                                        <p:cTn id="113" dur="2000" fill="hold"/>
                                        <p:tgtEl>
                                          <p:spTgt spid="3"/>
                                        </p:tgtEl>
                                        <p:attrNameLst>
                                          <p:attrName>ppt_x</p:attrName>
                                          <p:attrName>ppt_y</p:attrName>
                                        </p:attrNameLst>
                                      </p:cBhvr>
                                      <p:rCtr x="573" y="15864"/>
                                    </p:animMotion>
                                  </p:childTnLst>
                                </p:cTn>
                              </p:par>
                            </p:childTnLst>
                          </p:cTn>
                        </p:par>
                      </p:childTnLst>
                    </p:cTn>
                  </p:par>
                </p:childTnLst>
              </p:cTn>
              <p:nextCondLst>
                <p:cond evt="onClick" delay="0">
                  <p:tgtEl>
                    <p:spTgt spid="3"/>
                  </p:tgtEl>
                </p:cond>
              </p:nextCondLst>
            </p:seq>
            <p:seq concurrent="1" nextAc="seek">
              <p:cTn id="114" restart="whenNotActive" fill="hold" evtFilter="cancelBubble" nodeType="interactiveSeq">
                <p:stCondLst>
                  <p:cond evt="onClick" delay="0">
                    <p:tgtEl>
                      <p:spTgt spid="4"/>
                    </p:tgtEl>
                  </p:cond>
                </p:stCondLst>
                <p:endSync evt="end" delay="0">
                  <p:rtn val="all"/>
                </p:endSync>
                <p:childTnLst>
                  <p:par>
                    <p:cTn id="115" fill="hold">
                      <p:stCondLst>
                        <p:cond delay="0"/>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0033 0.01652 L 0.21294 0.31976 " pathEditMode="relative" rAng="0" ptsTypes="AA">
                                      <p:cBhvr>
                                        <p:cTn id="118" dur="2000" fill="hold"/>
                                        <p:tgtEl>
                                          <p:spTgt spid="4"/>
                                        </p:tgtEl>
                                        <p:attrNameLst>
                                          <p:attrName>ppt_x</p:attrName>
                                          <p:attrName>ppt_y</p:attrName>
                                        </p:attrNameLst>
                                      </p:cBhvr>
                                      <p:rCtr x="10477" y="15154"/>
                                    </p:animMotion>
                                  </p:childTnLst>
                                </p:cTn>
                              </p:par>
                            </p:childTnLst>
                          </p:cTn>
                        </p:par>
                      </p:childTnLst>
                    </p:cTn>
                  </p:par>
                </p:childTnLst>
              </p:cTn>
              <p:nextCondLst>
                <p:cond evt="onClick" delay="0">
                  <p:tgtEl>
                    <p:spTgt spid="4"/>
                  </p:tgtEl>
                </p:cond>
              </p:nextCondLst>
            </p:seq>
            <p:seq concurrent="1" nextAc="seek">
              <p:cTn id="119" restart="whenNotActive" fill="hold" evtFilter="cancelBubble" nodeType="interactiveSeq">
                <p:stCondLst>
                  <p:cond evt="onClick" delay="0">
                    <p:tgtEl>
                      <p:spTgt spid="5"/>
                    </p:tgtEl>
                  </p:cond>
                </p:stCondLst>
                <p:endSync evt="end" delay="0">
                  <p:rtn val="all"/>
                </p:endSync>
                <p:childTnLst>
                  <p:par>
                    <p:cTn id="120" fill="hold">
                      <p:stCondLst>
                        <p:cond delay="0"/>
                      </p:stCondLst>
                      <p:childTnLst>
                        <p:par>
                          <p:cTn id="121" fill="hold">
                            <p:stCondLst>
                              <p:cond delay="0"/>
                            </p:stCondLst>
                            <p:childTnLst>
                              <p:par>
                                <p:cTn id="122" presetID="0" presetClass="path" presetSubtype="0" accel="50000" decel="50000" fill="hold" nodeType="clickEffect">
                                  <p:stCondLst>
                                    <p:cond delay="0"/>
                                  </p:stCondLst>
                                  <p:childTnLst>
                                    <p:animMotion origin="layout" path="M -1.38889E-6 4.44444E-6 L -0.10712 0.31435 " pathEditMode="relative" rAng="0" ptsTypes="AA">
                                      <p:cBhvr>
                                        <p:cTn id="123" dur="2000" fill="hold"/>
                                        <p:tgtEl>
                                          <p:spTgt spid="5"/>
                                        </p:tgtEl>
                                        <p:attrNameLst>
                                          <p:attrName>ppt_x</p:attrName>
                                          <p:attrName>ppt_y</p:attrName>
                                        </p:attrNameLst>
                                      </p:cBhvr>
                                      <p:rCtr x="-5356" y="15710"/>
                                    </p:animMotion>
                                  </p:childTnLst>
                                </p:cTn>
                              </p:par>
                            </p:childTnLst>
                          </p:cTn>
                        </p:par>
                      </p:childTnLst>
                    </p:cTn>
                  </p:par>
                </p:childTnLst>
              </p:cTn>
              <p:nextCondLst>
                <p:cond evt="onClick" delay="0">
                  <p:tgtEl>
                    <p:spTgt spid="5"/>
                  </p:tgtEl>
                </p:cond>
              </p:nextCondLst>
            </p:seq>
            <p:seq concurrent="1" nextAc="seek">
              <p:cTn id="124" restart="whenNotActive" fill="hold" evtFilter="cancelBubble" nodeType="interactiveSeq">
                <p:stCondLst>
                  <p:cond evt="onClick" delay="0">
                    <p:tgtEl>
                      <p:spTgt spid="6"/>
                    </p:tgtEl>
                  </p:cond>
                </p:stCondLst>
                <p:endSync evt="end" delay="0">
                  <p:rtn val="all"/>
                </p:endSync>
                <p:childTnLst>
                  <p:par>
                    <p:cTn id="125" fill="hold">
                      <p:stCondLst>
                        <p:cond delay="0"/>
                      </p:stCondLst>
                      <p:childTnLst>
                        <p:par>
                          <p:cTn id="126" fill="hold">
                            <p:stCondLst>
                              <p:cond delay="0"/>
                            </p:stCondLst>
                            <p:childTnLst>
                              <p:par>
                                <p:cTn id="127" presetID="0" presetClass="path" presetSubtype="0" accel="50000" decel="50000" fill="hold" nodeType="clickEffect">
                                  <p:stCondLst>
                                    <p:cond delay="0"/>
                                  </p:stCondLst>
                                  <p:childTnLst>
                                    <p:animMotion origin="layout" path="M -1.66667E-6 -4.44444E-6 L 0.16146 0.29815 " pathEditMode="relative" rAng="0" ptsTypes="AA">
                                      <p:cBhvr>
                                        <p:cTn id="128" dur="2000" fill="hold"/>
                                        <p:tgtEl>
                                          <p:spTgt spid="6"/>
                                        </p:tgtEl>
                                        <p:attrNameLst>
                                          <p:attrName>ppt_x</p:attrName>
                                          <p:attrName>ppt_y</p:attrName>
                                        </p:attrNameLst>
                                      </p:cBhvr>
                                      <p:rCtr x="8073" y="14907"/>
                                    </p:animMotion>
                                  </p:childTnLst>
                                </p:cTn>
                              </p:par>
                            </p:childTnLst>
                          </p:cTn>
                        </p:par>
                      </p:childTnLst>
                    </p:cTn>
                  </p:par>
                </p:childTnLst>
              </p:cTn>
              <p:nextCondLst>
                <p:cond evt="onClick" delay="0">
                  <p:tgtEl>
                    <p:spTgt spid="6"/>
                  </p:tgtEl>
                </p:cond>
              </p:nextCondLst>
            </p:seq>
            <p:seq concurrent="1" nextAc="seek">
              <p:cTn id="129" restart="whenNotActive" fill="hold" evtFilter="cancelBubble" nodeType="interactiveSeq">
                <p:stCondLst>
                  <p:cond evt="onClick" delay="0">
                    <p:tgtEl>
                      <p:spTgt spid="7"/>
                    </p:tgtEl>
                  </p:cond>
                </p:stCondLst>
                <p:endSync evt="end" delay="0">
                  <p:rtn val="all"/>
                </p:endSync>
                <p:childTnLst>
                  <p:par>
                    <p:cTn id="130" fill="hold">
                      <p:stCondLst>
                        <p:cond delay="0"/>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4.16667E-6 -4.44444E-6 L -0.56718 0.46112 " pathEditMode="relative" rAng="0" ptsTypes="AA">
                                      <p:cBhvr>
                                        <p:cTn id="133" dur="2000" fill="hold"/>
                                        <p:tgtEl>
                                          <p:spTgt spid="7"/>
                                        </p:tgtEl>
                                        <p:attrNameLst>
                                          <p:attrName>ppt_x</p:attrName>
                                          <p:attrName>ppt_y</p:attrName>
                                        </p:attrNameLst>
                                      </p:cBhvr>
                                      <p:rCtr x="-28359" y="23056"/>
                                    </p:animMotion>
                                  </p:childTnLst>
                                </p:cTn>
                              </p:par>
                            </p:childTnLst>
                          </p:cTn>
                        </p:par>
                      </p:childTnLst>
                    </p:cTn>
                  </p:par>
                </p:childTnLst>
              </p:cTn>
              <p:nextCondLst>
                <p:cond evt="onClick" delay="0">
                  <p:tgtEl>
                    <p:spTgt spid="7"/>
                  </p:tgtEl>
                </p:cond>
              </p:nextCondLst>
            </p:seq>
            <p:seq concurrent="1" nextAc="seek">
              <p:cTn id="134" restart="whenNotActive" fill="hold" evtFilter="cancelBubble" nodeType="interactiveSeq">
                <p:stCondLst>
                  <p:cond evt="onClick" delay="0">
                    <p:tgtEl>
                      <p:spTgt spid="8"/>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0.00243 0.03935 L 0.36736 0.31296 " pathEditMode="relative" rAng="0" ptsTypes="AA">
                                      <p:cBhvr>
                                        <p:cTn id="138" dur="2000" fill="hold"/>
                                        <p:tgtEl>
                                          <p:spTgt spid="8"/>
                                        </p:tgtEl>
                                        <p:attrNameLst>
                                          <p:attrName>ppt_x</p:attrName>
                                          <p:attrName>ppt_y</p:attrName>
                                        </p:attrNameLst>
                                      </p:cBhvr>
                                      <p:rCtr x="18490" y="13673"/>
                                    </p:animMotion>
                                  </p:childTnLst>
                                </p:cTn>
                              </p:par>
                            </p:childTnLst>
                          </p:cTn>
                        </p:par>
                      </p:childTnLst>
                    </p:cTn>
                  </p:par>
                </p:childTnLst>
              </p:cTn>
              <p:nextCondLst>
                <p:cond evt="onClick" delay="0">
                  <p:tgtEl>
                    <p:spTgt spid="8"/>
                  </p:tgtEl>
                </p:cond>
              </p:nextCondLst>
            </p:seq>
            <p:seq concurrent="1" nextAc="seek">
              <p:cTn id="139" restart="whenNotActive" fill="hold" evtFilter="cancelBubble" nodeType="interactiveSeq">
                <p:stCondLst>
                  <p:cond evt="onClick" delay="0">
                    <p:tgtEl>
                      <p:spTgt spid="9"/>
                    </p:tgtEl>
                  </p:cond>
                </p:stCondLst>
                <p:endSync evt="end" delay="0">
                  <p:rtn val="all"/>
                </p:endSync>
                <p:childTnLst>
                  <p:par>
                    <p:cTn id="140" fill="hold">
                      <p:stCondLst>
                        <p:cond delay="0"/>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4.72222E-6 4.44444E-6 L 0.1132 0.33858 " pathEditMode="relative" rAng="0" ptsTypes="AA">
                                      <p:cBhvr>
                                        <p:cTn id="143" dur="2000" fill="hold"/>
                                        <p:tgtEl>
                                          <p:spTgt spid="9"/>
                                        </p:tgtEl>
                                        <p:attrNameLst>
                                          <p:attrName>ppt_x</p:attrName>
                                          <p:attrName>ppt_y</p:attrName>
                                        </p:attrNameLst>
                                      </p:cBhvr>
                                      <p:rCtr x="5660" y="16929"/>
                                    </p:animMotion>
                                  </p:childTnLst>
                                </p:cTn>
                              </p:par>
                            </p:childTnLst>
                          </p:cTn>
                        </p:par>
                      </p:childTnLst>
                    </p:cTn>
                  </p:par>
                </p:childTnLst>
              </p:cTn>
              <p:nextCondLst>
                <p:cond evt="onClick" delay="0">
                  <p:tgtEl>
                    <p:spTgt spid="9"/>
                  </p:tgtEl>
                </p:cond>
              </p:nextCondLst>
            </p:seq>
            <p:seq concurrent="1" nextAc="seek">
              <p:cTn id="144" restart="whenNotActive" fill="hold" evtFilter="cancelBubble" nodeType="interactiveSeq">
                <p:stCondLst>
                  <p:cond evt="onClick" delay="0">
                    <p:tgtEl>
                      <p:spTgt spid="10"/>
                    </p:tgtEl>
                  </p:cond>
                </p:stCondLst>
                <p:endSync evt="end" delay="0">
                  <p:rtn val="all"/>
                </p:endSync>
                <p:childTnLst>
                  <p:par>
                    <p:cTn id="145" fill="hold">
                      <p:stCondLst>
                        <p:cond delay="0"/>
                      </p:stCondLst>
                      <p:childTnLst>
                        <p:par>
                          <p:cTn id="146" fill="hold">
                            <p:stCondLst>
                              <p:cond delay="0"/>
                            </p:stCondLst>
                            <p:childTnLst>
                              <p:par>
                                <p:cTn id="147" presetID="0" presetClass="path" presetSubtype="0" accel="50000" decel="50000" fill="hold" nodeType="clickEffect">
                                  <p:stCondLst>
                                    <p:cond delay="0"/>
                                  </p:stCondLst>
                                  <p:childTnLst>
                                    <p:animMotion origin="layout" path="M -2.63889E-6 4.44444E-6 L 0.25877 0.32037 " pathEditMode="relative" rAng="0" ptsTypes="AA">
                                      <p:cBhvr>
                                        <p:cTn id="148" dur="2000" fill="hold"/>
                                        <p:tgtEl>
                                          <p:spTgt spid="10"/>
                                        </p:tgtEl>
                                        <p:attrNameLst>
                                          <p:attrName>ppt_x</p:attrName>
                                          <p:attrName>ppt_y</p:attrName>
                                        </p:attrNameLst>
                                      </p:cBhvr>
                                      <p:rCtr x="12934" y="16019"/>
                                    </p:animMotion>
                                  </p:childTnLst>
                                </p:cTn>
                              </p:par>
                            </p:childTnLst>
                          </p:cTn>
                        </p:par>
                      </p:childTnLst>
                    </p:cTn>
                  </p:par>
                </p:childTnLst>
              </p:cTn>
              <p:nextCondLst>
                <p:cond evt="onClick" delay="0">
                  <p:tgtEl>
                    <p:spTgt spid="10"/>
                  </p:tgtEl>
                </p:cond>
              </p:nextCondLst>
            </p:seq>
            <p:seq concurrent="1" nextAc="seek">
              <p:cTn id="149" restart="whenNotActive" fill="hold" evtFilter="cancelBubble" nodeType="interactiveSeq">
                <p:stCondLst>
                  <p:cond evt="onClick" delay="0">
                    <p:tgtEl>
                      <p:spTgt spid="11"/>
                    </p:tgtEl>
                  </p:cond>
                </p:stCondLst>
                <p:endSync evt="end" delay="0">
                  <p:rtn val="all"/>
                </p:endSync>
                <p:childTnLst>
                  <p:par>
                    <p:cTn id="150" fill="hold">
                      <p:stCondLst>
                        <p:cond delay="0"/>
                      </p:stCondLst>
                      <p:childTnLst>
                        <p:par>
                          <p:cTn id="151" fill="hold">
                            <p:stCondLst>
                              <p:cond delay="0"/>
                            </p:stCondLst>
                            <p:childTnLst>
                              <p:par>
                                <p:cTn id="152" presetID="0" presetClass="path" presetSubtype="0" accel="50000" decel="50000" fill="hold" nodeType="clickEffect">
                                  <p:stCondLst>
                                    <p:cond delay="0"/>
                                  </p:stCondLst>
                                  <p:childTnLst>
                                    <p:animMotion origin="layout" path="M 1.11111E-6 4.44444E-6 L -0.35764 0.44629 " pathEditMode="relative" rAng="0" ptsTypes="AA">
                                      <p:cBhvr>
                                        <p:cTn id="153" dur="2000" fill="hold"/>
                                        <p:tgtEl>
                                          <p:spTgt spid="11"/>
                                        </p:tgtEl>
                                        <p:attrNameLst>
                                          <p:attrName>ppt_x</p:attrName>
                                          <p:attrName>ppt_y</p:attrName>
                                        </p:attrNameLst>
                                      </p:cBhvr>
                                      <p:rCtr x="-17882" y="22315"/>
                                    </p:animMotion>
                                  </p:childTnLst>
                                </p:cTn>
                              </p:par>
                            </p:childTnLst>
                          </p:cTn>
                        </p:par>
                      </p:childTnLst>
                    </p:cTn>
                  </p:par>
                </p:childTnLst>
              </p:cTn>
              <p:nextCondLst>
                <p:cond evt="onClick" delay="0">
                  <p:tgtEl>
                    <p:spTgt spid="11"/>
                  </p:tgtEl>
                </p:cond>
              </p:nextCondLst>
            </p:seq>
            <p:seq concurrent="1" nextAc="seek">
              <p:cTn id="154" restart="whenNotActive" fill="hold" evtFilter="cancelBubble" nodeType="interactiveSeq">
                <p:stCondLst>
                  <p:cond evt="onClick" delay="0">
                    <p:tgtEl>
                      <p:spTgt spid="12"/>
                    </p:tgtEl>
                  </p:cond>
                </p:stCondLst>
                <p:endSync evt="end" delay="0">
                  <p:rtn val="all"/>
                </p:endSync>
                <p:childTnLst>
                  <p:par>
                    <p:cTn id="155" fill="hold">
                      <p:stCondLst>
                        <p:cond delay="0"/>
                      </p:stCondLst>
                      <p:childTnLst>
                        <p:par>
                          <p:cTn id="156" fill="hold">
                            <p:stCondLst>
                              <p:cond delay="0"/>
                            </p:stCondLst>
                            <p:childTnLst>
                              <p:par>
                                <p:cTn id="157" presetID="0" presetClass="path" presetSubtype="0" accel="50000" decel="50000" fill="hold" nodeType="clickEffect">
                                  <p:stCondLst>
                                    <p:cond delay="0"/>
                                  </p:stCondLst>
                                  <p:childTnLst>
                                    <p:animMotion origin="layout" path="M -4.72222E-6 4.44444E-6 L 0.15122 0.32037 " pathEditMode="relative" rAng="0" ptsTypes="AA">
                                      <p:cBhvr>
                                        <p:cTn id="158" dur="2000" fill="hold"/>
                                        <p:tgtEl>
                                          <p:spTgt spid="12"/>
                                        </p:tgtEl>
                                        <p:attrNameLst>
                                          <p:attrName>ppt_x</p:attrName>
                                          <p:attrName>ppt_y</p:attrName>
                                        </p:attrNameLst>
                                      </p:cBhvr>
                                      <p:rCtr x="7561" y="16019"/>
                                    </p:animMotion>
                                  </p:childTnLst>
                                </p:cTn>
                              </p:par>
                            </p:childTnLst>
                          </p:cTn>
                        </p:par>
                      </p:childTnLst>
                    </p:cTn>
                  </p:par>
                </p:childTnLst>
              </p:cTn>
              <p:nextCondLst>
                <p:cond evt="onClick" delay="0">
                  <p:tgtEl>
                    <p:spTgt spid="12"/>
                  </p:tgtEl>
                </p:cond>
              </p:nextCondLst>
            </p:seq>
            <p:seq concurrent="1" nextAc="seek">
              <p:cTn id="159" restart="whenNotActive" fill="hold" evtFilter="cancelBubble" nodeType="interactiveSeq">
                <p:stCondLst>
                  <p:cond evt="onClick" delay="0">
                    <p:tgtEl>
                      <p:spTgt spid="13"/>
                    </p:tgtEl>
                  </p:cond>
                </p:stCondLst>
                <p:endSync evt="end" delay="0">
                  <p:rtn val="all"/>
                </p:endSync>
                <p:childTnLst>
                  <p:par>
                    <p:cTn id="160" fill="hold">
                      <p:stCondLst>
                        <p:cond delay="0"/>
                      </p:stCondLst>
                      <p:childTnLst>
                        <p:par>
                          <p:cTn id="161" fill="hold">
                            <p:stCondLst>
                              <p:cond delay="0"/>
                            </p:stCondLst>
                            <p:childTnLst>
                              <p:par>
                                <p:cTn id="162" presetID="0" presetClass="path" presetSubtype="0" accel="50000" decel="50000" fill="hold" nodeType="clickEffect">
                                  <p:stCondLst>
                                    <p:cond delay="0"/>
                                  </p:stCondLst>
                                  <p:childTnLst>
                                    <p:animMotion origin="layout" path="M 3.61111E-6 4.44444E-6 L -0.45608 0.44629 " pathEditMode="relative" rAng="0" ptsTypes="AA">
                                      <p:cBhvr>
                                        <p:cTn id="163" dur="2000" fill="hold"/>
                                        <p:tgtEl>
                                          <p:spTgt spid="13"/>
                                        </p:tgtEl>
                                        <p:attrNameLst>
                                          <p:attrName>ppt_x</p:attrName>
                                          <p:attrName>ppt_y</p:attrName>
                                        </p:attrNameLst>
                                      </p:cBhvr>
                                      <p:rCtr x="-22804" y="22315"/>
                                    </p:animMotion>
                                  </p:childTnLst>
                                </p:cTn>
                              </p:par>
                            </p:childTnLst>
                          </p:cTn>
                        </p:par>
                      </p:childTnLst>
                    </p:cTn>
                  </p:par>
                </p:childTnLst>
              </p:cTn>
              <p:nextCondLst>
                <p:cond evt="onClick" delay="0">
                  <p:tgtEl>
                    <p:spTgt spid="13"/>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neon colored word on a black background&#10;&#10;Description automatically generated">
            <a:extLst>
              <a:ext uri="{FF2B5EF4-FFF2-40B4-BE49-F238E27FC236}">
                <a16:creationId xmlns:a16="http://schemas.microsoft.com/office/drawing/2014/main" id="{771B28F2-9BF0-1E46-82F8-29413FD0E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spTree>
    <p:extLst>
      <p:ext uri="{BB962C8B-B14F-4D97-AF65-F5344CB8AC3E}">
        <p14:creationId xmlns:p14="http://schemas.microsoft.com/office/powerpoint/2010/main" val="174650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5DEC3A-4F31-E54D-0293-5F801F60A740}"/>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4,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Chỉ</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nói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với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về</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sự</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trong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a:t>
            </a:r>
            <a:endParaRPr lang="vi-VN" sz="4400" b="1"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BAF826E-09EF-1382-8848-40FD19257C44}"/>
              </a:ext>
            </a:extLst>
          </p:cNvPr>
          <p:cNvPicPr>
            <a:picLocks noChangeAspect="1"/>
          </p:cNvPicPr>
          <p:nvPr/>
        </p:nvPicPr>
        <p:blipFill>
          <a:blip r:embed="rId2"/>
          <a:stretch>
            <a:fillRect/>
          </a:stretch>
        </p:blipFill>
        <p:spPr>
          <a:xfrm>
            <a:off x="838200" y="1866900"/>
            <a:ext cx="8610600" cy="8188083"/>
          </a:xfrm>
          <a:prstGeom prst="rect">
            <a:avLst/>
          </a:prstGeom>
        </p:spPr>
      </p:pic>
      <p:sp>
        <p:nvSpPr>
          <p:cNvPr id="4" name="TextBox 3">
            <a:extLst>
              <a:ext uri="{FF2B5EF4-FFF2-40B4-BE49-F238E27FC236}">
                <a16:creationId xmlns:a16="http://schemas.microsoft.com/office/drawing/2014/main" id="{85761DB5-FA7D-3587-E748-B4CD5650C81D}"/>
              </a:ext>
            </a:extLst>
          </p:cNvPr>
          <p:cNvSpPr txBox="1"/>
          <p:nvPr/>
        </p:nvSpPr>
        <p:spPr>
          <a:xfrm>
            <a:off x="9534099" y="2123025"/>
            <a:ext cx="7772400" cy="6863417"/>
          </a:xfrm>
          <a:prstGeom prst="rect">
            <a:avLst/>
          </a:prstGeom>
          <a:noFill/>
        </p:spPr>
        <p:txBody>
          <a:bodyPr wrap="square" rtlCol="0">
            <a:spAutoFit/>
          </a:bodyPr>
          <a:lstStyle/>
          <a:p>
            <a:pPr algn="just"/>
            <a:r>
              <a:rPr lang="vi-VN" sz="4000" b="0" i="0" dirty="0">
                <a:solidFill>
                  <a:srgbClr val="000000"/>
                </a:solidFill>
                <a:effectLst/>
                <a:latin typeface="Cambria" panose="02040503050406030204" pitchFamily="18" charset="0"/>
                <a:ea typeface="Cambria" panose="02040503050406030204" pitchFamily="18" charset="0"/>
              </a:rPr>
              <a:t>Cơ quan sinh dục của bò cái tạo ra trứng, cơ quan sinh dục của bò đực tạo ra tinh trùng. Qua giao phối, bò đực đưa tinh trùng vào trong cơ quan sinh dục của bò cái. Trứng được thụ tinh với tinh trùng tạo thành hợp tử. Hợp tử phát triển thành phôi trong cơ quan sinh dục của bò cái. Phôi phát triển thành thai trong cơ quan sinh dục của bò cái. Bò con được sinh ra.</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259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BE9B3D-366D-DDA0-EF0F-FF1C52848D11}"/>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vi-VN" sz="4400" b="1">
                <a:solidFill>
                  <a:prstClr val="black"/>
                </a:solidFill>
                <a:latin typeface="Cambria" panose="02040503050406030204" pitchFamily="18" charset="0"/>
                <a:ea typeface="Cambria" panose="02040503050406030204" pitchFamily="18" charset="0"/>
              </a:rPr>
              <a:t>Dựa trên sơ đồ mô tả về sự sinh sản ở bò, các nhóm hãy thực hiện Phiếu học tập số 2</a:t>
            </a:r>
            <a:endParaRPr lang="vi-VN" sz="4400" b="1" dirty="0">
              <a:solidFill>
                <a:prstClr val="black"/>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837B01B-B36C-4DEC-C4C0-A633BCCCEC33}"/>
              </a:ext>
            </a:extLst>
          </p:cNvPr>
          <p:cNvSpPr txBox="1"/>
          <p:nvPr/>
        </p:nvSpPr>
        <p:spPr>
          <a:xfrm>
            <a:off x="5029200" y="2171700"/>
            <a:ext cx="8686800" cy="1975926"/>
          </a:xfrm>
          <a:prstGeom prst="rect">
            <a:avLst/>
          </a:prstGeom>
          <a:noFill/>
        </p:spPr>
        <p:txBody>
          <a:bodyPr wrap="square" rtlCol="0">
            <a:spAutoFit/>
          </a:bodyPr>
          <a:lstStyle/>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PHIẾU HỌC TẬP SỐ 2</a:t>
            </a:r>
            <a:endParaRPr lang="en-US" sz="36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Tìm hiểu sự sinh sản ở bò</a:t>
            </a:r>
            <a:endParaRPr lang="en-US" sz="3600" dirty="0">
              <a:effectLst/>
              <a:latin typeface="Cambria" panose="02040503050406030204" pitchFamily="18" charset="0"/>
              <a:ea typeface="Cambria" panose="02040503050406030204" pitchFamily="18" charset="0"/>
            </a:endParaRPr>
          </a:p>
          <a:p>
            <a:endParaRPr lang="en-US" sz="3600" dirty="0">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89169189-D4D8-9804-261F-BE46FF06B6B3}"/>
              </a:ext>
            </a:extLst>
          </p:cNvPr>
          <p:cNvGraphicFramePr>
            <a:graphicFrameLocks noGrp="1"/>
          </p:cNvGraphicFramePr>
          <p:nvPr>
            <p:extLst>
              <p:ext uri="{D42A27DB-BD31-4B8C-83A1-F6EECF244321}">
                <p14:modId xmlns:p14="http://schemas.microsoft.com/office/powerpoint/2010/main" val="2611740684"/>
              </p:ext>
            </p:extLst>
          </p:nvPr>
        </p:nvGraphicFramePr>
        <p:xfrm>
          <a:off x="731520" y="4001125"/>
          <a:ext cx="16992599" cy="6400800"/>
        </p:xfrm>
        <a:graphic>
          <a:graphicData uri="http://schemas.openxmlformats.org/drawingml/2006/table">
            <a:tbl>
              <a:tblPr bandRow="1">
                <a:tableStyleId>{93296810-A885-4BE3-A3E7-6D5BEEA58F35}</a:tableStyleId>
              </a:tblPr>
              <a:tblGrid>
                <a:gridCol w="6021649">
                  <a:extLst>
                    <a:ext uri="{9D8B030D-6E8A-4147-A177-3AD203B41FA5}">
                      <a16:colId xmlns:a16="http://schemas.microsoft.com/office/drawing/2014/main" val="61551772"/>
                    </a:ext>
                  </a:extLst>
                </a:gridCol>
                <a:gridCol w="5408351">
                  <a:extLst>
                    <a:ext uri="{9D8B030D-6E8A-4147-A177-3AD203B41FA5}">
                      <a16:colId xmlns:a16="http://schemas.microsoft.com/office/drawing/2014/main" val="3316875807"/>
                    </a:ext>
                  </a:extLst>
                </a:gridCol>
                <a:gridCol w="5562599">
                  <a:extLst>
                    <a:ext uri="{9D8B030D-6E8A-4147-A177-3AD203B41FA5}">
                      <a16:colId xmlns:a16="http://schemas.microsoft.com/office/drawing/2014/main" val="3968369991"/>
                    </a:ext>
                  </a:extLst>
                </a:gridCol>
              </a:tblGrid>
              <a:tr h="990600">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Nội dung tìm hiểu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hỏi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trả lời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0809359"/>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t>
                      </a:r>
                      <a:r>
                        <a:rPr lang="en-US" sz="4000" dirty="0">
                          <a:effectLst/>
                          <a:latin typeface="Cambria" panose="02040503050406030204" pitchFamily="18" charset="0"/>
                          <a:ea typeface="Cambria" panose="02040503050406030204" pitchFamily="18" charset="0"/>
                        </a:rPr>
                        <a:t>ai</a:t>
                      </a:r>
                      <a:r>
                        <a:rPr lang="vi-VN" sz="4000" dirty="0">
                          <a:effectLst/>
                          <a:latin typeface="Cambria" panose="02040503050406030204" pitchFamily="18" charset="0"/>
                          <a:ea typeface="Cambria" panose="02040503050406030204" pitchFamily="18" charset="0"/>
                        </a:rPr>
                        <a:t> trò của bò đực, bò cái trong việc hình thành bò con</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2374384"/>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Nơi xảy ra thụ tinh</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3324346"/>
                  </a:ext>
                </a:extLst>
              </a:tr>
              <a:tr h="2206519">
                <a:tc>
                  <a:txBody>
                    <a:bodyPr/>
                    <a:lstStyle/>
                    <a:p>
                      <a:pPr marL="0" marR="0" algn="just">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Các giai đoạn hình thành bò con</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975883"/>
                  </a:ext>
                </a:extLst>
              </a:tr>
            </a:tbl>
          </a:graphicData>
        </a:graphic>
      </p:graphicFrame>
      <p:sp>
        <p:nvSpPr>
          <p:cNvPr id="5" name="TextBox 4">
            <a:extLst>
              <a:ext uri="{FF2B5EF4-FFF2-40B4-BE49-F238E27FC236}">
                <a16:creationId xmlns:a16="http://schemas.microsoft.com/office/drawing/2014/main" id="{9DD12F3D-2EF2-49A7-7939-F5F729B06437}"/>
              </a:ext>
            </a:extLst>
          </p:cNvPr>
          <p:cNvSpPr txBox="1"/>
          <p:nvPr/>
        </p:nvSpPr>
        <p:spPr>
          <a:xfrm>
            <a:off x="7010400" y="4914900"/>
            <a:ext cx="4495800" cy="1754326"/>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đực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trong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sinh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4CC74148-DE9E-572D-EFA8-D04B83791AAD}"/>
              </a:ext>
            </a:extLst>
          </p:cNvPr>
          <p:cNvSpPr txBox="1"/>
          <p:nvPr/>
        </p:nvSpPr>
        <p:spPr>
          <a:xfrm>
            <a:off x="12268200" y="4991100"/>
            <a:ext cx="5105400" cy="1569660"/>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trứng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đẻ</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bỏ</a:t>
            </a:r>
            <a:r>
              <a:rPr lang="en-US" sz="3200" dirty="0">
                <a:solidFill>
                  <a:srgbClr val="FF0000"/>
                </a:solidFill>
                <a:latin typeface="Cambria" panose="02040503050406030204" pitchFamily="18" charset="0"/>
                <a:ea typeface="Cambria" panose="02040503050406030204" pitchFamily="18" charset="0"/>
              </a:rPr>
              <a:t> con.</a:t>
            </a:r>
          </a:p>
        </p:txBody>
      </p:sp>
      <p:sp>
        <p:nvSpPr>
          <p:cNvPr id="7" name="TextBox 6">
            <a:extLst>
              <a:ext uri="{FF2B5EF4-FFF2-40B4-BE49-F238E27FC236}">
                <a16:creationId xmlns:a16="http://schemas.microsoft.com/office/drawing/2014/main" id="{856BCA54-C81F-42AB-5C1A-910022EBB396}"/>
              </a:ext>
            </a:extLst>
          </p:cNvPr>
          <p:cNvSpPr txBox="1"/>
          <p:nvPr/>
        </p:nvSpPr>
        <p:spPr>
          <a:xfrm>
            <a:off x="7010401" y="7048500"/>
            <a:ext cx="4911598" cy="1077218"/>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Quá</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thụ</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xảy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ở </a:t>
            </a:r>
            <a:r>
              <a:rPr lang="en-US" sz="3200" dirty="0" err="1">
                <a:solidFill>
                  <a:srgbClr val="FF0000"/>
                </a:solidFill>
                <a:latin typeface="Cambria" panose="02040503050406030204" pitchFamily="18" charset="0"/>
                <a:ea typeface="Cambria" panose="02040503050406030204" pitchFamily="18" charset="0"/>
              </a:rPr>
              <a:t>đâu</a:t>
            </a:r>
            <a:r>
              <a:rPr lang="en-US" sz="32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52788215-398B-F770-E14B-578A61BCDB06}"/>
              </a:ext>
            </a:extLst>
          </p:cNvPr>
          <p:cNvSpPr txBox="1"/>
          <p:nvPr/>
        </p:nvSpPr>
        <p:spPr>
          <a:xfrm>
            <a:off x="12192000" y="7048500"/>
            <a:ext cx="5486400" cy="1200329"/>
          </a:xfrm>
          <a:prstGeom prst="rect">
            <a:avLst/>
          </a:prstGeom>
          <a:noFill/>
        </p:spPr>
        <p:txBody>
          <a:bodyPr wrap="square" rtlCol="0">
            <a:spAutoFit/>
          </a:bodyPr>
          <a:lstStyle/>
          <a:p>
            <a:pPr algn="just"/>
            <a:r>
              <a:rPr lang="en-US" sz="2400" dirty="0">
                <a:solidFill>
                  <a:srgbClr val="FF0000"/>
                </a:solidFill>
                <a:latin typeface="Cambria" panose="02040503050406030204" pitchFamily="18" charset="0"/>
                <a:ea typeface="Cambria" panose="02040503050406030204" pitchFamily="18" charset="0"/>
              </a:rPr>
              <a:t>Ở</a:t>
            </a:r>
            <a:r>
              <a:rPr lang="vi-VN" sz="2400" dirty="0">
                <a:solidFill>
                  <a:srgbClr val="FF0000"/>
                </a:solidFill>
                <a:latin typeface="Cambria" panose="02040503050406030204" pitchFamily="18" charset="0"/>
                <a:ea typeface="Cambria" panose="02040503050406030204" pitchFamily="18" charset="0"/>
              </a:rPr>
              <a:t> bò, thụ tinh xảy ra bên trong cơ thể con cái, qua giao phối tinh trùng bò đực được đưa vào cơ quan sinh sản bò cái.</a:t>
            </a:r>
            <a:endParaRPr lang="en-US" sz="24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0208E3E-D3F2-9B9E-CB98-4649B7E89F22}"/>
              </a:ext>
            </a:extLst>
          </p:cNvPr>
          <p:cNvSpPr txBox="1"/>
          <p:nvPr/>
        </p:nvSpPr>
        <p:spPr>
          <a:xfrm>
            <a:off x="7086600" y="8267700"/>
            <a:ext cx="4495800" cy="1200329"/>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con?</a:t>
            </a:r>
          </a:p>
        </p:txBody>
      </p:sp>
      <p:sp>
        <p:nvSpPr>
          <p:cNvPr id="10" name="TextBox 9">
            <a:extLst>
              <a:ext uri="{FF2B5EF4-FFF2-40B4-BE49-F238E27FC236}">
                <a16:creationId xmlns:a16="http://schemas.microsoft.com/office/drawing/2014/main" id="{4E05C0E7-1BD5-AC79-4F5F-4EFF2762A6AE}"/>
              </a:ext>
            </a:extLst>
          </p:cNvPr>
          <p:cNvSpPr txBox="1"/>
          <p:nvPr/>
        </p:nvSpPr>
        <p:spPr>
          <a:xfrm>
            <a:off x="12192000" y="8267700"/>
            <a:ext cx="5486400"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bò con được bắt đầu sau sự thụ tinh tạo thành hợp tử. Sau thụ tinh, hợp tử phát triển thành phôi, phôi phát triển thành thai trong cơ thể bò mẹ rồi sinh ra bò con (con bê). </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95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down)">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down)">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wipe(down)">
                                      <p:cBhvr>
                                        <p:cTn id="39" dur="5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wipe(down)">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wipe(down)">
                                      <p:cBhvr>
                                        <p:cTn id="4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B935022C-7B46-C20C-ADFE-5BD2DF670BAA}"/>
              </a:ext>
            </a:extLst>
          </p:cNvPr>
          <p:cNvSpPr txBox="1"/>
          <p:nvPr/>
        </p:nvSpPr>
        <p:spPr>
          <a:xfrm>
            <a:off x="3217138" y="2495252"/>
            <a:ext cx="11853724" cy="5816977"/>
          </a:xfrm>
          <a:prstGeom prst="rect">
            <a:avLst/>
          </a:prstGeom>
        </p:spPr>
        <p:txBody>
          <a:bodyPr lIns="0" tIns="0" rIns="0" bIns="0" rtlCol="0" anchor="t">
            <a:spAutoFit/>
          </a:bodyPr>
          <a:lstStyle/>
          <a:p>
            <a:pPr algn="just"/>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Đa</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số</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khi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trưởng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thành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cơ</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quan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sinh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dục</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của</a:t>
            </a:r>
            <a:r>
              <a:rPr lang="en-US" sz="5400" dirty="0">
                <a:solidFill>
                  <a:srgbClr val="000000"/>
                </a:solidFill>
                <a:latin typeface="Cambria" panose="02040503050406030204" pitchFamily="18" charset="0"/>
                <a:ea typeface="Cambria" panose="02040503050406030204" pitchFamily="18" charset="0"/>
                <a:cs typeface="More Sugar"/>
                <a:sym typeface="More Sugar"/>
              </a:rPr>
              <a:t> con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đực</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tạo</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ra</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trùng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cơ</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quan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sinh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dục</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của</a:t>
            </a:r>
            <a:r>
              <a:rPr lang="en-US" sz="5400" dirty="0">
                <a:solidFill>
                  <a:srgbClr val="000000"/>
                </a:solidFill>
                <a:latin typeface="Cambria" panose="02040503050406030204" pitchFamily="18" charset="0"/>
                <a:ea typeface="Cambria" panose="02040503050406030204" pitchFamily="18" charset="0"/>
                <a:cs typeface="More Sugar"/>
                <a:sym typeface="More Sugar"/>
              </a:rPr>
              <a:t> con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cái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tạo</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ra</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Thụ</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xảy</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ra</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khi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trùng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và</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kết</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hợp</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tạo</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thành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hợp</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tử</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Hợp</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tử</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phát</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triển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thành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phôi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phôi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phát</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triển</a:t>
            </a:r>
            <a:r>
              <a:rPr lang="en-US" sz="5400" dirty="0">
                <a:solidFill>
                  <a:srgbClr val="000000"/>
                </a:solidFill>
                <a:latin typeface="Cambria" panose="02040503050406030204" pitchFamily="18" charset="0"/>
                <a:ea typeface="Cambria" panose="02040503050406030204" pitchFamily="18" charset="0"/>
                <a:cs typeface="More Sugar"/>
                <a:sym typeface="More Sugar"/>
              </a:rPr>
              <a:t> qua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các</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giai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đoạn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thành</a:t>
            </a:r>
            <a:r>
              <a:rPr lang="en-US" sz="5400" dirty="0">
                <a:solidFill>
                  <a:srgbClr val="000000"/>
                </a:solidFill>
                <a:latin typeface="Cambria" panose="02040503050406030204" pitchFamily="18" charset="0"/>
                <a:ea typeface="Cambria" panose="02040503050406030204" pitchFamily="18" charset="0"/>
                <a:cs typeface="More Sugar"/>
                <a:sym typeface="More Sugar"/>
              </a:rPr>
              <a:t> con non. </a:t>
            </a:r>
          </a:p>
        </p:txBody>
      </p:sp>
      <p:pic>
        <p:nvPicPr>
          <p:cNvPr id="3" name="Picture 2" descr="A close up of a logo&#10;&#10;Description automatically generated">
            <a:extLst>
              <a:ext uri="{FF2B5EF4-FFF2-40B4-BE49-F238E27FC236}">
                <a16:creationId xmlns:a16="http://schemas.microsoft.com/office/drawing/2014/main" id="{7BDC9A7D-7338-2205-FFBA-C22B22DEE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spTree>
    <p:extLst>
      <p:ext uri="{BB962C8B-B14F-4D97-AF65-F5344CB8AC3E}">
        <p14:creationId xmlns:p14="http://schemas.microsoft.com/office/powerpoint/2010/main" val="349195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805</Words>
  <Application>Microsoft Office PowerPoint</Application>
  <PresentationFormat>Custom</PresentationFormat>
  <Paragraphs>57</Paragraphs>
  <Slides>17</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Aptos</vt:lpstr>
      <vt:lpstr>Arial</vt:lpstr>
      <vt:lpstr>Calibri</vt:lpstr>
      <vt:lpstr>Calibri Light</vt:lpstr>
      <vt:lpstr>Cambria</vt:lpstr>
      <vt:lpstr>Times New Roman</vt:lpstr>
      <vt:lpstr>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Windows 10</cp:lastModifiedBy>
  <cp:revision>63</cp:revision>
  <dcterms:created xsi:type="dcterms:W3CDTF">2006-08-16T00:00:00Z</dcterms:created>
  <dcterms:modified xsi:type="dcterms:W3CDTF">2024-12-31T06:20:56Z</dcterms:modified>
  <dc:identifier>DAGR2Yeb-4Y</dc:identifier>
</cp:coreProperties>
</file>