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18" r:id="rId3"/>
  </p:sldMasterIdLst>
  <p:notesMasterIdLst>
    <p:notesMasterId r:id="rId19"/>
  </p:notesMasterIdLst>
  <p:sldIdLst>
    <p:sldId id="2916" r:id="rId4"/>
    <p:sldId id="2889" r:id="rId5"/>
    <p:sldId id="2895" r:id="rId6"/>
    <p:sldId id="2898" r:id="rId7"/>
    <p:sldId id="2900" r:id="rId8"/>
    <p:sldId id="2911" r:id="rId9"/>
    <p:sldId id="2912" r:id="rId10"/>
    <p:sldId id="2910" r:id="rId11"/>
    <p:sldId id="2909" r:id="rId12"/>
    <p:sldId id="2908" r:id="rId13"/>
    <p:sldId id="2906" r:id="rId14"/>
    <p:sldId id="2905" r:id="rId15"/>
    <p:sldId id="2913" r:id="rId16"/>
    <p:sldId id="2903" r:id="rId17"/>
    <p:sldId id="2915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9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ABD4-873A-4F00-BC3B-0E554E13C966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EB23-5239-4462-8E44-1ABFA975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30A-A4BE-4A80-B557-707958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C5EFC-7EC6-4E23-ADFE-5A58ED2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A147-6788-41F7-A5B6-F2251965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C0FF-9C9B-460E-BDB5-51126845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FA36-727F-40A4-B2C9-CF2F3D3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ADC0-EC82-4788-8842-7F6CA88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FCBE-ACE2-4B7C-8E14-DAB0DA59E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926C-75F2-4997-8FBE-A52FC6D7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D82D-99C2-41BD-9022-79EE230E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F268-3DA0-4B9C-A5E2-74D13CC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BA81-213C-41E6-9DF4-AE05FA3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1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733D-0F9C-4229-AD43-1E2355A4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8169-1AF7-48E6-A5D4-90B25612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F291-049A-438B-AE2C-BCA5FD1B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9C967-1572-4E8C-B5EA-8F0D9873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75C6E-D0A8-4C41-B7A2-961A2C4FC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569F3-B50F-4F63-B29A-7D91309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045A3-1ABF-47E0-A6F7-586ADAB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1A70-11A8-4B8D-AFCD-6D57966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6392-6666-47E9-8AC7-877D228F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97F68-5D14-441E-9CE8-4CD949E2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77702-20E7-4D03-9527-1951E65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9B02-0888-4FB9-BBCB-896BE13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5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1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1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1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4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7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0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5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2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3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B429-B77F-4433-9B71-968D827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03BD-4D33-4A17-8E4B-F455A4F8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4E3A-03CA-49A9-8F35-7E093241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74B69-5080-4E08-9E99-450ED62A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5DB05-46FA-4D0D-B1F3-013B5E7D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0A5B5-AF59-43E2-8CF8-32A7DF49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912-7DDA-443C-BE0A-9980BE1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386E0-2FAD-4EFC-A93B-202AAF92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48D6-17F2-4167-BF0E-08170329F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3CB0-5D2E-4BF5-AF25-66CD70E2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186E-3A21-4BD7-A0A2-75BE1EC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C412-58E6-41D9-8627-014C7235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7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57A5-29AB-4658-A476-49EA43CC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589D-A38A-4937-9F1E-ABD77666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BD64-51B2-49F0-AE42-E4DCD195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24C4-5806-442E-A608-2D7F4F8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7BC-3D1C-4589-9390-6193A176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8D72E-A043-4FD4-93F5-4F42106D6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471FE-6275-4F2B-80B0-C469C58B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C3EA-3C96-4A79-9330-39A4AD5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C3D7-CBB1-47A2-9D2B-9588C72F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03CB-ACFF-48E0-9A45-35C0CB9A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4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5131" y="1560910"/>
            <a:ext cx="5831214" cy="5774534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32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7" y="444843"/>
            <a:ext cx="14606703" cy="98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3D6F-5FC2-93E2-7919-4304DC90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1EDCC-5472-021A-FE2C-2E739EED5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FDAD-9906-ECEB-8ED8-474400B3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D1F10-B35D-11C6-BE8D-7493275A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8720-0676-BC62-06FE-F7697097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D49D-03F1-0502-09EB-FB4EB93D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B1AB-F4C5-478B-ECB8-57370EE5E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5792-4FCE-A4D7-677F-AAB25E62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FBD9-6C39-D692-329F-612B93E1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A5B6-937B-B0AD-A16F-B80C8463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5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5B2A-46F5-41E4-09DE-9EEE3190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986FE-12B8-059C-2B88-06D0ADAE9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F3FF9-671C-2FFE-4821-DB1E9E6D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75C0-25E2-36AC-4BA1-C02BEE12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C055F-E29D-9BC7-1EA1-5840515D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39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7A70-0985-81D9-20B5-89D5ECD1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427D-F377-37ED-D3C8-CB512CB41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101C-48C3-BF40-D47D-CCF6338F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7245F-4604-C771-01AD-CD43F019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37AC8-C8F7-70F0-ED17-59E2286D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31E85-5ED6-9061-C7EA-9026E01D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4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4FEA-47C9-0832-FF36-82C9867A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B092-25AB-0FE8-173D-5AA3BA559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531C7-2E2D-33FA-6366-09127C8CC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7C901-3F17-BBD1-2476-38CC24D12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419C1-E55D-166D-183D-DB1E4FE43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CB60D-C50B-A143-878B-2B49914B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70956-055D-89EC-DCAE-F6705E00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2FCFC-D859-8C86-1D12-DCC1C4DE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81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8E35-E6AA-B213-9B7B-251998D6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140B9-7B26-ACAC-FC40-FE06B6E4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A5028-27B7-9E57-873A-EF79C969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3ABDC-26B4-C1B0-F6DF-37C8EF8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5162C-B2E5-F271-2C72-F843F28E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E9E52-C0A3-5743-847F-7321EB7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6C8A-242E-9536-7C1F-41099A0F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011F-54BA-91EB-31C1-6016F6EF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8C75-9A56-BD55-FF63-72E2F25D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EB205-292F-B91B-8185-014590D0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41B3-1572-28E9-35B7-E6FA5E7A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2F9D-B702-1E14-EA9D-5D9CEBFD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524D8-2399-43DF-44B8-92B7E110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5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1004-A441-3CCD-3AEC-AFCE9D04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5A50B-F506-E083-B5AE-1E1CD4D98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0B7C2-FA10-E6DD-805E-1275EE0D2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29DC1-8453-9E41-E797-4776EF3A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37DC-AFBF-C1F7-9831-9A24A269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29A3F-087D-9AC5-5C8F-CC3047D6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5786-6F1B-032A-188E-CFE2B660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3EC5C-CB2F-44A3-53B1-621991AC9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E439-DF3A-7D5E-0351-44C53E35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BBC8-F5B3-0405-6A4F-EE45D1DE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C2C8-3B12-DA52-4F6C-DA8B7BC4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7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CC9E9-3FFF-DE4B-D23E-B08F9B07F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D285-AB6B-FBF5-433B-ACFBA14D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D53E-B80C-4C44-856A-3F58CA09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5835-49AA-692B-C7EE-71431474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5D08-A5F7-AB91-102A-9213DD0D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201C18-B2CA-8DD7-1610-79561EA420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14300"/>
            <a:ext cx="2380952" cy="2380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181C-1727-4CA8-A0D3-61B275A9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85CA-D8E4-48A0-BA58-5C5802B1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1B6B-B760-4EDD-A8C4-9BBDA85B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8630-1E1C-48BF-8D8F-AD0475FF693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DACB-B241-46F8-8603-7E856B9FE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D29E-13B8-40DF-991E-50FA6430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14BAAF-B3A4-1205-4551-9F659086CA9E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463" y="1"/>
            <a:ext cx="2435498" cy="24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AFAB7-FB53-D2B6-6CB3-22F59EA0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AFDDC-BAF3-B6C1-DA38-4035DB2AD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D92F6-2D90-D978-2A28-24615F399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79A4-F46D-42B2-A23C-9B7D01C3448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3E8A-1BC8-6DF2-8B8E-9FB78BC96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74158-5174-7334-B8DE-F75E2FCEE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FEF8-E2B1-441E-BDD1-ED483715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DB1E5D10-E2D4-EF2A-8A54-6F02ED1B4218}"/>
              </a:ext>
            </a:extLst>
          </p:cNvPr>
          <p:cNvSpPr/>
          <p:nvPr/>
        </p:nvSpPr>
        <p:spPr>
          <a:xfrm flipH="1">
            <a:off x="11022718" y="2644554"/>
            <a:ext cx="8482084" cy="8482084"/>
          </a:xfrm>
          <a:custGeom>
            <a:avLst/>
            <a:gdLst/>
            <a:ahLst/>
            <a:cxnLst/>
            <a:rect l="l" t="t" r="r" b="b"/>
            <a:pathLst>
              <a:path w="8482084" h="8482084">
                <a:moveTo>
                  <a:pt x="8482084" y="0"/>
                </a:moveTo>
                <a:lnTo>
                  <a:pt x="0" y="0"/>
                </a:lnTo>
                <a:lnTo>
                  <a:pt x="0" y="8482083"/>
                </a:lnTo>
                <a:lnTo>
                  <a:pt x="8482084" y="8482083"/>
                </a:lnTo>
                <a:lnTo>
                  <a:pt x="84820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EE40368-CAF2-1525-16E3-380F08DB7261}"/>
              </a:ext>
            </a:extLst>
          </p:cNvPr>
          <p:cNvSpPr/>
          <p:nvPr/>
        </p:nvSpPr>
        <p:spPr>
          <a:xfrm>
            <a:off x="0" y="-254672"/>
            <a:ext cx="4238141" cy="5798451"/>
          </a:xfrm>
          <a:custGeom>
            <a:avLst/>
            <a:gdLst/>
            <a:ahLst/>
            <a:cxnLst/>
            <a:rect l="l" t="t" r="r" b="b"/>
            <a:pathLst>
              <a:path w="4238141" h="5798451">
                <a:moveTo>
                  <a:pt x="0" y="0"/>
                </a:moveTo>
                <a:lnTo>
                  <a:pt x="4238141" y="0"/>
                </a:lnTo>
                <a:lnTo>
                  <a:pt x="4238141" y="5798452"/>
                </a:lnTo>
                <a:lnTo>
                  <a:pt x="0" y="5798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BB2228B-E4C5-B7F9-CA77-46EBA50F478A}"/>
              </a:ext>
            </a:extLst>
          </p:cNvPr>
          <p:cNvSpPr/>
          <p:nvPr/>
        </p:nvSpPr>
        <p:spPr>
          <a:xfrm>
            <a:off x="453446" y="6992481"/>
            <a:ext cx="6655594" cy="3294519"/>
          </a:xfrm>
          <a:custGeom>
            <a:avLst/>
            <a:gdLst/>
            <a:ahLst/>
            <a:cxnLst/>
            <a:rect l="l" t="t" r="r" b="b"/>
            <a:pathLst>
              <a:path w="6655594" h="3294519">
                <a:moveTo>
                  <a:pt x="0" y="0"/>
                </a:moveTo>
                <a:lnTo>
                  <a:pt x="6655594" y="0"/>
                </a:lnTo>
                <a:lnTo>
                  <a:pt x="6655594" y="3294519"/>
                </a:lnTo>
                <a:lnTo>
                  <a:pt x="0" y="3294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B00AA-89C7-C76A-995C-1AF32CC04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90500"/>
            <a:ext cx="5104411" cy="1330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9AAD0-F8A3-E726-BC12-8DB78CDF3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009900"/>
            <a:ext cx="1014462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B38CAE-BBEB-5A7F-C083-4D3B032B8B7B}"/>
              </a:ext>
            </a:extLst>
          </p:cNvPr>
          <p:cNvSpPr txBox="1"/>
          <p:nvPr/>
        </p:nvSpPr>
        <p:spPr>
          <a:xfrm>
            <a:off x="381000" y="303937"/>
            <a:ext cx="1584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371600"/>
            <a:r>
              <a:rPr lang="vi-VN" sz="5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non được hình thành bắt đầu từ đâu?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EA53-73E5-6B9A-0322-7F589F952944}"/>
              </a:ext>
            </a:extLst>
          </p:cNvPr>
          <p:cNvSpPr txBox="1"/>
          <p:nvPr/>
        </p:nvSpPr>
        <p:spPr>
          <a:xfrm>
            <a:off x="1371600" y="2058263"/>
            <a:ext cx="15849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trùng kết hợp trứng tạo hợp tử, hợp tử sẽ phát triển thành phôi rồi tiếp tục phát triển thành con non.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69223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1F962-4075-5A11-A7B9-A4B4B126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00300"/>
            <a:ext cx="14325600" cy="6256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3B41-A7B4-AFE3-5FFC-9028B4402082}"/>
              </a:ext>
            </a:extLst>
          </p:cNvPr>
          <p:cNvSpPr txBox="1"/>
          <p:nvPr/>
        </p:nvSpPr>
        <p:spPr>
          <a:xfrm>
            <a:off x="1257300" y="8568094"/>
            <a:ext cx="1577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 cái đẻ trứng, cá đực bơi theo tưới tinh trùng thụ tinh cho trứng. Hợp tử được hình thành, phát triển thành phôi. Phôi phát triển thành cá con.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82712-D843-D5ED-C84F-974329FC40DA}"/>
              </a:ext>
            </a:extLst>
          </p:cNvPr>
          <p:cNvSpPr txBox="1"/>
          <p:nvPr/>
        </p:nvSpPr>
        <p:spPr>
          <a:xfrm>
            <a:off x="2286000" y="642812"/>
            <a:ext cx="1318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3, đọc thông tin mô tả sinh sản ở cá: </a:t>
            </a:r>
            <a:r>
              <a:rPr lang="en-US" sz="4400" b="1" i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và nói với bạn về sự sinh sản ở cá trong hình 3.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D2908E45-78C2-7DD1-09FE-B6FCB510CEDD}"/>
              </a:ext>
            </a:extLst>
          </p:cNvPr>
          <p:cNvSpPr txBox="1"/>
          <p:nvPr/>
        </p:nvSpPr>
        <p:spPr>
          <a:xfrm>
            <a:off x="3048000" y="3044151"/>
            <a:ext cx="122682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Ở động vật đẻ trứng, t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nh trùng kết hợp với trứng qua thụ tinh tạo thành hợp tử, hợp tử phát triển thành phôi trong trứng và nở ra con non hoặc ấu trùng.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6CAE69-F132-C0A8-905F-8982F767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94" y="913715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06147-54B5-07BD-A3B6-D92F7213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67100"/>
            <a:ext cx="10998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3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09695-3A33-FF37-1894-598FFA04639B}"/>
              </a:ext>
            </a:extLst>
          </p:cNvPr>
          <p:cNvSpPr txBox="1"/>
          <p:nvPr/>
        </p:nvSpPr>
        <p:spPr>
          <a:xfrm>
            <a:off x="2319914" y="723137"/>
            <a:ext cx="13536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Tổ 1 + 2: Kể tên các con vật đẻ trứng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Tổ 3 + 4: Kể tên các con vật đẻ con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B1B947-8409-DB9F-D205-6F2F55022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7177"/>
              </p:ext>
            </p:extLst>
          </p:nvPr>
        </p:nvGraphicFramePr>
        <p:xfrm>
          <a:off x="2066301" y="3643598"/>
          <a:ext cx="14074902" cy="623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7451">
                  <a:extLst>
                    <a:ext uri="{9D8B030D-6E8A-4147-A177-3AD203B41FA5}">
                      <a16:colId xmlns:a16="http://schemas.microsoft.com/office/drawing/2014/main" val="1576467313"/>
                    </a:ext>
                  </a:extLst>
                </a:gridCol>
                <a:gridCol w="7037451">
                  <a:extLst>
                    <a:ext uri="{9D8B030D-6E8A-4147-A177-3AD203B41FA5}">
                      <a16:colId xmlns:a16="http://schemas.microsoft.com/office/drawing/2014/main" val="3319324491"/>
                    </a:ext>
                  </a:extLst>
                </a:gridCol>
              </a:tblGrid>
              <a:tr h="136488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đẻ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đẻ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22779"/>
                  </a:ext>
                </a:extLst>
              </a:tr>
              <a:tr h="4874229">
                <a:tc>
                  <a:txBody>
                    <a:bodyPr/>
                    <a:lstStyle/>
                    <a:p>
                      <a:endParaRPr lang="en-US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>
                    <a:lnL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>
                    <a:lnL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B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AD3290-C1BD-2502-D09D-5E0DCBA8A515}"/>
              </a:ext>
            </a:extLst>
          </p:cNvPr>
          <p:cNvSpPr/>
          <p:nvPr/>
        </p:nvSpPr>
        <p:spPr>
          <a:xfrm>
            <a:off x="408779" y="4467935"/>
            <a:ext cx="2672352" cy="13511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Động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vật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715247-64D5-C8E1-D35A-F261377026D8}"/>
              </a:ext>
            </a:extLst>
          </p:cNvPr>
          <p:cNvSpPr/>
          <p:nvPr/>
        </p:nvSpPr>
        <p:spPr>
          <a:xfrm>
            <a:off x="4123697" y="5881360"/>
            <a:ext cx="3012599" cy="13511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Trứng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10B5A4-EF89-33D8-9564-0BCB431BC20F}"/>
              </a:ext>
            </a:extLst>
          </p:cNvPr>
          <p:cNvSpPr/>
          <p:nvPr/>
        </p:nvSpPr>
        <p:spPr>
          <a:xfrm>
            <a:off x="4123697" y="2911931"/>
            <a:ext cx="3012599" cy="13511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Tinh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trùng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A6BD33-007A-B01F-EE6A-702B9F433800}"/>
              </a:ext>
            </a:extLst>
          </p:cNvPr>
          <p:cNvSpPr/>
          <p:nvPr/>
        </p:nvSpPr>
        <p:spPr>
          <a:xfrm>
            <a:off x="4123696" y="8438326"/>
            <a:ext cx="3012599" cy="1351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Giống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cái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CB8D9D-4B06-BB7D-5360-EC71BB8B6B01}"/>
              </a:ext>
            </a:extLst>
          </p:cNvPr>
          <p:cNvSpPr/>
          <p:nvPr/>
        </p:nvSpPr>
        <p:spPr>
          <a:xfrm>
            <a:off x="4123696" y="497546"/>
            <a:ext cx="3012599" cy="1351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Giống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đực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A46FEE-6FD0-DBEC-8B7D-A13EECC7C02B}"/>
              </a:ext>
            </a:extLst>
          </p:cNvPr>
          <p:cNvSpPr/>
          <p:nvPr/>
        </p:nvSpPr>
        <p:spPr>
          <a:xfrm>
            <a:off x="7645396" y="4488106"/>
            <a:ext cx="2640842" cy="1351130"/>
          </a:xfrm>
          <a:prstGeom prst="roundRect">
            <a:avLst/>
          </a:prstGeom>
          <a:solidFill>
            <a:srgbClr val="FF00FF"/>
          </a:solidFill>
          <a:ln>
            <a:solidFill>
              <a:srgbClr val="A8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Hợp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C5A73-C375-C4F2-8DE4-D5FE1A340963}"/>
              </a:ext>
            </a:extLst>
          </p:cNvPr>
          <p:cNvSpPr/>
          <p:nvPr/>
        </p:nvSpPr>
        <p:spPr>
          <a:xfrm>
            <a:off x="11438595" y="4488106"/>
            <a:ext cx="3306105" cy="1351130"/>
          </a:xfrm>
          <a:prstGeom prst="roundRect">
            <a:avLst/>
          </a:prstGeom>
          <a:solidFill>
            <a:srgbClr val="3FB393"/>
          </a:solidFill>
          <a:ln>
            <a:solidFill>
              <a:srgbClr val="2D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C</a:t>
            </a: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thể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mới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D712C1-100C-1263-01D8-3C6771589D8F}"/>
              </a:ext>
            </a:extLst>
          </p:cNvPr>
          <p:cNvSpPr/>
          <p:nvPr/>
        </p:nvSpPr>
        <p:spPr>
          <a:xfrm>
            <a:off x="14248472" y="2390908"/>
            <a:ext cx="2640842" cy="13511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Đẻ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trứng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Baloo Tamma" panose="03080902040302020200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70DEAF-A3F4-6C1F-AEC0-440081BFC6FB}"/>
              </a:ext>
            </a:extLst>
          </p:cNvPr>
          <p:cNvSpPr/>
          <p:nvPr/>
        </p:nvSpPr>
        <p:spPr>
          <a:xfrm>
            <a:off x="14248472" y="6257230"/>
            <a:ext cx="2640842" cy="13511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Đẻ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Baloo Tamma" panose="03080902040302020200" pitchFamily="66" charset="0"/>
              </a:rPr>
              <a:t> con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0C1D33-7BB5-2B04-F68F-5796378EA9D2}"/>
              </a:ext>
            </a:extLst>
          </p:cNvPr>
          <p:cNvCxnSpPr>
            <a:stCxn id="2" idx="0"/>
            <a:endCxn id="6" idx="1"/>
          </p:cNvCxnSpPr>
          <p:nvPr/>
        </p:nvCxnSpPr>
        <p:spPr>
          <a:xfrm flipV="1">
            <a:off x="1744955" y="1173112"/>
            <a:ext cx="2378741" cy="329482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C8B829-F024-B25A-CC7B-E5AF15C6A8CC}"/>
              </a:ext>
            </a:extLst>
          </p:cNvPr>
          <p:cNvCxnSpPr>
            <a:stCxn id="2" idx="2"/>
            <a:endCxn id="5" idx="1"/>
          </p:cNvCxnSpPr>
          <p:nvPr/>
        </p:nvCxnSpPr>
        <p:spPr>
          <a:xfrm>
            <a:off x="1744955" y="5819065"/>
            <a:ext cx="2378741" cy="329482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214EFF-62A6-09D5-77C7-CC4673A696C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604698" y="5163671"/>
            <a:ext cx="204069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FD5EC0-BBB4-E9BC-D100-FF7019EAC18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0286237" y="5163671"/>
            <a:ext cx="1152359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C4D032-F6B5-3C07-D831-291EBA44DD6B}"/>
              </a:ext>
            </a:extLst>
          </p:cNvPr>
          <p:cNvCxnSpPr>
            <a:cxnSpLocks/>
            <a:stCxn id="8" idx="0"/>
            <a:endCxn id="9" idx="1"/>
          </p:cNvCxnSpPr>
          <p:nvPr/>
        </p:nvCxnSpPr>
        <p:spPr>
          <a:xfrm flipV="1">
            <a:off x="13091648" y="3066473"/>
            <a:ext cx="1156824" cy="142163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71B69E-F94F-E365-F564-54165B8645FC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>
            <a:off x="13091648" y="5839235"/>
            <a:ext cx="1156824" cy="109356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B034FDC-B241-BE7A-932D-9984D90B726C}"/>
              </a:ext>
            </a:extLst>
          </p:cNvPr>
          <p:cNvSpPr/>
          <p:nvPr/>
        </p:nvSpPr>
        <p:spPr>
          <a:xfrm>
            <a:off x="-1087161" y="-657150"/>
            <a:ext cx="6975282" cy="11601300"/>
          </a:xfrm>
          <a:custGeom>
            <a:avLst/>
            <a:gdLst/>
            <a:ahLst/>
            <a:cxnLst/>
            <a:rect l="l" t="t" r="r" b="b"/>
            <a:pathLst>
              <a:path w="6975282" h="11601300">
                <a:moveTo>
                  <a:pt x="0" y="0"/>
                </a:moveTo>
                <a:lnTo>
                  <a:pt x="6975282" y="0"/>
                </a:lnTo>
                <a:lnTo>
                  <a:pt x="6975282" y="11601300"/>
                </a:lnTo>
                <a:lnTo>
                  <a:pt x="0" y="11601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14A4F-B1E5-1C8F-5D7F-68C91654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67100"/>
            <a:ext cx="9220200" cy="29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BF07C6BB-C563-BE27-3ADC-BE9245A32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27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389AA-E48D-AE2E-D5C4-CACAA250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47900"/>
            <a:ext cx="13702468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3FB029-8106-1174-4278-E09D634139A1}"/>
              </a:ext>
            </a:extLst>
          </p:cNvPr>
          <p:cNvSpPr txBox="1"/>
          <p:nvPr/>
        </p:nvSpPr>
        <p:spPr>
          <a:xfrm>
            <a:off x="762000" y="495300"/>
            <a:ext cx="16992600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2, nêu tên động vật đẻ trứng và động vật đẻ con.</a:t>
            </a:r>
          </a:p>
        </p:txBody>
      </p:sp>
    </p:spTree>
    <p:extLst>
      <p:ext uri="{BB962C8B-B14F-4D97-AF65-F5344CB8AC3E}">
        <p14:creationId xmlns:p14="http://schemas.microsoft.com/office/powerpoint/2010/main" val="72273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F34AFF-3E54-0E03-F340-1F9BB1872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4986"/>
              </p:ext>
            </p:extLst>
          </p:nvPr>
        </p:nvGraphicFramePr>
        <p:xfrm>
          <a:off x="1828800" y="1079500"/>
          <a:ext cx="15087600" cy="840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49543803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1355356111"/>
                    </a:ext>
                  </a:extLst>
                </a:gridCol>
              </a:tblGrid>
              <a:tr h="1737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51181"/>
                  </a:ext>
                </a:extLst>
              </a:tr>
              <a:tr h="6669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75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A3881B-79CA-D8AB-2C23-0CB5A818E68C}"/>
              </a:ext>
            </a:extLst>
          </p:cNvPr>
          <p:cNvSpPr txBox="1"/>
          <p:nvPr/>
        </p:nvSpPr>
        <p:spPr>
          <a:xfrm>
            <a:off x="2819400" y="14097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ĐỘNG VẬT ĐẺ TRỨNG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AC63D-9DF6-3A97-44B6-4F19144E9305}"/>
              </a:ext>
            </a:extLst>
          </p:cNvPr>
          <p:cNvSpPr txBox="1"/>
          <p:nvPr/>
        </p:nvSpPr>
        <p:spPr>
          <a:xfrm>
            <a:off x="10058400" y="14859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ĐỘNG VẬT ĐẺ CON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FE444-B02B-F053-1BAF-FAB2121C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86100"/>
            <a:ext cx="251460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22123D-06EB-A7C5-EAE1-021CB19C7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38" y="3095767"/>
            <a:ext cx="3297472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CEC77-6E06-CAD7-6F8A-AD1DF0018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6275696"/>
            <a:ext cx="4648200" cy="2892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230CF-701D-9449-E155-59E446C76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3162300"/>
            <a:ext cx="3722451" cy="312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56AAE4-8C6F-2A33-BF65-7C0BBFFA6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3400" y="6591299"/>
            <a:ext cx="4191000" cy="26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5D13FB6A-FB4D-DA1A-0C19-F33302AC7E78}"/>
              </a:ext>
            </a:extLst>
          </p:cNvPr>
          <p:cNvSpPr txBox="1"/>
          <p:nvPr/>
        </p:nvSpPr>
        <p:spPr>
          <a:xfrm>
            <a:off x="3217138" y="3044151"/>
            <a:ext cx="11853724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9"/>
              </a:lnSpc>
            </a:pP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Có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những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động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vật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đẻ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trứng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,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có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những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động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vật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</a:t>
            </a:r>
            <a:r>
              <a:rPr lang="en-US" sz="10027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đẻ</a:t>
            </a:r>
            <a:r>
              <a:rPr lang="en-US" sz="1002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 con.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07738A4-CC95-7EBC-88AD-36FABAD62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811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B5E78-F66A-E746-A9D9-716490F0F537}"/>
              </a:ext>
            </a:extLst>
          </p:cNvPr>
          <p:cNvSpPr txBox="1"/>
          <p:nvPr/>
        </p:nvSpPr>
        <p:spPr>
          <a:xfrm>
            <a:off x="6781800" y="3695700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477F7-2BE8-CB9D-776F-F8F54EBFA8B4}"/>
              </a:ext>
            </a:extLst>
          </p:cNvPr>
          <p:cNvSpPr txBox="1"/>
          <p:nvPr/>
        </p:nvSpPr>
        <p:spPr>
          <a:xfrm>
            <a:off x="668103" y="800100"/>
            <a:ext cx="16996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 số động vật khi trưởng thành,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 quan sinh dục của con đực tạo ra tinh trùng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 quan sinh dục của con cái tạo ra trứng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Thụ tinh xảy ra khi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 trùng và trứng kết hợp tạo thành hợp tử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Hợp tử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 triển thành phôi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phôi phát triển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 các giai đoạn thành con non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vi-V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 thụ tinh có thể xảy ra bên ngoài cơ thể con cái như cá, ếch, tôm, cua,... hoặc bên trong cơ thể con cái như chó, mèo, gà, ngựa,...</a:t>
            </a:r>
          </a:p>
        </p:txBody>
      </p:sp>
    </p:spTree>
    <p:extLst>
      <p:ext uri="{BB962C8B-B14F-4D97-AF65-F5344CB8AC3E}">
        <p14:creationId xmlns:p14="http://schemas.microsoft.com/office/powerpoint/2010/main" val="12463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5F3D14-614C-0665-57FD-3401B6516BD6}"/>
              </a:ext>
            </a:extLst>
          </p:cNvPr>
          <p:cNvSpPr/>
          <p:nvPr/>
        </p:nvSpPr>
        <p:spPr>
          <a:xfrm>
            <a:off x="838200" y="1274593"/>
            <a:ext cx="16535400" cy="27965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/>
            <a:r>
              <a:rPr lang="vi-V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giai đoạn trưởng thành động vật sinh sản. 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A6A2B-108B-ECCC-59C2-723180C03871}"/>
              </a:ext>
            </a:extLst>
          </p:cNvPr>
          <p:cNvSpPr txBox="1"/>
          <p:nvPr/>
        </p:nvSpPr>
        <p:spPr>
          <a:xfrm>
            <a:off x="571500" y="342900"/>
            <a:ext cx="171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US" sz="5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giai đoạn phát triển nào động vật sinh sản?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03578-51B8-6561-FB3D-E9D85C6B0714}"/>
              </a:ext>
            </a:extLst>
          </p:cNvPr>
          <p:cNvSpPr txBox="1"/>
          <p:nvPr/>
        </p:nvSpPr>
        <p:spPr>
          <a:xfrm>
            <a:off x="825190" y="4610100"/>
            <a:ext cx="1653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371600"/>
            <a:r>
              <a:rPr lang="en-US" sz="6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vai trò của con đực và con cái trong quá trình sinh sản?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F57CE-3390-A010-36EA-966B94B95EE8}"/>
              </a:ext>
            </a:extLst>
          </p:cNvPr>
          <p:cNvSpPr txBox="1"/>
          <p:nvPr/>
        </p:nvSpPr>
        <p:spPr>
          <a:xfrm>
            <a:off x="2286000" y="6896100"/>
            <a:ext cx="13030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lvl="0" indent="-857250" algn="just" defTabSz="1371600">
              <a:buFont typeface="Arial" panose="020B0604020202020204" pitchFamily="34" charset="0"/>
              <a:buChar char="•"/>
            </a:pPr>
            <a:r>
              <a:rPr lang="vi-VN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đực: sản sinh ra tinh trùng</a:t>
            </a:r>
            <a:endParaRPr lang="en-US" sz="4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lvl="0" indent="-857250" algn="just" defTabSz="137160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cái: sản sinh ra trứng.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400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Fight Bullying Presentation</dc:title>
  <dc:creator>thao</dc:creator>
  <cp:lastModifiedBy>Windows 10</cp:lastModifiedBy>
  <cp:revision>49</cp:revision>
  <dcterms:created xsi:type="dcterms:W3CDTF">2006-08-16T00:00:00Z</dcterms:created>
  <dcterms:modified xsi:type="dcterms:W3CDTF">2024-12-31T06:11:13Z</dcterms:modified>
  <dc:identifier>DAGR2Yeb-4Y</dc:identifier>
</cp:coreProperties>
</file>