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1" r:id="rId4"/>
    <p:sldId id="322" r:id="rId5"/>
    <p:sldId id="323" r:id="rId6"/>
    <p:sldId id="324" r:id="rId7"/>
    <p:sldId id="325" r:id="rId8"/>
    <p:sldId id="326" r:id="rId9"/>
    <p:sldId id="327" r:id="rId10"/>
    <p:sldId id="328" r:id="rId11"/>
    <p:sldId id="329" r:id="rId12"/>
    <p:sldId id="320" r:id="rId13"/>
    <p:sldId id="259" r:id="rId14"/>
    <p:sldId id="260" r:id="rId15"/>
    <p:sldId id="261" r:id="rId16"/>
    <p:sldId id="262" r:id="rId17"/>
    <p:sldId id="263" r:id="rId18"/>
    <p:sldId id="264" r:id="rId19"/>
    <p:sldId id="265" r:id="rId20"/>
    <p:sldId id="266" r:id="rId21"/>
    <p:sldId id="267" r:id="rId22"/>
    <p:sldId id="330" r:id="rId23"/>
    <p:sldId id="270" r:id="rId24"/>
    <p:sldId id="271" r:id="rId25"/>
    <p:sldId id="268"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60"/>
  </p:normalViewPr>
  <p:slideViewPr>
    <p:cSldViewPr snapToGrid="0">
      <p:cViewPr varScale="1">
        <p:scale>
          <a:sx n="57" d="100"/>
          <a:sy n="57" d="100"/>
        </p:scale>
        <p:origin x="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62BA-526E-0B20-B414-1FD83FF331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2C9FD0A-E3CF-E214-EBD3-C2AD897756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BAAE43A-9BDD-B647-B7BF-D1747F1C3B45}"/>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5" name="Footer Placeholder 4">
            <a:extLst>
              <a:ext uri="{FF2B5EF4-FFF2-40B4-BE49-F238E27FC236}">
                <a16:creationId xmlns:a16="http://schemas.microsoft.com/office/drawing/2014/main" id="{96166AFD-2E5F-3F44-0C0C-040F23F50CA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52B546C-6515-8AD9-8CFD-89131DAC0502}"/>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124223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3B5C9-924D-9063-6542-566257D1FB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FDFFA96-C1BD-1BC6-2C5A-E1E0D26311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2A757D7-2007-1BA7-5A86-7A7B1683E726}"/>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5" name="Footer Placeholder 4">
            <a:extLst>
              <a:ext uri="{FF2B5EF4-FFF2-40B4-BE49-F238E27FC236}">
                <a16:creationId xmlns:a16="http://schemas.microsoft.com/office/drawing/2014/main" id="{0EA667D3-13DE-B25D-23CA-2EDB5988C86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F2D3AE0-AF2D-6C56-BC94-0D059CC6FB69}"/>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57432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6CBD5-BAD2-CA77-A0C5-F2635CCD79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16400FB-68BF-9288-76EA-74641556E4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ACB3E87-6196-1420-99EA-775CAF82DB69}"/>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5" name="Footer Placeholder 4">
            <a:extLst>
              <a:ext uri="{FF2B5EF4-FFF2-40B4-BE49-F238E27FC236}">
                <a16:creationId xmlns:a16="http://schemas.microsoft.com/office/drawing/2014/main" id="{0A5ED806-0378-F53E-9DDD-B85DF33726D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3824499-CFF5-F03F-AC39-74A69F2A33F7}"/>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230662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
        <p:nvSpPr>
          <p:cNvPr id="2" name="TextBox 3">
            <a:extLst>
              <a:ext uri="{FF2B5EF4-FFF2-40B4-BE49-F238E27FC236}">
                <a16:creationId xmlns:a16="http://schemas.microsoft.com/office/drawing/2014/main" id="{B3EEBAA5-98FD-79AB-EE49-EA175F4C4436}"/>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3"/>
          <a:stretch>
            <a:fillRect/>
          </a:stretch>
        </p:blipFill>
        <p:spPr>
          <a:xfrm>
            <a:off x="-134112" y="0"/>
            <a:ext cx="12326112" cy="6858000"/>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7" name="Title 1">
            <a:extLst>
              <a:ext uri="{FF2B5EF4-FFF2-40B4-BE49-F238E27FC236}">
                <a16:creationId xmlns:a16="http://schemas.microsoft.com/office/drawing/2014/main" id="{1D4876F7-A367-5022-940D-2B8F12379C0C}"/>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0AC5D630-A4C7-1EC2-9C52-24D1056C02A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1" name="Picture 14">
            <a:extLst>
              <a:ext uri="{FF2B5EF4-FFF2-40B4-BE49-F238E27FC236}">
                <a16:creationId xmlns:a16="http://schemas.microsoft.com/office/drawing/2014/main" id="{8C4E027D-6596-207F-54B0-843A2A9080C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5"/>
          <a:stretch>
            <a:fillRect/>
          </a:stretch>
        </p:blipFill>
        <p:spPr>
          <a:xfrm>
            <a:off x="-8487112" y="-76200"/>
            <a:ext cx="2188654" cy="2658086"/>
          </a:xfrm>
          <a:prstGeom prst="rect">
            <a:avLst/>
          </a:prstGeom>
        </p:spPr>
      </p:pic>
      <p:sp>
        <p:nvSpPr>
          <p:cNvPr id="13" name="Title 1">
            <a:extLst>
              <a:ext uri="{FF2B5EF4-FFF2-40B4-BE49-F238E27FC236}">
                <a16:creationId xmlns:a16="http://schemas.microsoft.com/office/drawing/2014/main" id="{B96F4558-3E15-1FF4-C386-23785BBCA5EB}"/>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360872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5437-53AA-7A19-C3DD-AE014EFE54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E58199A-698F-BCCD-116A-9DA0D842DA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65A14A1-467A-1586-A49C-E51C52E7B3CF}"/>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5" name="Footer Placeholder 4">
            <a:extLst>
              <a:ext uri="{FF2B5EF4-FFF2-40B4-BE49-F238E27FC236}">
                <a16:creationId xmlns:a16="http://schemas.microsoft.com/office/drawing/2014/main" id="{03C34CCC-BFE3-92D5-967F-8C883D16559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E79C765-B969-1EB9-5923-06F92894F08C}"/>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260749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EBFD-2881-0655-F332-09AB16D27A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3C9D234-C39F-2A00-C2CF-35374D9007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B2831-D36E-5FDA-5032-B850D3ACC39C}"/>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5" name="Footer Placeholder 4">
            <a:extLst>
              <a:ext uri="{FF2B5EF4-FFF2-40B4-BE49-F238E27FC236}">
                <a16:creationId xmlns:a16="http://schemas.microsoft.com/office/drawing/2014/main" id="{FE827316-3F0C-FF59-D921-ADFEC7BE809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83C3B08C-B5F5-B5D1-87C4-D3F9601A96D2}"/>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1586466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5A4B-3D5E-21EF-6527-B47E6F9E2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0697F3C-90ED-7CA4-D49C-D213A85D7A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423DC61E-3320-9522-799D-E9EE0ED6DD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B20D124-0569-56C4-628A-20E2A4A3FBDB}"/>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6" name="Footer Placeholder 5">
            <a:extLst>
              <a:ext uri="{FF2B5EF4-FFF2-40B4-BE49-F238E27FC236}">
                <a16:creationId xmlns:a16="http://schemas.microsoft.com/office/drawing/2014/main" id="{2188B311-09CF-BBB5-FCD7-C69524FDB07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DCBE9F0-8CC9-142E-7A27-A4DE5796365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2868983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DDB1-2D7E-045F-39F3-96A228BA4E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1F4A0523-5577-F375-ABA8-7E886406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9BCDB-607A-7E11-5AD7-EA138B838C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EF3539C-BE78-CB7B-2B40-EA07186210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35F6B0-D9F2-487C-9A8F-5257472E9B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7D41E1C-8725-FD5B-C3FE-C7E701C102FA}"/>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8" name="Footer Placeholder 7">
            <a:extLst>
              <a:ext uri="{FF2B5EF4-FFF2-40B4-BE49-F238E27FC236}">
                <a16:creationId xmlns:a16="http://schemas.microsoft.com/office/drawing/2014/main" id="{197AAA85-EAEC-91DB-8AAD-005D7236AE0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62BC8A95-1FA4-B034-8CDE-4AD6D878916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839924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89EA-C00C-2481-154C-89B55E642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DCD94A1F-F806-8442-EC08-91583D68DA4E}"/>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4" name="Footer Placeholder 3">
            <a:extLst>
              <a:ext uri="{FF2B5EF4-FFF2-40B4-BE49-F238E27FC236}">
                <a16:creationId xmlns:a16="http://schemas.microsoft.com/office/drawing/2014/main" id="{C13E70C8-B5E3-F5A3-E982-142276177B2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01ECEAD4-9B8E-7465-E1DD-C15230D9C8DE}"/>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3809567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99DD7-EDC6-094C-7873-C55D27755B5F}"/>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3" name="Footer Placeholder 2">
            <a:extLst>
              <a:ext uri="{FF2B5EF4-FFF2-40B4-BE49-F238E27FC236}">
                <a16:creationId xmlns:a16="http://schemas.microsoft.com/office/drawing/2014/main" id="{6140A3E0-EF8C-0882-705F-4621E80DE29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9CBA076C-E723-1CDC-3413-C2EAD99659EC}"/>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862423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55FE-3C95-FBBE-A0A0-F0255893E0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EB7705-EE5D-D2E8-E448-5F259A9F92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9D25A1F9-9653-FC21-D05C-083973B0FF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5D21C-529D-FD87-786E-E83209A4EE3C}"/>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6" name="Footer Placeholder 5">
            <a:extLst>
              <a:ext uri="{FF2B5EF4-FFF2-40B4-BE49-F238E27FC236}">
                <a16:creationId xmlns:a16="http://schemas.microsoft.com/office/drawing/2014/main" id="{6030B0E6-0F5C-49D9-67C1-06AE5BB62C9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A617CE2-F5C1-3E94-44EB-E5F879719D30}"/>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1396265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68D5-350C-1308-2E05-270B9C507C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8AC1AB4-89E1-0DD7-99CC-AA12C4A43E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3B3DFEF-6C4C-4E37-6436-98CE86C66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0F60-B794-1098-5679-00CDBE02D647}"/>
              </a:ext>
            </a:extLst>
          </p:cNvPr>
          <p:cNvSpPr>
            <a:spLocks noGrp="1"/>
          </p:cNvSpPr>
          <p:nvPr>
            <p:ph type="dt" sz="half" idx="10"/>
          </p:nvPr>
        </p:nvSpPr>
        <p:spPr>
          <a:xfrm>
            <a:off x="838200" y="6356350"/>
            <a:ext cx="2743200" cy="365125"/>
          </a:xfrm>
          <a:prstGeom prst="rect">
            <a:avLst/>
          </a:prstGeom>
        </p:spPr>
        <p:txBody>
          <a:bodyPr/>
          <a:lstStyle/>
          <a:p>
            <a:fld id="{16B35CA5-8415-4352-A7EF-7D165585AFB0}" type="datetimeFigureOut">
              <a:rPr lang="en-SG" smtClean="0"/>
              <a:t>28/11/2024</a:t>
            </a:fld>
            <a:endParaRPr lang="en-SG"/>
          </a:p>
        </p:txBody>
      </p:sp>
      <p:sp>
        <p:nvSpPr>
          <p:cNvPr id="6" name="Footer Placeholder 5">
            <a:extLst>
              <a:ext uri="{FF2B5EF4-FFF2-40B4-BE49-F238E27FC236}">
                <a16:creationId xmlns:a16="http://schemas.microsoft.com/office/drawing/2014/main" id="{21C9D559-6F61-60F0-DFDC-8DD32856BDD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5336BF5-4363-72E7-BCAC-40AF87F5E600}"/>
              </a:ext>
            </a:extLst>
          </p:cNvPr>
          <p:cNvSpPr>
            <a:spLocks noGrp="1"/>
          </p:cNvSpPr>
          <p:nvPr>
            <p:ph type="sldNum" sz="quarter" idx="12"/>
          </p:nvPr>
        </p:nvSpPr>
        <p:spPr>
          <a:xfrm>
            <a:off x="8610600" y="6356350"/>
            <a:ext cx="2743200" cy="365125"/>
          </a:xfrm>
          <a:prstGeom prst="rect">
            <a:avLst/>
          </a:prstGeom>
        </p:spPr>
        <p:txBody>
          <a:bodyPr/>
          <a:lstStyle/>
          <a:p>
            <a:fld id="{5D9D0986-5167-475D-9B1E-362337C7A4FC}" type="slidenum">
              <a:rPr lang="en-SG" smtClean="0"/>
              <a:t>‹#›</a:t>
            </a:fld>
            <a:endParaRPr lang="en-SG"/>
          </a:p>
        </p:txBody>
      </p:sp>
    </p:spTree>
    <p:extLst>
      <p:ext uri="{BB962C8B-B14F-4D97-AF65-F5344CB8AC3E}">
        <p14:creationId xmlns:p14="http://schemas.microsoft.com/office/powerpoint/2010/main" val="731517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F746FDED-F454-D589-D796-3A2D0883872D}"/>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26100259-3D61-CF7D-1C49-A063BA1C844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5" name="Picture 14">
            <a:extLst>
              <a:ext uri="{FF2B5EF4-FFF2-40B4-BE49-F238E27FC236}">
                <a16:creationId xmlns:a16="http://schemas.microsoft.com/office/drawing/2014/main" id="{615B3FF5-F37F-273F-179A-6AA1FE28DF0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8" name="Picture 6">
            <a:extLst>
              <a:ext uri="{FF2B5EF4-FFF2-40B4-BE49-F238E27FC236}">
                <a16:creationId xmlns:a16="http://schemas.microsoft.com/office/drawing/2014/main" id="{4F46CA0C-E753-7260-FDC1-1C404C271E51}"/>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9" name="Picture 6">
            <a:extLst>
              <a:ext uri="{FF2B5EF4-FFF2-40B4-BE49-F238E27FC236}">
                <a16:creationId xmlns:a16="http://schemas.microsoft.com/office/drawing/2014/main" id="{9E7B0F0F-7EA7-F582-87FF-8635BD0E4A34}"/>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0" name="Picture 6">
            <a:extLst>
              <a:ext uri="{FF2B5EF4-FFF2-40B4-BE49-F238E27FC236}">
                <a16:creationId xmlns:a16="http://schemas.microsoft.com/office/drawing/2014/main" id="{7A1EE35A-11F6-1DE4-4C8E-D11D2F57E067}"/>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1" name="Picture 6">
            <a:extLst>
              <a:ext uri="{FF2B5EF4-FFF2-40B4-BE49-F238E27FC236}">
                <a16:creationId xmlns:a16="http://schemas.microsoft.com/office/drawing/2014/main" id="{399386D9-25A7-83C8-E6C2-AD6C997FE1F5}"/>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2" name="Picture 6">
            <a:extLst>
              <a:ext uri="{FF2B5EF4-FFF2-40B4-BE49-F238E27FC236}">
                <a16:creationId xmlns:a16="http://schemas.microsoft.com/office/drawing/2014/main" id="{817BB983-28B2-AD7B-2806-CB74F23B42A8}"/>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3" name="Picture 6">
            <a:extLst>
              <a:ext uri="{FF2B5EF4-FFF2-40B4-BE49-F238E27FC236}">
                <a16:creationId xmlns:a16="http://schemas.microsoft.com/office/drawing/2014/main" id="{F721B5CC-BA1C-2A77-EE9E-4D2C013B7D46}"/>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4" name="Picture 6">
            <a:extLst>
              <a:ext uri="{FF2B5EF4-FFF2-40B4-BE49-F238E27FC236}">
                <a16:creationId xmlns:a16="http://schemas.microsoft.com/office/drawing/2014/main" id="{45232C5A-41C4-2FB4-8251-1A8032C5AC86}"/>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5" name="Picture 6">
            <a:extLst>
              <a:ext uri="{FF2B5EF4-FFF2-40B4-BE49-F238E27FC236}">
                <a16:creationId xmlns:a16="http://schemas.microsoft.com/office/drawing/2014/main" id="{028AE4AA-E1B4-C89D-6BA4-2AD25A3236FB}"/>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6" name="Hình ảnh 31">
            <a:extLst>
              <a:ext uri="{FF2B5EF4-FFF2-40B4-BE49-F238E27FC236}">
                <a16:creationId xmlns:a16="http://schemas.microsoft.com/office/drawing/2014/main" id="{FD961B08-9427-1D3D-FBC4-9347DB2757DB}"/>
              </a:ext>
            </a:extLst>
          </p:cNvPr>
          <p:cNvPicPr>
            <a:picLocks noChangeAspect="1"/>
          </p:cNvPicPr>
          <p:nvPr userDrawn="1"/>
        </p:nvPicPr>
        <p:blipFill>
          <a:blip r:embed="rId18"/>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982098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microsoft.com/office/2007/relationships/media" Target="../media/media2.wma"/><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audio" Target="../media/media1.wma"/><Relationship Id="rId16" Type="http://schemas.openxmlformats.org/officeDocument/2006/relationships/image" Target="../media/image21.svg"/><Relationship Id="rId1" Type="http://schemas.microsoft.com/office/2007/relationships/media" Target="../media/media1.wma"/><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slideLayout" Target="../slideLayouts/slideLayout12.xml"/><Relationship Id="rId1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audio" Target="../media/media2.wma"/><Relationship Id="rId9" Type="http://schemas.openxmlformats.org/officeDocument/2006/relationships/image" Target="../media/image25.sv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microsoft.com/office/2007/relationships/media" Target="../media/media2.wma"/><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audio" Target="../media/media1.wma"/><Relationship Id="rId16" Type="http://schemas.openxmlformats.org/officeDocument/2006/relationships/image" Target="../media/image15.svg"/><Relationship Id="rId1" Type="http://schemas.microsoft.com/office/2007/relationships/media" Target="../media/media1.wma"/><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slideLayout" Target="../slideLayouts/slideLayout12.xml"/><Relationship Id="rId1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audio" Target="../media/media2.wma"/><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2.svg"/><Relationship Id="rId4" Type="http://schemas.openxmlformats.org/officeDocument/2006/relationships/image" Target="../media/image17.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microsoft.com/office/2007/relationships/media" Target="../media/media2.wma"/><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audio" Target="../media/media1.wma"/><Relationship Id="rId16" Type="http://schemas.openxmlformats.org/officeDocument/2006/relationships/image" Target="../media/image17.svg"/><Relationship Id="rId1" Type="http://schemas.microsoft.com/office/2007/relationships/media" Target="../media/media1.wma"/><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slideLayout" Target="../slideLayouts/slideLayout12.xml"/><Relationship Id="rId1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audio" Target="../media/media2.wma"/><Relationship Id="rId9" Type="http://schemas.openxmlformats.org/officeDocument/2006/relationships/image" Target="../media/image25.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microsoft.com/office/2007/relationships/media" Target="../media/media2.wma"/><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audio" Target="../media/media1.wma"/><Relationship Id="rId16" Type="http://schemas.openxmlformats.org/officeDocument/2006/relationships/image" Target="../media/image19.svg"/><Relationship Id="rId1" Type="http://schemas.microsoft.com/office/2007/relationships/media" Target="../media/media1.wma"/><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slideLayout" Target="../slideLayouts/slideLayout12.xml"/><Relationship Id="rId1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media2.wma"/><Relationship Id="rId9" Type="http://schemas.openxmlformats.org/officeDocument/2006/relationships/image" Target="../media/image25.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22235" y="-235705"/>
            <a:ext cx="1523956" cy="1678399"/>
          </a:xfrm>
          <a:prstGeom prst="rect">
            <a:avLst/>
          </a:prstGeom>
        </p:spPr>
      </p:pic>
      <p:pic>
        <p:nvPicPr>
          <p:cNvPr id="27" name="Picture 26">
            <a:extLst>
              <a:ext uri="{FF2B5EF4-FFF2-40B4-BE49-F238E27FC236}">
                <a16:creationId xmlns:a16="http://schemas.microsoft.com/office/drawing/2014/main" id="{1F0D1AF9-F14B-3670-EC9F-8760CC1C23F6}"/>
              </a:ext>
            </a:extLst>
          </p:cNvPr>
          <p:cNvPicPr>
            <a:picLocks noChangeAspect="1"/>
          </p:cNvPicPr>
          <p:nvPr/>
        </p:nvPicPr>
        <p:blipFill>
          <a:blip r:embed="rId3"/>
          <a:stretch>
            <a:fillRect/>
          </a:stretch>
        </p:blipFill>
        <p:spPr>
          <a:xfrm>
            <a:off x="5347819" y="4028380"/>
            <a:ext cx="4618663" cy="884100"/>
          </a:xfrm>
          <a:prstGeom prst="rect">
            <a:avLst/>
          </a:prstGeom>
        </p:spPr>
      </p:pic>
      <p:pic>
        <p:nvPicPr>
          <p:cNvPr id="29" name="图片 16">
            <a:extLst>
              <a:ext uri="{FF2B5EF4-FFF2-40B4-BE49-F238E27FC236}">
                <a16:creationId xmlns:a16="http://schemas.microsoft.com/office/drawing/2014/main" id="{2B39A386-89E4-516F-508A-6C8B2B530FC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65366" t="38883" r="11064" b="5834"/>
          <a:stretch/>
        </p:blipFill>
        <p:spPr>
          <a:xfrm rot="764364">
            <a:off x="9090901" y="4164036"/>
            <a:ext cx="2707729" cy="2915762"/>
          </a:xfrm>
          <a:custGeom>
            <a:avLst/>
            <a:gdLst>
              <a:gd name="connsiteX0" fmla="*/ 0 w 2758440"/>
              <a:gd name="connsiteY0" fmla="*/ 0 h 3032760"/>
              <a:gd name="connsiteX1" fmla="*/ 1960880 w 2758440"/>
              <a:gd name="connsiteY1" fmla="*/ 0 h 3032760"/>
              <a:gd name="connsiteX2" fmla="*/ 2468880 w 2758440"/>
              <a:gd name="connsiteY2" fmla="*/ 876300 h 3032760"/>
              <a:gd name="connsiteX3" fmla="*/ 2758440 w 2758440"/>
              <a:gd name="connsiteY3" fmla="*/ 1041763 h 3032760"/>
              <a:gd name="connsiteX4" fmla="*/ 2758440 w 2758440"/>
              <a:gd name="connsiteY4" fmla="*/ 3032760 h 3032760"/>
              <a:gd name="connsiteX5" fmla="*/ 0 w 2758440"/>
              <a:gd name="connsiteY5" fmla="*/ 3032760 h 303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440" h="3032760">
                <a:moveTo>
                  <a:pt x="0" y="0"/>
                </a:moveTo>
                <a:lnTo>
                  <a:pt x="1960880" y="0"/>
                </a:lnTo>
                <a:lnTo>
                  <a:pt x="2468880" y="876300"/>
                </a:lnTo>
                <a:lnTo>
                  <a:pt x="2758440" y="1041763"/>
                </a:lnTo>
                <a:lnTo>
                  <a:pt x="2758440" y="3032760"/>
                </a:lnTo>
                <a:lnTo>
                  <a:pt x="0" y="3032760"/>
                </a:lnTo>
                <a:close/>
              </a:path>
            </a:pathLst>
          </a:custGeom>
        </p:spPr>
      </p:pic>
      <p:pic>
        <p:nvPicPr>
          <p:cNvPr id="30" name="Picture 29">
            <a:extLst>
              <a:ext uri="{FF2B5EF4-FFF2-40B4-BE49-F238E27FC236}">
                <a16:creationId xmlns:a16="http://schemas.microsoft.com/office/drawing/2014/main" id="{044420FA-FF03-5D39-8E9C-B871C240D6B4}"/>
              </a:ext>
            </a:extLst>
          </p:cNvPr>
          <p:cNvPicPr>
            <a:picLocks noChangeAspect="1"/>
          </p:cNvPicPr>
          <p:nvPr/>
        </p:nvPicPr>
        <p:blipFill>
          <a:blip r:embed="rId6"/>
          <a:stretch>
            <a:fillRect/>
          </a:stretch>
        </p:blipFill>
        <p:spPr>
          <a:xfrm>
            <a:off x="-295948" y="215422"/>
            <a:ext cx="12192000" cy="3685953"/>
          </a:xfrm>
          <a:prstGeom prst="rect">
            <a:avLst/>
          </a:prstGeom>
        </p:spPr>
      </p:pic>
    </p:spTree>
    <p:extLst>
      <p:ext uri="{BB962C8B-B14F-4D97-AF65-F5344CB8AC3E}">
        <p14:creationId xmlns:p14="http://schemas.microsoft.com/office/powerpoint/2010/main" val="1952006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nè</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155717"/>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537331" y="854236"/>
              <a:ext cx="9006741" cy="1323439"/>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Điều nào sau đây là lợi ích chính của việc sử dụng năng lượng mặt trời?</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385387" y="3076071"/>
            <a:ext cx="5387976" cy="1152000"/>
            <a:chOff x="873492" y="2490890"/>
            <a:chExt cx="5387976"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608742" y="2545005"/>
              <a:ext cx="4652726" cy="1015663"/>
            </a:xfrm>
            <a:prstGeom prst="rect">
              <a:avLst/>
            </a:prstGeom>
            <a:noFill/>
          </p:spPr>
          <p:txBody>
            <a:bodyPr wrap="square" rtlCol="0">
              <a:spAutoFit/>
            </a:bodyPr>
            <a:lstStyle/>
            <a:p>
              <a:pPr algn="ctr">
                <a:spcBef>
                  <a:spcPts val="600"/>
                </a:spcBef>
                <a:spcAft>
                  <a:spcPts val="600"/>
                </a:spcAft>
              </a:pPr>
              <a:r>
                <a:rPr lang="en-SG" sz="3000" b="1" dirty="0" err="1">
                  <a:latin typeface="Cambria" panose="02040503050406030204" pitchFamily="18" charset="0"/>
                  <a:ea typeface="Cambria" panose="02040503050406030204" pitchFamily="18" charset="0"/>
                </a:rPr>
                <a:t>Phụ</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thuộc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vào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nguồn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nhiên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liệu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hóa</a:t>
              </a:r>
              <a:r>
                <a:rPr lang="en-SG" sz="3000" b="1" dirty="0">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thạch.</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451638" y="3035863"/>
              <a:ext cx="3425114" cy="1077218"/>
            </a:xfrm>
            <a:prstGeom prst="rect">
              <a:avLst/>
            </a:prstGeom>
            <a:noFill/>
          </p:spPr>
          <p:txBody>
            <a:bodyPr wrap="square" rtlCol="0">
              <a:spAutoFit/>
            </a:bodyPr>
            <a:lstStyle/>
            <a:p>
              <a:pPr algn="ctr">
                <a:spcBef>
                  <a:spcPts val="600"/>
                </a:spcBef>
                <a:spcAft>
                  <a:spcPts val="600"/>
                </a:spcAft>
              </a:pPr>
              <a:r>
                <a:rPr lang="vi-VN" sz="3200" b="1" dirty="0">
                  <a:latin typeface="Cambria" panose="02040503050406030204" pitchFamily="18" charset="0"/>
                  <a:ea typeface="Cambria" panose="02040503050406030204" pitchFamily="18" charset="0"/>
                </a:rPr>
                <a:t>Làm hao tốn nhiều điện năng.</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482284" y="4900423"/>
            <a:ext cx="4912251" cy="1208547"/>
            <a:chOff x="379277" y="4544328"/>
            <a:chExt cx="4912251" cy="1208547"/>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12251" cy="1152000"/>
              <a:chOff x="958238" y="4423396"/>
              <a:chExt cx="491225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39129" y="4430753"/>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573515" y="4644879"/>
              <a:ext cx="3458989" cy="1107996"/>
            </a:xfrm>
            <a:prstGeom prst="rect">
              <a:avLst/>
            </a:prstGeom>
            <a:noFill/>
          </p:spPr>
          <p:txBody>
            <a:bodyPr wrap="square" rtlCol="0">
              <a:spAutoFit/>
            </a:bodyPr>
            <a:lstStyle/>
            <a:p>
              <a:pPr algn="ctr">
                <a:spcBef>
                  <a:spcPts val="600"/>
                </a:spcBef>
                <a:spcAft>
                  <a:spcPts val="600"/>
                </a:spcAft>
              </a:pPr>
              <a:r>
                <a:rPr lang="en-SG" sz="3300" b="1" dirty="0" err="1">
                  <a:latin typeface="Cambria" panose="02040503050406030204" pitchFamily="18" charset="0"/>
                  <a:ea typeface="Cambria" panose="02040503050406030204" pitchFamily="18" charset="0"/>
                </a:rPr>
                <a:t>Tiết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kiệm</a:t>
              </a:r>
              <a:r>
                <a:rPr lang="en-SG" sz="3300" b="1" dirty="0">
                  <a:latin typeface="Cambria" panose="02040503050406030204" pitchFamily="18" charset="0"/>
                  <a:ea typeface="Cambria" panose="02040503050406030204" pitchFamily="18" charset="0"/>
                </a:rPr>
                <a:t> chi </a:t>
              </a:r>
              <a:r>
                <a:rPr lang="en-SG" sz="3300" b="1" dirty="0" err="1">
                  <a:latin typeface="Cambria" panose="02040503050406030204" pitchFamily="18" charset="0"/>
                  <a:ea typeface="Cambria" panose="02040503050406030204" pitchFamily="18" charset="0"/>
                </a:rPr>
                <a:t>phí</a:t>
              </a:r>
              <a:r>
                <a:rPr lang="en-SG" sz="3300" b="1" dirty="0">
                  <a:latin typeface="Cambria" panose="02040503050406030204" pitchFamily="18" charset="0"/>
                  <a:ea typeface="Cambria" panose="02040503050406030204" pitchFamily="18" charset="0"/>
                </a:rPr>
                <a:t> </a:t>
              </a:r>
              <a:r>
                <a:rPr lang="vi-VN" sz="3300" b="1" dirty="0">
                  <a:latin typeface="Cambria" panose="02040503050406030204" pitchFamily="18" charset="0"/>
                  <a:ea typeface="Cambria" panose="02040503050406030204" pitchFamily="18" charset="0"/>
                </a:rPr>
                <a:t>điện.</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6499" y="4838369"/>
            <a:ext cx="4734694" cy="1175444"/>
            <a:chOff x="6372683" y="4577431"/>
            <a:chExt cx="4734694" cy="1175444"/>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549131" y="4635300"/>
              <a:ext cx="3458989" cy="1117575"/>
            </a:xfrm>
            <a:prstGeom prst="rect">
              <a:avLst/>
            </a:prstGeom>
            <a:noFill/>
          </p:spPr>
          <p:txBody>
            <a:bodyPr wrap="square" rtlCol="0">
              <a:spAutoFit/>
            </a:bodyPr>
            <a:lstStyle/>
            <a:p>
              <a:pPr algn="ctr">
                <a:spcBef>
                  <a:spcPts val="600"/>
                </a:spcBef>
                <a:spcAft>
                  <a:spcPts val="600"/>
                </a:spcAft>
              </a:pPr>
              <a:r>
                <a:rPr lang="vi-VN" sz="3200" b="1" dirty="0">
                  <a:latin typeface="Cambria" panose="02040503050406030204" pitchFamily="18" charset="0"/>
                  <a:ea typeface="Cambria" panose="02040503050406030204" pitchFamily="18" charset="0"/>
                </a:rPr>
                <a:t>Gây ô nhiễm môi trường.</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02852" y="6108970"/>
            <a:ext cx="3363083" cy="669502"/>
          </a:xfrm>
          <a:prstGeom prst="rect">
            <a:avLst/>
          </a:prstGeom>
        </p:spPr>
      </p:pic>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841"/>
                                        </p:tgtEl>
                                      </p:cBhvr>
                                    </p:animEffect>
                                    <p:animScale>
                                      <p:cBhvr>
                                        <p:cTn id="44" dur="250" autoRev="1" fill="hold"/>
                                        <p:tgtEl>
                                          <p:spTgt spid="3841"/>
                                        </p:tgtEl>
                                      </p:cBhvr>
                                      <p:by x="105000" y="105000"/>
                                    </p:animScale>
                                  </p:childTnLst>
                                </p:cTn>
                              </p:par>
                              <p:par>
                                <p:cTn id="45" presetID="1" presetClass="mediacall" presetSubtype="0" fill="hold" nodeType="withEffect">
                                  <p:stCondLst>
                                    <p:cond delay="0"/>
                                  </p:stCondLst>
                                  <p:childTnLst>
                                    <p:cmd type="call" cmd="playFrom(0.0)">
                                      <p:cBhvr>
                                        <p:cTn id="46" dur="4597" fill="hold"/>
                                        <p:tgtEl>
                                          <p:spTgt spid="3843"/>
                                        </p:tgtEl>
                                      </p:cBhvr>
                                    </p:cmd>
                                  </p:childTnLst>
                                </p:cTn>
                              </p:par>
                              <p:par>
                                <p:cTn id="47" presetID="9" presetClass="emph" presetSubtype="0" nodeType="withEffect">
                                  <p:stCondLst>
                                    <p:cond delay="0"/>
                                  </p:stCondLst>
                                  <p:childTnLst>
                                    <p:set>
                                      <p:cBhvr>
                                        <p:cTn id="48" dur="indefinite"/>
                                        <p:tgtEl>
                                          <p:spTgt spid="3840"/>
                                        </p:tgtEl>
                                        <p:attrNameLst>
                                          <p:attrName>style.opacity</p:attrName>
                                        </p:attrNameLst>
                                      </p:cBhvr>
                                      <p:to>
                                        <p:strVal val="0.25"/>
                                      </p:to>
                                    </p:set>
                                    <p:animEffect filter="image" prLst="opacity: 0.25">
                                      <p:cBhvr rctx="IE">
                                        <p:cTn id="49" dur="indefinite"/>
                                        <p:tgtEl>
                                          <p:spTgt spid="3840"/>
                                        </p:tgtEl>
                                      </p:cBhvr>
                                    </p:animEffect>
                                  </p:childTnLst>
                                </p:cTn>
                              </p:par>
                              <p:par>
                                <p:cTn id="50" presetID="9" presetClass="emph" presetSubtype="0" nodeType="withEffect">
                                  <p:stCondLst>
                                    <p:cond delay="0"/>
                                  </p:stCondLst>
                                  <p:childTnLst>
                                    <p:set>
                                      <p:cBhvr>
                                        <p:cTn id="51" dur="indefinite"/>
                                        <p:tgtEl>
                                          <p:spTgt spid="3816"/>
                                        </p:tgtEl>
                                        <p:attrNameLst>
                                          <p:attrName>style.opacity</p:attrName>
                                        </p:attrNameLst>
                                      </p:cBhvr>
                                      <p:to>
                                        <p:strVal val="0.25"/>
                                      </p:to>
                                    </p:set>
                                    <p:animEffect filter="image" prLst="opacity: 0.25">
                                      <p:cBhvr rctx="IE">
                                        <p:cTn id="52" dur="indefinite"/>
                                        <p:tgtEl>
                                          <p:spTgt spid="3816"/>
                                        </p:tgtEl>
                                      </p:cBhvr>
                                    </p:animEffect>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1"/>
                  </p:tgtEl>
                </p:cond>
              </p:nextCondLst>
            </p:seq>
            <p:seq concurrent="1" nextAc="seek">
              <p:cTn id="56" restart="whenNotActive" fill="hold" evtFilter="cancelBubble" nodeType="interactiveSeq">
                <p:stCondLst>
                  <p:cond evt="onClick" delay="0">
                    <p:tgtEl>
                      <p:spTgt spid="384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0"/>
                                        </p:tgtEl>
                                        <p:attrNameLst>
                                          <p:attrName>style.opacity</p:attrName>
                                        </p:attrNameLst>
                                      </p:cBhvr>
                                      <p:to>
                                        <p:strVal val="0.25"/>
                                      </p:to>
                                    </p:set>
                                    <p:animEffect filter="image" prLst="opacity: 0.25">
                                      <p:cBhvr rctx="IE">
                                        <p:cTn id="63" dur="indefinite"/>
                                        <p:tgtEl>
                                          <p:spTgt spid="3840"/>
                                        </p:tgtEl>
                                      </p:cBhvr>
                                    </p:animEffect>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680186" cy="1384995"/>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giúp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nhé</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CD131-2B71-EA00-9D43-6DEB0F63D7DF}"/>
              </a:ext>
            </a:extLst>
          </p:cNvPr>
          <p:cNvPicPr>
            <a:picLocks noChangeAspect="1"/>
          </p:cNvPicPr>
          <p:nvPr/>
        </p:nvPicPr>
        <p:blipFill>
          <a:blip r:embed="rId2"/>
          <a:stretch>
            <a:fillRect/>
          </a:stretch>
        </p:blipFill>
        <p:spPr>
          <a:xfrm>
            <a:off x="3412941" y="1075740"/>
            <a:ext cx="7169517" cy="4706520"/>
          </a:xfrm>
          <a:prstGeom prst="rect">
            <a:avLst/>
          </a:prstGeom>
        </p:spPr>
      </p:pic>
      <p:pic>
        <p:nvPicPr>
          <p:cNvPr id="6" name="图片 23">
            <a:extLst>
              <a:ext uri="{FF2B5EF4-FFF2-40B4-BE49-F238E27FC236}">
                <a16:creationId xmlns:a16="http://schemas.microsoft.com/office/drawing/2014/main" id="{D6F1F23A-4CFD-432E-82E4-AB268B69F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3810000"/>
            <a:ext cx="4572000" cy="3048000"/>
          </a:xfrm>
          <a:prstGeom prst="rect">
            <a:avLst/>
          </a:prstGeom>
        </p:spPr>
      </p:pic>
    </p:spTree>
    <p:extLst>
      <p:ext uri="{BB962C8B-B14F-4D97-AF65-F5344CB8AC3E}">
        <p14:creationId xmlns:p14="http://schemas.microsoft.com/office/powerpoint/2010/main" val="482989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01385E-8BAE-43A0-1174-9701D31A82E3}"/>
              </a:ext>
            </a:extLst>
          </p:cNvPr>
          <p:cNvPicPr>
            <a:picLocks noChangeAspect="1"/>
          </p:cNvPicPr>
          <p:nvPr/>
        </p:nvPicPr>
        <p:blipFill>
          <a:blip r:embed="rId2"/>
          <a:stretch>
            <a:fillRect/>
          </a:stretch>
        </p:blipFill>
        <p:spPr>
          <a:xfrm>
            <a:off x="0" y="781091"/>
            <a:ext cx="12192000" cy="3986784"/>
          </a:xfrm>
          <a:prstGeom prst="rect">
            <a:avLst/>
          </a:prstGeom>
        </p:spPr>
      </p:pic>
    </p:spTree>
    <p:extLst>
      <p:ext uri="{BB962C8B-B14F-4D97-AF65-F5344CB8AC3E}">
        <p14:creationId xmlns:p14="http://schemas.microsoft.com/office/powerpoint/2010/main" val="942284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images of people flying a kite&#10;&#10;Description automatically generated">
            <a:extLst>
              <a:ext uri="{FF2B5EF4-FFF2-40B4-BE49-F238E27FC236}">
                <a16:creationId xmlns:a16="http://schemas.microsoft.com/office/drawing/2014/main" id="{98ACFEAC-34CD-9770-E7C4-DFDE4A4A6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160144"/>
            <a:ext cx="9727456" cy="5812156"/>
          </a:xfrm>
          <a:prstGeom prst="rect">
            <a:avLst/>
          </a:prstGeom>
        </p:spPr>
      </p:pic>
      <p:sp>
        <p:nvSpPr>
          <p:cNvPr id="12" name="矩形: 圆角 4">
            <a:extLst>
              <a:ext uri="{FF2B5EF4-FFF2-40B4-BE49-F238E27FC236}">
                <a16:creationId xmlns:a16="http://schemas.microsoft.com/office/drawing/2014/main" id="{03220AD6-5B34-402C-825B-4F4B4D89B0A4}"/>
              </a:ext>
            </a:extLst>
          </p:cNvPr>
          <p:cNvSpPr/>
          <p:nvPr/>
        </p:nvSpPr>
        <p:spPr>
          <a:xfrm>
            <a:off x="381744" y="101600"/>
            <a:ext cx="11200656" cy="1045844"/>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SG" sz="3200" b="1" dirty="0">
                <a:latin typeface="Cambria" panose="02040503050406030204" pitchFamily="18" charset="0"/>
                <a:ea typeface="Cambria" panose="02040503050406030204" pitchFamily="18" charset="0"/>
              </a:rPr>
              <a:t>Quan </a:t>
            </a:r>
            <a:r>
              <a:rPr lang="en-SG" sz="3200" b="1" dirty="0" err="1">
                <a:latin typeface="Cambria" panose="02040503050406030204" pitchFamily="18" charset="0"/>
                <a:ea typeface="Cambria" panose="02040503050406030204" pitchFamily="18" charset="0"/>
              </a:rPr>
              <a:t>sát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hình</a:t>
            </a:r>
            <a:r>
              <a:rPr lang="en-SG" sz="3200" b="1" dirty="0">
                <a:latin typeface="Cambria" panose="02040503050406030204" pitchFamily="18" charset="0"/>
                <a:ea typeface="Cambria" panose="02040503050406030204" pitchFamily="18" charset="0"/>
              </a:rPr>
              <a:t> 4 </a:t>
            </a:r>
            <a:r>
              <a:rPr lang="en-SG" sz="3200" b="1" dirty="0" err="1">
                <a:latin typeface="Cambria" panose="02040503050406030204" pitchFamily="18" charset="0"/>
                <a:ea typeface="Cambria" panose="02040503050406030204" pitchFamily="18" charset="0"/>
              </a:rPr>
              <a:t>và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cho</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biết</a:t>
            </a:r>
            <a:r>
              <a:rPr lang="en-SG" sz="3200" b="1" dirty="0">
                <a:latin typeface="Cambria" panose="02040503050406030204" pitchFamily="18" charset="0"/>
                <a:ea typeface="Cambria" panose="02040503050406030204" pitchFamily="18" charset="0"/>
              </a:rPr>
              <a:t> con </a:t>
            </a:r>
            <a:r>
              <a:rPr lang="en-SG" sz="3200" b="1" dirty="0" err="1">
                <a:latin typeface="Cambria" panose="02040503050406030204" pitchFamily="18" charset="0"/>
                <a:ea typeface="Cambria" panose="02040503050406030204" pitchFamily="18" charset="0"/>
              </a:rPr>
              <a:t>người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sử</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dụng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năng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lượng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gió</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vào</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những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việc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gì</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trong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cuộc</a:t>
            </a:r>
            <a:r>
              <a:rPr lang="en-SG"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sống.</a:t>
            </a:r>
            <a:endParaRPr lang="en-SG"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9245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0C5BC3E-F600-7D5C-9D10-AD916A20F873}"/>
              </a:ext>
            </a:extLst>
          </p:cNvPr>
          <p:cNvSpPr/>
          <p:nvPr/>
        </p:nvSpPr>
        <p:spPr>
          <a:xfrm>
            <a:off x="424543" y="849085"/>
            <a:ext cx="10596779" cy="559525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sitting at a table&#10;&#10;Description automatically generated">
            <a:extLst>
              <a:ext uri="{FF2B5EF4-FFF2-40B4-BE49-F238E27FC236}">
                <a16:creationId xmlns:a16="http://schemas.microsoft.com/office/drawing/2014/main" id="{04E9E1E6-D791-C69B-E9B6-8774C50C7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5" y="1023257"/>
            <a:ext cx="8199339" cy="5595257"/>
          </a:xfrm>
          <a:prstGeom prst="rect">
            <a:avLst/>
          </a:prstGeom>
        </p:spPr>
      </p:pic>
    </p:spTree>
    <p:extLst>
      <p:ext uri="{BB962C8B-B14F-4D97-AF65-F5344CB8AC3E}">
        <p14:creationId xmlns:p14="http://schemas.microsoft.com/office/powerpoint/2010/main" val="3789671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0C5BC3E-F600-7D5C-9D10-AD916A20F873}"/>
              </a:ext>
            </a:extLst>
          </p:cNvPr>
          <p:cNvSpPr/>
          <p:nvPr/>
        </p:nvSpPr>
        <p:spPr>
          <a:xfrm>
            <a:off x="613140" y="751115"/>
            <a:ext cx="10596779" cy="5910942"/>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group of kids sitting at a table&#10;&#10;Description automatically generated">
            <a:extLst>
              <a:ext uri="{FF2B5EF4-FFF2-40B4-BE49-F238E27FC236}">
                <a16:creationId xmlns:a16="http://schemas.microsoft.com/office/drawing/2014/main" id="{19298786-9191-85F8-740B-50D08315D48F}"/>
              </a:ext>
            </a:extLst>
          </p:cNvPr>
          <p:cNvPicPr>
            <a:picLocks noChangeAspect="1"/>
          </p:cNvPicPr>
          <p:nvPr/>
        </p:nvPicPr>
        <p:blipFill>
          <a:blip r:embed="rId2">
            <a:extLst>
              <a:ext uri="{28A0092B-C50C-407E-A947-70E740481C1C}">
                <a14:useLocalDpi xmlns:a14="http://schemas.microsoft.com/office/drawing/2010/main" val="0"/>
              </a:ext>
            </a:extLst>
          </a:blip>
          <a:srcRect b="21595"/>
          <a:stretch/>
        </p:blipFill>
        <p:spPr>
          <a:xfrm>
            <a:off x="1818003" y="2371509"/>
            <a:ext cx="8199339" cy="4386943"/>
          </a:xfrm>
          <a:prstGeom prst="rect">
            <a:avLst/>
          </a:prstGeom>
        </p:spPr>
      </p:pic>
      <p:pic>
        <p:nvPicPr>
          <p:cNvPr id="4" name="Picture 3">
            <a:extLst>
              <a:ext uri="{FF2B5EF4-FFF2-40B4-BE49-F238E27FC236}">
                <a16:creationId xmlns:a16="http://schemas.microsoft.com/office/drawing/2014/main" id="{7824EEF1-0E91-24B7-B6A0-ED0ECCD0EF12}"/>
              </a:ext>
            </a:extLst>
          </p:cNvPr>
          <p:cNvPicPr>
            <a:picLocks noChangeAspect="1"/>
          </p:cNvPicPr>
          <p:nvPr/>
        </p:nvPicPr>
        <p:blipFill>
          <a:blip r:embed="rId3"/>
          <a:stretch>
            <a:fillRect/>
          </a:stretch>
        </p:blipFill>
        <p:spPr>
          <a:xfrm>
            <a:off x="852627" y="751115"/>
            <a:ext cx="8998946" cy="1893896"/>
          </a:xfrm>
          <a:prstGeom prst="rect">
            <a:avLst/>
          </a:prstGeom>
        </p:spPr>
      </p:pic>
    </p:spTree>
    <p:extLst>
      <p:ext uri="{BB962C8B-B14F-4D97-AF65-F5344CB8AC3E}">
        <p14:creationId xmlns:p14="http://schemas.microsoft.com/office/powerpoint/2010/main" val="683464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A0C4103-04EB-67C2-169F-2021122D7C93}"/>
              </a:ext>
            </a:extLst>
          </p:cNvPr>
          <p:cNvGrpSpPr/>
          <p:nvPr/>
        </p:nvGrpSpPr>
        <p:grpSpPr>
          <a:xfrm>
            <a:off x="8403772" y="5259508"/>
            <a:ext cx="2057400" cy="741603"/>
            <a:chOff x="1757281" y="2622291"/>
            <a:chExt cx="6723433" cy="591346"/>
          </a:xfrm>
        </p:grpSpPr>
        <p:sp>
          <p:nvSpPr>
            <p:cNvPr id="5" name="Rectangle: Rounded Corners 4">
              <a:extLst>
                <a:ext uri="{FF2B5EF4-FFF2-40B4-BE49-F238E27FC236}">
                  <a16:creationId xmlns:a16="http://schemas.microsoft.com/office/drawing/2014/main" id="{DDC417CC-B08F-B5D6-E6E1-90F291ADC2EA}"/>
                </a:ext>
              </a:extLst>
            </p:cNvPr>
            <p:cNvSpPr/>
            <p:nvPr/>
          </p:nvSpPr>
          <p:spPr>
            <a:xfrm>
              <a:off x="1757281" y="2622291"/>
              <a:ext cx="6723433" cy="591346"/>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6" name="TextBox 5">
              <a:extLst>
                <a:ext uri="{FF2B5EF4-FFF2-40B4-BE49-F238E27FC236}">
                  <a16:creationId xmlns:a16="http://schemas.microsoft.com/office/drawing/2014/main" id="{613AD913-0349-8E23-EE16-31A12DBD6C8C}"/>
                </a:ext>
              </a:extLst>
            </p:cNvPr>
            <p:cNvSpPr txBox="1"/>
            <p:nvPr/>
          </p:nvSpPr>
          <p:spPr>
            <a:xfrm>
              <a:off x="2563400" y="2671325"/>
              <a:ext cx="5111195" cy="466293"/>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cs typeface="Calibri" panose="020F0502020204030204" pitchFamily="34" charset="0"/>
                </a:rPr>
                <a:t>R</a:t>
              </a:r>
              <a:r>
                <a:rPr lang="en-US" sz="3200" b="1" dirty="0">
                  <a:latin typeface="Cambria" panose="02040503050406030204" pitchFamily="18" charset="0"/>
                  <a:ea typeface="Cambria" panose="02040503050406030204" pitchFamily="18" charset="0"/>
                  <a:cs typeface="Calibri" panose="020F0502020204030204" pitchFamily="34" charset="0"/>
                </a:rPr>
                <a:t>ê</a:t>
              </a:r>
              <a:r>
                <a:rPr lang="vi-VN" sz="3200" b="1" dirty="0">
                  <a:latin typeface="Cambria" panose="02040503050406030204" pitchFamily="18" charset="0"/>
                  <a:ea typeface="Cambria" panose="02040503050406030204" pitchFamily="18" charset="0"/>
                  <a:cs typeface="Calibri" panose="020F0502020204030204" pitchFamily="34" charset="0"/>
                </a:rPr>
                <a:t> thóc</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descr="A collage of images of people flying a kite&#10;&#10;Description automatically generated">
            <a:extLst>
              <a:ext uri="{FF2B5EF4-FFF2-40B4-BE49-F238E27FC236}">
                <a16:creationId xmlns:a16="http://schemas.microsoft.com/office/drawing/2014/main" id="{98ACFEAC-34CD-9770-E7C4-DFDE4A4A6B58}"/>
              </a:ext>
            </a:extLst>
          </p:cNvPr>
          <p:cNvPicPr>
            <a:picLocks noChangeAspect="1"/>
          </p:cNvPicPr>
          <p:nvPr/>
        </p:nvPicPr>
        <p:blipFill>
          <a:blip r:embed="rId2">
            <a:extLst>
              <a:ext uri="{28A0092B-C50C-407E-A947-70E740481C1C}">
                <a14:useLocalDpi xmlns:a14="http://schemas.microsoft.com/office/drawing/2010/main" val="0"/>
              </a:ext>
            </a:extLst>
          </a:blip>
          <a:srcRect r="49903" b="50000"/>
          <a:stretch/>
        </p:blipFill>
        <p:spPr>
          <a:xfrm>
            <a:off x="90338" y="970600"/>
            <a:ext cx="6337783" cy="3779487"/>
          </a:xfrm>
          <a:prstGeom prst="rect">
            <a:avLst/>
          </a:prstGeom>
        </p:spPr>
      </p:pic>
      <p:grpSp>
        <p:nvGrpSpPr>
          <p:cNvPr id="10" name="Group 9">
            <a:extLst>
              <a:ext uri="{FF2B5EF4-FFF2-40B4-BE49-F238E27FC236}">
                <a16:creationId xmlns:a16="http://schemas.microsoft.com/office/drawing/2014/main" id="{CE730A76-6EDD-D13E-809E-5856F0391438}"/>
              </a:ext>
            </a:extLst>
          </p:cNvPr>
          <p:cNvGrpSpPr/>
          <p:nvPr/>
        </p:nvGrpSpPr>
        <p:grpSpPr>
          <a:xfrm>
            <a:off x="-548582" y="4815599"/>
            <a:ext cx="7136845" cy="1482179"/>
            <a:chOff x="-2427889" y="2118486"/>
            <a:chExt cx="12330404" cy="1355404"/>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478199" y="2238302"/>
              <a:ext cx="8439399" cy="905825"/>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2427889" y="2118486"/>
              <a:ext cx="12330404" cy="1355404"/>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G</a:t>
              </a:r>
              <a:r>
                <a:rPr lang="en-SG" sz="3200" b="1" dirty="0" err="1">
                  <a:latin typeface="Cambria" panose="02040503050406030204" pitchFamily="18" charset="0"/>
                  <a:ea typeface="Cambria" panose="02040503050406030204" pitchFamily="18" charset="0"/>
                </a:rPr>
                <a:t>iúp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buồm</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chạy</a:t>
              </a:r>
              <a:r>
                <a:rPr lang="en-SG"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a:p>
              <a:pPr algn="ctr"/>
              <a:r>
                <a:rPr lang="en-SG" sz="3200" b="1" dirty="0" err="1">
                  <a:latin typeface="Cambria" panose="02040503050406030204" pitchFamily="18" charset="0"/>
                  <a:ea typeface="Cambria" panose="02040503050406030204" pitchFamily="18" charset="0"/>
                </a:rPr>
                <a:t>xuôi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chiều</a:t>
              </a:r>
              <a:r>
                <a:rPr lang="en-SG"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gió.</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pic>
        <p:nvPicPr>
          <p:cNvPr id="14" name="Picture 13" descr="A collage of images of people flying a kite&#10;&#10;Description automatically generated">
            <a:extLst>
              <a:ext uri="{FF2B5EF4-FFF2-40B4-BE49-F238E27FC236}">
                <a16:creationId xmlns:a16="http://schemas.microsoft.com/office/drawing/2014/main" id="{2F38C4DB-488E-3423-8FC8-F67505102EB5}"/>
              </a:ext>
            </a:extLst>
          </p:cNvPr>
          <p:cNvPicPr>
            <a:picLocks noChangeAspect="1"/>
          </p:cNvPicPr>
          <p:nvPr/>
        </p:nvPicPr>
        <p:blipFill>
          <a:blip r:embed="rId2">
            <a:extLst>
              <a:ext uri="{28A0092B-C50C-407E-A947-70E740481C1C}">
                <a14:useLocalDpi xmlns:a14="http://schemas.microsoft.com/office/drawing/2010/main" val="0"/>
              </a:ext>
            </a:extLst>
          </a:blip>
          <a:srcRect l="49425" b="51599"/>
          <a:stretch/>
        </p:blipFill>
        <p:spPr>
          <a:xfrm>
            <a:off x="6588263" y="1895252"/>
            <a:ext cx="5513399" cy="3245296"/>
          </a:xfrm>
          <a:prstGeom prst="rect">
            <a:avLst/>
          </a:prstGeom>
        </p:spPr>
      </p:pic>
    </p:spTree>
    <p:extLst>
      <p:ext uri="{BB962C8B-B14F-4D97-AF65-F5344CB8AC3E}">
        <p14:creationId xmlns:p14="http://schemas.microsoft.com/office/powerpoint/2010/main" val="3686692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4ED4E06-DCC6-C008-0535-6016FC3A881B}"/>
              </a:ext>
            </a:extLst>
          </p:cNvPr>
          <p:cNvSpPr/>
          <p:nvPr/>
        </p:nvSpPr>
        <p:spPr>
          <a:xfrm>
            <a:off x="215859" y="849085"/>
            <a:ext cx="11760284" cy="5831115"/>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CE730A76-6EDD-D13E-809E-5856F0391438}"/>
              </a:ext>
            </a:extLst>
          </p:cNvPr>
          <p:cNvGrpSpPr/>
          <p:nvPr/>
        </p:nvGrpSpPr>
        <p:grpSpPr>
          <a:xfrm>
            <a:off x="-251541" y="5013202"/>
            <a:ext cx="7136845" cy="1077218"/>
            <a:chOff x="-2615962" y="2159046"/>
            <a:chExt cx="12330404" cy="985081"/>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478199" y="2238302"/>
              <a:ext cx="8439399" cy="905825"/>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2615962" y="2159046"/>
              <a:ext cx="12330404" cy="985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-bin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điện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Picture 1" descr="A collage of images of people flying a kite&#10;&#10;Description automatically generated">
            <a:extLst>
              <a:ext uri="{FF2B5EF4-FFF2-40B4-BE49-F238E27FC236}">
                <a16:creationId xmlns:a16="http://schemas.microsoft.com/office/drawing/2014/main" id="{440B9CC5-22B4-9413-F120-4F37E3D5D0E0}"/>
              </a:ext>
            </a:extLst>
          </p:cNvPr>
          <p:cNvPicPr>
            <a:picLocks noChangeAspect="1"/>
          </p:cNvPicPr>
          <p:nvPr/>
        </p:nvPicPr>
        <p:blipFill>
          <a:blip r:embed="rId2">
            <a:extLst>
              <a:ext uri="{28A0092B-C50C-407E-A947-70E740481C1C}">
                <a14:useLocalDpi xmlns:a14="http://schemas.microsoft.com/office/drawing/2010/main" val="0"/>
              </a:ext>
            </a:extLst>
          </a:blip>
          <a:srcRect t="49712" r="49784"/>
          <a:stretch/>
        </p:blipFill>
        <p:spPr>
          <a:xfrm>
            <a:off x="376811" y="1387772"/>
            <a:ext cx="5880142" cy="3518427"/>
          </a:xfrm>
          <a:prstGeom prst="rect">
            <a:avLst/>
          </a:prstGeom>
        </p:spPr>
      </p:pic>
      <p:pic>
        <p:nvPicPr>
          <p:cNvPr id="8" name="Picture 7" descr="A field of wind turbines&#10;&#10;Description automatically generated">
            <a:extLst>
              <a:ext uri="{FF2B5EF4-FFF2-40B4-BE49-F238E27FC236}">
                <a16:creationId xmlns:a16="http://schemas.microsoft.com/office/drawing/2014/main" id="{2D000DCB-CF24-4AF3-E0BF-C37218AC1E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2534" y="1708945"/>
            <a:ext cx="5652655" cy="3886200"/>
          </a:xfrm>
          <a:prstGeom prst="rect">
            <a:avLst/>
          </a:prstGeom>
        </p:spPr>
      </p:pic>
    </p:spTree>
    <p:extLst>
      <p:ext uri="{BB962C8B-B14F-4D97-AF65-F5344CB8AC3E}">
        <p14:creationId xmlns:p14="http://schemas.microsoft.com/office/powerpoint/2010/main" val="953291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B27639-1EB9-9BD4-EA4D-09B05116C10B}"/>
              </a:ext>
            </a:extLst>
          </p:cNvPr>
          <p:cNvPicPr>
            <a:picLocks noChangeAspect="1"/>
          </p:cNvPicPr>
          <p:nvPr/>
        </p:nvPicPr>
        <p:blipFill>
          <a:blip r:embed="rId2"/>
          <a:stretch>
            <a:fillRect/>
          </a:stretch>
        </p:blipFill>
        <p:spPr>
          <a:xfrm>
            <a:off x="3479800" y="486691"/>
            <a:ext cx="8105541" cy="5003932"/>
          </a:xfrm>
          <a:prstGeom prst="rect">
            <a:avLst/>
          </a:prstGeom>
        </p:spPr>
      </p:pic>
      <p:pic>
        <p:nvPicPr>
          <p:cNvPr id="7" name="图片 23">
            <a:extLst>
              <a:ext uri="{FF2B5EF4-FFF2-40B4-BE49-F238E27FC236}">
                <a16:creationId xmlns:a16="http://schemas.microsoft.com/office/drawing/2014/main" id="{372E8293-BF83-F3B0-70F9-59C04436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6" y="4085146"/>
            <a:ext cx="4216431" cy="2810954"/>
          </a:xfrm>
          <a:prstGeom prst="rect">
            <a:avLst/>
          </a:prstGeom>
        </p:spPr>
      </p:pic>
    </p:spTree>
    <p:extLst>
      <p:ext uri="{BB962C8B-B14F-4D97-AF65-F5344CB8AC3E}">
        <p14:creationId xmlns:p14="http://schemas.microsoft.com/office/powerpoint/2010/main" val="3576797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4ED4E06-DCC6-C008-0535-6016FC3A881B}"/>
              </a:ext>
            </a:extLst>
          </p:cNvPr>
          <p:cNvSpPr/>
          <p:nvPr/>
        </p:nvSpPr>
        <p:spPr>
          <a:xfrm>
            <a:off x="215858" y="849085"/>
            <a:ext cx="11760284" cy="5831115"/>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矩形: 圆角 4">
            <a:extLst>
              <a:ext uri="{FF2B5EF4-FFF2-40B4-BE49-F238E27FC236}">
                <a16:creationId xmlns:a16="http://schemas.microsoft.com/office/drawing/2014/main" id="{03220AD6-5B34-402C-825B-4F4B4D89B0A4}"/>
              </a:ext>
            </a:extLst>
          </p:cNvPr>
          <p:cNvSpPr/>
          <p:nvPr/>
        </p:nvSpPr>
        <p:spPr>
          <a:xfrm>
            <a:off x="904259" y="177800"/>
            <a:ext cx="9727456" cy="627743"/>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gió vào:</a:t>
            </a:r>
            <a:endParaRPr kumimoji="0" lang="en-SG"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CE730A76-6EDD-D13E-809E-5856F0391438}"/>
              </a:ext>
            </a:extLst>
          </p:cNvPr>
          <p:cNvGrpSpPr/>
          <p:nvPr/>
        </p:nvGrpSpPr>
        <p:grpSpPr>
          <a:xfrm>
            <a:off x="-593858" y="4964389"/>
            <a:ext cx="7298961" cy="888816"/>
            <a:chOff x="-3339039" y="2114407"/>
            <a:chExt cx="12610494" cy="812793"/>
          </a:xfrm>
        </p:grpSpPr>
        <p:sp>
          <p:nvSpPr>
            <p:cNvPr id="11" name="Rectangle: Rounded Corners 10">
              <a:extLst>
                <a:ext uri="{FF2B5EF4-FFF2-40B4-BE49-F238E27FC236}">
                  <a16:creationId xmlns:a16="http://schemas.microsoft.com/office/drawing/2014/main" id="{14FEAF85-3D98-EB22-8048-989676E9BD3C}"/>
                </a:ext>
              </a:extLst>
            </p:cNvPr>
            <p:cNvSpPr/>
            <p:nvPr/>
          </p:nvSpPr>
          <p:spPr>
            <a:xfrm>
              <a:off x="620925" y="2139136"/>
              <a:ext cx="5059185" cy="788064"/>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299A1CA-A666-9E9C-1132-F4B291F40A31}"/>
                </a:ext>
              </a:extLst>
            </p:cNvPr>
            <p:cNvSpPr txBox="1"/>
            <p:nvPr/>
          </p:nvSpPr>
          <p:spPr>
            <a:xfrm>
              <a:off x="-3339039" y="2114407"/>
              <a:ext cx="12610494" cy="788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5000" b="1"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hả</a:t>
              </a: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Picture 2" descr="A collage of images of people flying a kite&#10;&#10;Description automatically generated">
            <a:extLst>
              <a:ext uri="{FF2B5EF4-FFF2-40B4-BE49-F238E27FC236}">
                <a16:creationId xmlns:a16="http://schemas.microsoft.com/office/drawing/2014/main" id="{D8CDAAE8-CB5C-E315-F80B-8724F919A29A}"/>
              </a:ext>
            </a:extLst>
          </p:cNvPr>
          <p:cNvPicPr>
            <a:picLocks noChangeAspect="1"/>
          </p:cNvPicPr>
          <p:nvPr/>
        </p:nvPicPr>
        <p:blipFill>
          <a:blip r:embed="rId2">
            <a:extLst>
              <a:ext uri="{28A0092B-C50C-407E-A947-70E740481C1C}">
                <a14:useLocalDpi xmlns:a14="http://schemas.microsoft.com/office/drawing/2010/main" val="0"/>
              </a:ext>
            </a:extLst>
          </a:blip>
          <a:srcRect l="49202" t="47476" b="-1"/>
          <a:stretch/>
        </p:blipFill>
        <p:spPr>
          <a:xfrm>
            <a:off x="409876" y="1399415"/>
            <a:ext cx="5814009" cy="3592016"/>
          </a:xfrm>
          <a:prstGeom prst="rect">
            <a:avLst/>
          </a:prstGeom>
        </p:spPr>
      </p:pic>
      <p:pic>
        <p:nvPicPr>
          <p:cNvPr id="5" name="Picture 4" descr="A child holding a kite in a field&#10;&#10;Description automatically generated">
            <a:extLst>
              <a:ext uri="{FF2B5EF4-FFF2-40B4-BE49-F238E27FC236}">
                <a16:creationId xmlns:a16="http://schemas.microsoft.com/office/drawing/2014/main" id="{21D1B5C3-C1BD-3129-7152-DB0BC17931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06239" y="1686323"/>
            <a:ext cx="5775885" cy="3855438"/>
          </a:xfrm>
          <a:prstGeom prst="rect">
            <a:avLst/>
          </a:prstGeom>
        </p:spPr>
      </p:pic>
    </p:spTree>
    <p:extLst>
      <p:ext uri="{BB962C8B-B14F-4D97-AF65-F5344CB8AC3E}">
        <p14:creationId xmlns:p14="http://schemas.microsoft.com/office/powerpoint/2010/main" val="2855382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75212"/>
            <a:ext cx="5638800" cy="3482788"/>
          </a:xfrm>
          <a:prstGeom prst="rect">
            <a:avLst/>
          </a:prstGeom>
        </p:spPr>
      </p:pic>
      <p:grpSp>
        <p:nvGrpSpPr>
          <p:cNvPr id="5" name="Group 4">
            <a:extLst>
              <a:ext uri="{FF2B5EF4-FFF2-40B4-BE49-F238E27FC236}">
                <a16:creationId xmlns:a16="http://schemas.microsoft.com/office/drawing/2014/main" id="{19EE531C-9D9A-0A02-6144-382CE6B5E789}"/>
              </a:ext>
            </a:extLst>
          </p:cNvPr>
          <p:cNvGrpSpPr/>
          <p:nvPr/>
        </p:nvGrpSpPr>
        <p:grpSpPr>
          <a:xfrm>
            <a:off x="4281305" y="2002790"/>
            <a:ext cx="7449519" cy="1372422"/>
            <a:chOff x="148227" y="571502"/>
            <a:chExt cx="11150063" cy="670833"/>
          </a:xfrm>
        </p:grpSpPr>
        <p:sp>
          <p:nvSpPr>
            <p:cNvPr id="6" name="Rectangle: Rounded Corners 5">
              <a:extLst>
                <a:ext uri="{FF2B5EF4-FFF2-40B4-BE49-F238E27FC236}">
                  <a16:creationId xmlns:a16="http://schemas.microsoft.com/office/drawing/2014/main" id="{7CABA4F1-8B72-0BE5-45D6-95030E8A6BA5}"/>
                </a:ext>
              </a:extLst>
            </p:cNvPr>
            <p:cNvSpPr/>
            <p:nvPr/>
          </p:nvSpPr>
          <p:spPr>
            <a:xfrm>
              <a:off x="312280" y="571502"/>
              <a:ext cx="10716423"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a:solidFill>
                  <a:schemeClr val="tx1"/>
                </a:solidFill>
              </a:endParaRPr>
            </a:p>
          </p:txBody>
        </p:sp>
        <p:sp>
          <p:nvSpPr>
            <p:cNvPr id="7" name="TextBox 6">
              <a:extLst>
                <a:ext uri="{FF2B5EF4-FFF2-40B4-BE49-F238E27FC236}">
                  <a16:creationId xmlns:a16="http://schemas.microsoft.com/office/drawing/2014/main" id="{6CE2A2BB-F659-B6AD-3DB9-CF5E01A88E92}"/>
                </a:ext>
              </a:extLst>
            </p:cNvPr>
            <p:cNvSpPr txBox="1"/>
            <p:nvPr/>
          </p:nvSpPr>
          <p:spPr>
            <a:xfrm>
              <a:off x="148227" y="592336"/>
              <a:ext cx="11150063" cy="646890"/>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lợi ích của năng lượng gió đối với con người.</a:t>
              </a:r>
              <a:endParaRPr lang="en-US" sz="4000" b="1"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860076E6-B6E1-85F1-2DFF-5537117A68E1}"/>
              </a:ext>
            </a:extLst>
          </p:cNvPr>
          <p:cNvGrpSpPr/>
          <p:nvPr/>
        </p:nvGrpSpPr>
        <p:grpSpPr>
          <a:xfrm>
            <a:off x="4390911" y="438850"/>
            <a:ext cx="6993994" cy="1430190"/>
            <a:chOff x="24477" y="516693"/>
            <a:chExt cx="11538037" cy="684128"/>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24477" y="516693"/>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70722" y="567757"/>
              <a:ext cx="11383022" cy="633064"/>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việc có sử dụng năng lượng gió mà em biết.</a:t>
              </a:r>
              <a:endParaRPr lang="en-US" sz="40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592972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p:cNvPicPr>
            <a:picLocks noChangeAspect="1"/>
          </p:cNvPicPr>
          <p:nvPr/>
        </p:nvPicPr>
        <p:blipFill>
          <a:blip r:embed="rId2"/>
          <a:stretch>
            <a:fillRect/>
          </a:stretch>
        </p:blipFill>
        <p:spPr>
          <a:xfrm>
            <a:off x="1855952" y="436993"/>
            <a:ext cx="8480095" cy="6002405"/>
          </a:xfrm>
          <a:prstGeom prst="rect">
            <a:avLst/>
          </a:prstGeom>
        </p:spPr>
      </p:pic>
    </p:spTree>
    <p:extLst>
      <p:ext uri="{BB962C8B-B14F-4D97-AF65-F5344CB8AC3E}">
        <p14:creationId xmlns:p14="http://schemas.microsoft.com/office/powerpoint/2010/main" val="2686103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rcRect t="18334"/>
          <a:stretch/>
        </p:blipFill>
        <p:spPr>
          <a:xfrm>
            <a:off x="1" y="4013734"/>
            <a:ext cx="5638800" cy="2844265"/>
          </a:xfrm>
          <a:prstGeom prst="rect">
            <a:avLst/>
          </a:prstGeom>
        </p:spPr>
      </p:pic>
      <p:grpSp>
        <p:nvGrpSpPr>
          <p:cNvPr id="8" name="Group 7">
            <a:extLst>
              <a:ext uri="{FF2B5EF4-FFF2-40B4-BE49-F238E27FC236}">
                <a16:creationId xmlns:a16="http://schemas.microsoft.com/office/drawing/2014/main" id="{860076E6-B6E1-85F1-2DFF-5537117A68E1}"/>
              </a:ext>
            </a:extLst>
          </p:cNvPr>
          <p:cNvGrpSpPr/>
          <p:nvPr/>
        </p:nvGrpSpPr>
        <p:grpSpPr>
          <a:xfrm>
            <a:off x="4180115" y="360597"/>
            <a:ext cx="7346305" cy="1402396"/>
            <a:chOff x="-556733" y="516693"/>
            <a:chExt cx="12119247" cy="670833"/>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556733" y="516693"/>
              <a:ext cx="1211924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385620" y="557903"/>
              <a:ext cx="11777020" cy="559452"/>
            </a:xfrm>
            <a:prstGeom prst="rect">
              <a:avLst/>
            </a:prstGeom>
            <a:noFill/>
          </p:spPr>
          <p:txBody>
            <a:bodyPr wrap="square" rtlCol="0">
              <a:spAutoFit/>
            </a:bodyPr>
            <a:lstStyle/>
            <a:p>
              <a:pPr algn="just"/>
              <a:r>
                <a:rPr lang="vi-VN" sz="3500" dirty="0">
                  <a:latin typeface="Cambria" panose="02040503050406030204" pitchFamily="18" charset="0"/>
                  <a:ea typeface="Cambria" panose="02040503050406030204" pitchFamily="18" charset="0"/>
                </a:rPr>
                <a:t>Con người còn có thể sử dụng năng lượng gió vào một số việc khác như:</a:t>
              </a:r>
            </a:p>
          </p:txBody>
        </p:sp>
      </p:grpSp>
      <p:pic>
        <p:nvPicPr>
          <p:cNvPr id="2" name="Picture 1">
            <a:extLst>
              <a:ext uri="{FF2B5EF4-FFF2-40B4-BE49-F238E27FC236}">
                <a16:creationId xmlns:a16="http://schemas.microsoft.com/office/drawing/2014/main" id="{55C3E561-AC85-D7D2-05A8-3D58D8558E1C}"/>
              </a:ext>
            </a:extLst>
          </p:cNvPr>
          <p:cNvPicPr>
            <a:picLocks noChangeAspect="1"/>
          </p:cNvPicPr>
          <p:nvPr/>
        </p:nvPicPr>
        <p:blipFill>
          <a:blip r:embed="rId3"/>
          <a:stretch>
            <a:fillRect/>
          </a:stretch>
        </p:blipFill>
        <p:spPr>
          <a:xfrm>
            <a:off x="-1035434" y="2513923"/>
            <a:ext cx="6568031" cy="1382292"/>
          </a:xfrm>
          <a:prstGeom prst="rect">
            <a:avLst/>
          </a:prstGeom>
        </p:spPr>
      </p:pic>
      <p:sp>
        <p:nvSpPr>
          <p:cNvPr id="12" name="TextBox 11">
            <a:extLst>
              <a:ext uri="{FF2B5EF4-FFF2-40B4-BE49-F238E27FC236}">
                <a16:creationId xmlns:a16="http://schemas.microsoft.com/office/drawing/2014/main" id="{181507DB-EEBF-2826-DC5F-AE7DBFD2A818}"/>
              </a:ext>
            </a:extLst>
          </p:cNvPr>
          <p:cNvSpPr txBox="1"/>
          <p:nvPr/>
        </p:nvSpPr>
        <p:spPr>
          <a:xfrm>
            <a:off x="5532597" y="5845835"/>
            <a:ext cx="6082460" cy="523220"/>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Làm quay cối xay gió để bơm nước.</a:t>
            </a:r>
            <a:endParaRPr lang="en-SG" sz="2800" b="1" dirty="0">
              <a:solidFill>
                <a:srgbClr val="002060"/>
              </a:solidFill>
              <a:latin typeface="Cambria" panose="02040503050406030204" pitchFamily="18" charset="0"/>
              <a:ea typeface="Cambria" panose="02040503050406030204" pitchFamily="18" charset="0"/>
            </a:endParaRPr>
          </a:p>
        </p:txBody>
      </p:sp>
      <p:pic>
        <p:nvPicPr>
          <p:cNvPr id="14" name="Picture 13" descr="Water mill with a large wheel&#10;&#10;Description automatically generated with medium confidence">
            <a:extLst>
              <a:ext uri="{FF2B5EF4-FFF2-40B4-BE49-F238E27FC236}">
                <a16:creationId xmlns:a16="http://schemas.microsoft.com/office/drawing/2014/main" id="{DE7F5895-E463-D0F0-9220-96A5B46BF8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3383" y="1958765"/>
            <a:ext cx="6429750" cy="3674143"/>
          </a:xfrm>
          <a:prstGeom prst="rect">
            <a:avLst/>
          </a:prstGeom>
        </p:spPr>
      </p:pic>
      <p:pic>
        <p:nvPicPr>
          <p:cNvPr id="16" name="Picture 15" descr="A water channel with a windmill in the background&#10;&#10;Description automatically generated">
            <a:extLst>
              <a:ext uri="{FF2B5EF4-FFF2-40B4-BE49-F238E27FC236}">
                <a16:creationId xmlns:a16="http://schemas.microsoft.com/office/drawing/2014/main" id="{DA06FD39-867F-CAD5-E234-4EFFE9914A9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74624" y="1927397"/>
            <a:ext cx="5511214" cy="3674143"/>
          </a:xfrm>
          <a:prstGeom prst="rect">
            <a:avLst/>
          </a:prstGeom>
        </p:spPr>
      </p:pic>
    </p:spTree>
    <p:extLst>
      <p:ext uri="{BB962C8B-B14F-4D97-AF65-F5344CB8AC3E}">
        <p14:creationId xmlns:p14="http://schemas.microsoft.com/office/powerpoint/2010/main" val="1264445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8E0BAD-32C0-FA92-445D-0413931F699F}"/>
              </a:ext>
            </a:extLst>
          </p:cNvPr>
          <p:cNvSpPr/>
          <p:nvPr/>
        </p:nvSpPr>
        <p:spPr>
          <a:xfrm>
            <a:off x="215858" y="196193"/>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couple of kids sitting at desks&#10;&#10;Description automatically generated">
            <a:extLst>
              <a:ext uri="{FF2B5EF4-FFF2-40B4-BE49-F238E27FC236}">
                <a16:creationId xmlns:a16="http://schemas.microsoft.com/office/drawing/2014/main" id="{FAFC24D4-0B37-04F1-3E9F-A6026F1DA83C}"/>
              </a:ext>
            </a:extLst>
          </p:cNvPr>
          <p:cNvPicPr>
            <a:picLocks noChangeAspect="1"/>
          </p:cNvPicPr>
          <p:nvPr/>
        </p:nvPicPr>
        <p:blipFill>
          <a:blip r:embed="rId2">
            <a:extLst>
              <a:ext uri="{28A0092B-C50C-407E-A947-70E740481C1C}">
                <a14:useLocalDpi xmlns:a14="http://schemas.microsoft.com/office/drawing/2010/main" val="0"/>
              </a:ext>
            </a:extLst>
          </a:blip>
          <a:srcRect t="18334"/>
          <a:stretch/>
        </p:blipFill>
        <p:spPr>
          <a:xfrm>
            <a:off x="1" y="4013734"/>
            <a:ext cx="5638800" cy="2844265"/>
          </a:xfrm>
          <a:prstGeom prst="rect">
            <a:avLst/>
          </a:prstGeom>
        </p:spPr>
      </p:pic>
      <p:grpSp>
        <p:nvGrpSpPr>
          <p:cNvPr id="8" name="Group 7">
            <a:extLst>
              <a:ext uri="{FF2B5EF4-FFF2-40B4-BE49-F238E27FC236}">
                <a16:creationId xmlns:a16="http://schemas.microsoft.com/office/drawing/2014/main" id="{860076E6-B6E1-85F1-2DFF-5537117A68E1}"/>
              </a:ext>
            </a:extLst>
          </p:cNvPr>
          <p:cNvGrpSpPr/>
          <p:nvPr/>
        </p:nvGrpSpPr>
        <p:grpSpPr>
          <a:xfrm>
            <a:off x="4462164" y="170263"/>
            <a:ext cx="7346305" cy="1402396"/>
            <a:chOff x="-556733" y="516693"/>
            <a:chExt cx="12119247" cy="670833"/>
          </a:xfrm>
        </p:grpSpPr>
        <p:sp>
          <p:nvSpPr>
            <p:cNvPr id="9" name="Rectangle: Rounded Corners 8">
              <a:extLst>
                <a:ext uri="{FF2B5EF4-FFF2-40B4-BE49-F238E27FC236}">
                  <a16:creationId xmlns:a16="http://schemas.microsoft.com/office/drawing/2014/main" id="{D8521146-BC1A-F32C-1431-CEC4C692ECAB}"/>
                </a:ext>
              </a:extLst>
            </p:cNvPr>
            <p:cNvSpPr/>
            <p:nvPr/>
          </p:nvSpPr>
          <p:spPr>
            <a:xfrm>
              <a:off x="-556733" y="516693"/>
              <a:ext cx="1211924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E339AF4-9CE9-BC08-E4BF-B251E9C91224}"/>
                </a:ext>
              </a:extLst>
            </p:cNvPr>
            <p:cNvSpPr txBox="1"/>
            <p:nvPr/>
          </p:nvSpPr>
          <p:spPr>
            <a:xfrm>
              <a:off x="-385620" y="557903"/>
              <a:ext cx="11777020" cy="55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người còn có thể sử dụng năng lượng gió vào một số việc khác như:</a:t>
              </a:r>
            </a:p>
          </p:txBody>
        </p:sp>
      </p:grpSp>
      <p:pic>
        <p:nvPicPr>
          <p:cNvPr id="2" name="Picture 1">
            <a:extLst>
              <a:ext uri="{FF2B5EF4-FFF2-40B4-BE49-F238E27FC236}">
                <a16:creationId xmlns:a16="http://schemas.microsoft.com/office/drawing/2014/main" id="{55C3E561-AC85-D7D2-05A8-3D58D8558E1C}"/>
              </a:ext>
            </a:extLst>
          </p:cNvPr>
          <p:cNvPicPr>
            <a:picLocks noChangeAspect="1"/>
          </p:cNvPicPr>
          <p:nvPr/>
        </p:nvPicPr>
        <p:blipFill>
          <a:blip r:embed="rId3"/>
          <a:stretch>
            <a:fillRect/>
          </a:stretch>
        </p:blipFill>
        <p:spPr>
          <a:xfrm>
            <a:off x="-1035434" y="2513923"/>
            <a:ext cx="6568031" cy="1382292"/>
          </a:xfrm>
          <a:prstGeom prst="rect">
            <a:avLst/>
          </a:prstGeom>
        </p:spPr>
      </p:pic>
      <p:sp>
        <p:nvSpPr>
          <p:cNvPr id="12" name="TextBox 11">
            <a:extLst>
              <a:ext uri="{FF2B5EF4-FFF2-40B4-BE49-F238E27FC236}">
                <a16:creationId xmlns:a16="http://schemas.microsoft.com/office/drawing/2014/main" id="{181507DB-EEBF-2826-DC5F-AE7DBFD2A818}"/>
              </a:ext>
            </a:extLst>
          </p:cNvPr>
          <p:cNvSpPr txBox="1"/>
          <p:nvPr/>
        </p:nvSpPr>
        <p:spPr>
          <a:xfrm>
            <a:off x="5580045" y="6056795"/>
            <a:ext cx="6082460" cy="630942"/>
          </a:xfrm>
          <a:prstGeom prst="rect">
            <a:avLst/>
          </a:prstGeom>
          <a:noFill/>
        </p:spPr>
        <p:txBody>
          <a:bodyPr wrap="square" rtlCol="0">
            <a:spAutoFit/>
          </a:bodyPr>
          <a:lstStyle/>
          <a:p>
            <a:pPr lvl="0" algn="ct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Phơi quần áo</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7" name="Picture 16" descr="Clothes on a rope in a garden&#10;&#10;Description automatically generated">
            <a:extLst>
              <a:ext uri="{FF2B5EF4-FFF2-40B4-BE49-F238E27FC236}">
                <a16:creationId xmlns:a16="http://schemas.microsoft.com/office/drawing/2014/main" id="{732173AD-315E-018C-7C3E-E5C0463469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55790" y="1844557"/>
            <a:ext cx="5532596" cy="4338354"/>
          </a:xfrm>
          <a:prstGeom prst="rect">
            <a:avLst/>
          </a:prstGeom>
        </p:spPr>
      </p:pic>
      <p:pic>
        <p:nvPicPr>
          <p:cNvPr id="19" name="Picture 18" descr="A person holding a blue fan&#10;&#10;Description automatically generated">
            <a:extLst>
              <a:ext uri="{FF2B5EF4-FFF2-40B4-BE49-F238E27FC236}">
                <a16:creationId xmlns:a16="http://schemas.microsoft.com/office/drawing/2014/main" id="{2A5331EE-7920-880F-27A2-A64B2BCD3B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83315" y="1634413"/>
            <a:ext cx="6322269" cy="4214846"/>
          </a:xfrm>
          <a:prstGeom prst="rect">
            <a:avLst/>
          </a:prstGeom>
        </p:spPr>
      </p:pic>
      <p:sp>
        <p:nvSpPr>
          <p:cNvPr id="21" name="TextBox 20">
            <a:extLst>
              <a:ext uri="{FF2B5EF4-FFF2-40B4-BE49-F238E27FC236}">
                <a16:creationId xmlns:a16="http://schemas.microsoft.com/office/drawing/2014/main" id="{AAB91821-43CB-9383-A31E-C2582E9D39D2}"/>
              </a:ext>
            </a:extLst>
          </p:cNvPr>
          <p:cNvSpPr txBox="1"/>
          <p:nvPr/>
        </p:nvSpPr>
        <p:spPr>
          <a:xfrm>
            <a:off x="4918719" y="5733839"/>
            <a:ext cx="6889750" cy="1015663"/>
          </a:xfrm>
          <a:prstGeom prst="rect">
            <a:avLst/>
          </a:prstGeom>
          <a:noFill/>
        </p:spPr>
        <p:txBody>
          <a:bodyPr wrap="square">
            <a:spAutoFit/>
          </a:bodyPr>
          <a:lstStyle/>
          <a:p>
            <a:pPr algn="ct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mát cơ thể vào </a:t>
            </a:r>
          </a:p>
          <a:p>
            <a:pPr algn="ct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những ngày nắng nóng.</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193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7"/>
                                        </p:tgtEl>
                                        <p:attrNameLst>
                                          <p:attrName>ppt_w</p:attrName>
                                        </p:attrNameLst>
                                      </p:cBhvr>
                                      <p:tavLst>
                                        <p:tav tm="0">
                                          <p:val>
                                            <p:strVal val="ppt_w"/>
                                          </p:val>
                                        </p:tav>
                                        <p:tav tm="100000">
                                          <p:val>
                                            <p:fltVal val="0"/>
                                          </p:val>
                                        </p:tav>
                                      </p:tavLst>
                                    </p:anim>
                                    <p:anim calcmode="lin" valueType="num">
                                      <p:cBhvr>
                                        <p:cTn id="15" dur="500"/>
                                        <p:tgtEl>
                                          <p:spTgt spid="17"/>
                                        </p:tgtEl>
                                        <p:attrNameLst>
                                          <p:attrName>ppt_h</p:attrName>
                                        </p:attrNameLst>
                                      </p:cBhvr>
                                      <p:tavLst>
                                        <p:tav tm="0">
                                          <p:val>
                                            <p:strVal val="ppt_h"/>
                                          </p:val>
                                        </p:tav>
                                        <p:tav tm="100000">
                                          <p:val>
                                            <p:fltVal val="0"/>
                                          </p:val>
                                        </p:tav>
                                      </p:tavLst>
                                    </p:anim>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681208-CD84-DAA2-1FCE-BC0DC601AD95}"/>
              </a:ext>
            </a:extLst>
          </p:cNvPr>
          <p:cNvSpPr/>
          <p:nvPr/>
        </p:nvSpPr>
        <p:spPr>
          <a:xfrm>
            <a:off x="266658" y="288290"/>
            <a:ext cx="11760284" cy="6484007"/>
          </a:xfrm>
          <a:prstGeom prst="roundRect">
            <a:avLst/>
          </a:prstGeom>
          <a:solidFill>
            <a:schemeClr val="bg1"/>
          </a:solid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357BDC4-1768-F5AC-B66A-95B8F30D2A36}"/>
              </a:ext>
            </a:extLst>
          </p:cNvPr>
          <p:cNvSpPr txBox="1"/>
          <p:nvPr/>
        </p:nvSpPr>
        <p:spPr>
          <a:xfrm>
            <a:off x="552449" y="1245175"/>
            <a:ext cx="11277683" cy="5324535"/>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 Sạch và tái tạo: Năng lượng gió không tạo ra khí thải và không gây ô nhiễm môi trường, giúp bảo vệ môi trường.</a:t>
            </a:r>
          </a:p>
          <a:p>
            <a:pPr algn="just"/>
            <a:r>
              <a:rPr lang="vi-VN" sz="3400" b="1" dirty="0">
                <a:solidFill>
                  <a:srgbClr val="002060"/>
                </a:solidFill>
                <a:latin typeface="Cambria" panose="02040503050406030204" pitchFamily="18" charset="0"/>
                <a:ea typeface="Cambria" panose="02040503050406030204" pitchFamily="18" charset="0"/>
              </a:rPr>
              <a:t>  + Giảm chi phí điện: Sử dụng năng lượng gió giúp giảm chi phí điện và giảm phụ thuộc vào năng lượng hóa thạch.</a:t>
            </a:r>
          </a:p>
          <a:p>
            <a:pPr algn="just"/>
            <a:r>
              <a:rPr lang="vi-VN" sz="3400" b="1" dirty="0">
                <a:solidFill>
                  <a:srgbClr val="002060"/>
                </a:solidFill>
                <a:latin typeface="Cambria" panose="02040503050406030204" pitchFamily="18" charset="0"/>
                <a:ea typeface="Cambria" panose="02040503050406030204" pitchFamily="18" charset="0"/>
              </a:rPr>
              <a:t>  + Bảo vệ khí hậu: Sử dụng năng lượng gió giúp giảm lượng khí thải carbon, giúp giảm tác động tiêu cực đến biến đổi khí hậu và giảm nguy cơ thiên tai liên quan đến biến đổi khí hậu.</a:t>
            </a:r>
            <a:endParaRPr lang="en-SG" sz="3400" b="1" dirty="0">
              <a:solidFill>
                <a:srgbClr val="00206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E5CD927F-B95B-89DF-2D54-FF5AEDB890E8}"/>
              </a:ext>
            </a:extLst>
          </p:cNvPr>
          <p:cNvGrpSpPr/>
          <p:nvPr/>
        </p:nvGrpSpPr>
        <p:grpSpPr>
          <a:xfrm>
            <a:off x="0" y="177800"/>
            <a:ext cx="12382583" cy="990599"/>
            <a:chOff x="-465152" y="517495"/>
            <a:chExt cx="15738085" cy="484200"/>
          </a:xfrm>
        </p:grpSpPr>
        <p:sp>
          <p:nvSpPr>
            <p:cNvPr id="5" name="Rectangle: Rounded Corners 4">
              <a:extLst>
                <a:ext uri="{FF2B5EF4-FFF2-40B4-BE49-F238E27FC236}">
                  <a16:creationId xmlns:a16="http://schemas.microsoft.com/office/drawing/2014/main" id="{8DF3963B-2216-2330-A235-8224752AD998}"/>
                </a:ext>
              </a:extLst>
            </p:cNvPr>
            <p:cNvSpPr/>
            <p:nvPr/>
          </p:nvSpPr>
          <p:spPr>
            <a:xfrm>
              <a:off x="-336020" y="517495"/>
              <a:ext cx="15366725" cy="48420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a:solidFill>
                  <a:schemeClr val="tx1"/>
                </a:solidFill>
              </a:endParaRPr>
            </a:p>
          </p:txBody>
        </p:sp>
        <p:sp>
          <p:nvSpPr>
            <p:cNvPr id="6" name="TextBox 5">
              <a:extLst>
                <a:ext uri="{FF2B5EF4-FFF2-40B4-BE49-F238E27FC236}">
                  <a16:creationId xmlns:a16="http://schemas.microsoft.com/office/drawing/2014/main" id="{08E381C8-FEE6-3C15-457F-D309225B9C98}"/>
                </a:ext>
              </a:extLst>
            </p:cNvPr>
            <p:cNvSpPr txBox="1"/>
            <p:nvPr/>
          </p:nvSpPr>
          <p:spPr>
            <a:xfrm>
              <a:off x="-465152" y="571502"/>
              <a:ext cx="15738085" cy="346011"/>
            </a:xfrm>
            <a:prstGeom prst="rect">
              <a:avLst/>
            </a:prstGeom>
            <a:noFill/>
          </p:spPr>
          <p:txBody>
            <a:bodyPr wrap="square" rtlCol="0">
              <a:spAutoFit/>
            </a:bodyPr>
            <a:lstStyle/>
            <a:p>
              <a:pPr algn="ctr"/>
              <a:r>
                <a:rPr lang="vi-VN" sz="4000" b="1" dirty="0">
                  <a:latin typeface="Cambria" panose="02040503050406030204" pitchFamily="18" charset="0"/>
                  <a:cs typeface="Calibri" panose="020F0502020204030204" pitchFamily="34" charset="0"/>
                </a:rPr>
                <a:t>Những lợi ích của năng lượng gió đối với con người.</a:t>
              </a:r>
              <a:endParaRPr lang="en-US" sz="40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849360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C09A2-658F-F82B-5224-3BA6F5544DDD}"/>
              </a:ext>
            </a:extLst>
          </p:cNvPr>
          <p:cNvPicPr>
            <a:picLocks noChangeAspect="1"/>
          </p:cNvPicPr>
          <p:nvPr/>
        </p:nvPicPr>
        <p:blipFill>
          <a:blip r:embed="rId2"/>
          <a:stretch>
            <a:fillRect/>
          </a:stretch>
        </p:blipFill>
        <p:spPr>
          <a:xfrm>
            <a:off x="1057314" y="1917700"/>
            <a:ext cx="10077372" cy="3528711"/>
          </a:xfrm>
          <a:prstGeom prst="rect">
            <a:avLst/>
          </a:prstGeom>
        </p:spPr>
      </p:pic>
    </p:spTree>
    <p:extLst>
      <p:ext uri="{BB962C8B-B14F-4D97-AF65-F5344CB8AC3E}">
        <p14:creationId xmlns:p14="http://schemas.microsoft.com/office/powerpoint/2010/main" val="3289333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398">
            <a:extLst>
              <a:ext uri="{FF2B5EF4-FFF2-40B4-BE49-F238E27FC236}">
                <a16:creationId xmlns:a16="http://schemas.microsoft.com/office/drawing/2014/main" id="{AEC3969C-5F58-7038-6E6E-DD7B8536842A}"/>
              </a:ext>
            </a:extLst>
          </p:cNvPr>
          <p:cNvGrpSpPr/>
          <p:nvPr/>
        </p:nvGrpSpPr>
        <p:grpSpPr>
          <a:xfrm>
            <a:off x="592934" y="1532745"/>
            <a:ext cx="4762837" cy="4507333"/>
            <a:chOff x="4608511" y="1934451"/>
            <a:chExt cx="2552457" cy="2415530"/>
          </a:xfrm>
        </p:grpSpPr>
        <p:sp>
          <p:nvSpPr>
            <p:cNvPr id="4" name="Hình tự do: Hình 333">
              <a:extLst>
                <a:ext uri="{FF2B5EF4-FFF2-40B4-BE49-F238E27FC236}">
                  <a16:creationId xmlns:a16="http://schemas.microsoft.com/office/drawing/2014/main" id="{7533F493-D47C-24F4-4A66-601E75077F93}"/>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 name="Đồ họa 330">
              <a:extLst>
                <a:ext uri="{FF2B5EF4-FFF2-40B4-BE49-F238E27FC236}">
                  <a16:creationId xmlns:a16="http://schemas.microsoft.com/office/drawing/2014/main" id="{BD703517-4626-F124-A00C-3381E55EC0B3}"/>
                </a:ext>
              </a:extLst>
            </p:cNvPr>
            <p:cNvGrpSpPr/>
            <p:nvPr/>
          </p:nvGrpSpPr>
          <p:grpSpPr>
            <a:xfrm>
              <a:off x="6519639" y="3706605"/>
              <a:ext cx="180960" cy="256465"/>
              <a:chOff x="6519639" y="3706605"/>
              <a:chExt cx="180960" cy="256465"/>
            </a:xfrm>
          </p:grpSpPr>
          <p:sp>
            <p:nvSpPr>
              <p:cNvPr id="326" name="Hình tự do: Hình 335">
                <a:extLst>
                  <a:ext uri="{FF2B5EF4-FFF2-40B4-BE49-F238E27FC236}">
                    <a16:creationId xmlns:a16="http://schemas.microsoft.com/office/drawing/2014/main" id="{CDEE007E-6B54-A3FB-10A7-6C18B52001B0}"/>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28" name="Hình tự do: Hình 336">
                <a:extLst>
                  <a:ext uri="{FF2B5EF4-FFF2-40B4-BE49-F238E27FC236}">
                    <a16:creationId xmlns:a16="http://schemas.microsoft.com/office/drawing/2014/main" id="{26FE0671-8C1F-39C4-B430-0E667D27394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0" name="Hình tự do: Hình 337">
                <a:extLst>
                  <a:ext uri="{FF2B5EF4-FFF2-40B4-BE49-F238E27FC236}">
                    <a16:creationId xmlns:a16="http://schemas.microsoft.com/office/drawing/2014/main" id="{BAC3BE4E-C324-490E-1A34-09CC3EC381B3}"/>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1" name="Hình tự do: Hình 338">
                <a:extLst>
                  <a:ext uri="{FF2B5EF4-FFF2-40B4-BE49-F238E27FC236}">
                    <a16:creationId xmlns:a16="http://schemas.microsoft.com/office/drawing/2014/main" id="{255E1995-4CC5-9F68-29D3-3F4D3014F3BC}"/>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6" name="Hình tự do: Hình 339">
              <a:extLst>
                <a:ext uri="{FF2B5EF4-FFF2-40B4-BE49-F238E27FC236}">
                  <a16:creationId xmlns:a16="http://schemas.microsoft.com/office/drawing/2014/main" id="{CE243DF9-D700-2CF4-7184-407B2B4D10E2}"/>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7" name="Hình tự do: Hình 340">
              <a:extLst>
                <a:ext uri="{FF2B5EF4-FFF2-40B4-BE49-F238E27FC236}">
                  <a16:creationId xmlns:a16="http://schemas.microsoft.com/office/drawing/2014/main" id="{0FC4E5F6-BB74-E5F7-8A70-AA179C3FA245}"/>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8" name="Hình tự do: Hình 341">
              <a:extLst>
                <a:ext uri="{FF2B5EF4-FFF2-40B4-BE49-F238E27FC236}">
                  <a16:creationId xmlns:a16="http://schemas.microsoft.com/office/drawing/2014/main" id="{E56C53CE-F8B3-97A7-76C2-6035596006A3}"/>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2">
              <a:extLst>
                <a:ext uri="{FF2B5EF4-FFF2-40B4-BE49-F238E27FC236}">
                  <a16:creationId xmlns:a16="http://schemas.microsoft.com/office/drawing/2014/main" id="{2E94B5D9-7162-4B67-0DD5-C40BBBD494D3}"/>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0" name="Hình tự do: Hình 343">
              <a:extLst>
                <a:ext uri="{FF2B5EF4-FFF2-40B4-BE49-F238E27FC236}">
                  <a16:creationId xmlns:a16="http://schemas.microsoft.com/office/drawing/2014/main" id="{3BF7338E-B0DD-FCDD-38F0-14B6F2D48899}"/>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1" name="Hình tự do: Hình 344">
              <a:extLst>
                <a:ext uri="{FF2B5EF4-FFF2-40B4-BE49-F238E27FC236}">
                  <a16:creationId xmlns:a16="http://schemas.microsoft.com/office/drawing/2014/main" id="{90D5B7E4-EF19-2387-DD06-6151B6847A60}"/>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2" name="Hình tự do: Hình 345">
              <a:extLst>
                <a:ext uri="{FF2B5EF4-FFF2-40B4-BE49-F238E27FC236}">
                  <a16:creationId xmlns:a16="http://schemas.microsoft.com/office/drawing/2014/main" id="{90D70612-7168-106F-3883-5D6C2F149A44}"/>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3" name="Hình tự do: Hình 346">
              <a:extLst>
                <a:ext uri="{FF2B5EF4-FFF2-40B4-BE49-F238E27FC236}">
                  <a16:creationId xmlns:a16="http://schemas.microsoft.com/office/drawing/2014/main" id="{BB846C6D-4A1A-B428-B9D2-77E4A081E122}"/>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7">
              <a:extLst>
                <a:ext uri="{FF2B5EF4-FFF2-40B4-BE49-F238E27FC236}">
                  <a16:creationId xmlns:a16="http://schemas.microsoft.com/office/drawing/2014/main" id="{2356C5EC-0367-5A69-2632-F0DA68E4E970}"/>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5" name="Hình tự do: Hình 348">
              <a:extLst>
                <a:ext uri="{FF2B5EF4-FFF2-40B4-BE49-F238E27FC236}">
                  <a16:creationId xmlns:a16="http://schemas.microsoft.com/office/drawing/2014/main" id="{8A552051-4458-12BC-3FE8-D581E1EA6CC2}"/>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6" name="Đồ họa 330">
              <a:extLst>
                <a:ext uri="{FF2B5EF4-FFF2-40B4-BE49-F238E27FC236}">
                  <a16:creationId xmlns:a16="http://schemas.microsoft.com/office/drawing/2014/main" id="{B704BA86-6A7B-2DAC-BE7D-62F358736CB3}"/>
                </a:ext>
              </a:extLst>
            </p:cNvPr>
            <p:cNvGrpSpPr/>
            <p:nvPr/>
          </p:nvGrpSpPr>
          <p:grpSpPr>
            <a:xfrm>
              <a:off x="5242972" y="2081983"/>
              <a:ext cx="1286768" cy="1055631"/>
              <a:chOff x="5242972" y="2081983"/>
              <a:chExt cx="1286768" cy="1055631"/>
            </a:xfrm>
          </p:grpSpPr>
          <p:sp>
            <p:nvSpPr>
              <p:cNvPr id="1575" name="Hình tự do: Hình 350">
                <a:extLst>
                  <a:ext uri="{FF2B5EF4-FFF2-40B4-BE49-F238E27FC236}">
                    <a16:creationId xmlns:a16="http://schemas.microsoft.com/office/drawing/2014/main" id="{5EB25AE0-18B9-9EF4-967D-B9857EF07515}"/>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1576" name="Hình tự do: Hình 351">
                <a:extLst>
                  <a:ext uri="{FF2B5EF4-FFF2-40B4-BE49-F238E27FC236}">
                    <a16:creationId xmlns:a16="http://schemas.microsoft.com/office/drawing/2014/main" id="{0F3E5870-6537-3AA6-FD12-C39129D48006}"/>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1577" name="Hình tự do: Hình 352">
                <a:extLst>
                  <a:ext uri="{FF2B5EF4-FFF2-40B4-BE49-F238E27FC236}">
                    <a16:creationId xmlns:a16="http://schemas.microsoft.com/office/drawing/2014/main" id="{B2AF4AB4-B4CB-C747-88FD-67848F992F48}"/>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1578" name="Hình tự do: Hình 353">
                <a:extLst>
                  <a:ext uri="{FF2B5EF4-FFF2-40B4-BE49-F238E27FC236}">
                    <a16:creationId xmlns:a16="http://schemas.microsoft.com/office/drawing/2014/main" id="{9AA25755-C85A-A086-8FB6-D5BB879FAFF1}"/>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1579" name="Hình tự do: Hình 354">
                <a:extLst>
                  <a:ext uri="{FF2B5EF4-FFF2-40B4-BE49-F238E27FC236}">
                    <a16:creationId xmlns:a16="http://schemas.microsoft.com/office/drawing/2014/main" id="{92D1BC22-2BF1-614E-336B-E2534DA554FE}"/>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1580" name="Hình tự do: Hình 355">
                <a:extLst>
                  <a:ext uri="{FF2B5EF4-FFF2-40B4-BE49-F238E27FC236}">
                    <a16:creationId xmlns:a16="http://schemas.microsoft.com/office/drawing/2014/main" id="{2821F1EB-F78E-F831-7F6C-BEC161B6E250}"/>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1581" name="Hình tự do: Hình 356">
                <a:extLst>
                  <a:ext uri="{FF2B5EF4-FFF2-40B4-BE49-F238E27FC236}">
                    <a16:creationId xmlns:a16="http://schemas.microsoft.com/office/drawing/2014/main" id="{FEA7228C-82C0-CDD6-13ED-7438540A3474}"/>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1582" name="Hình tự do: Hình 357">
                <a:extLst>
                  <a:ext uri="{FF2B5EF4-FFF2-40B4-BE49-F238E27FC236}">
                    <a16:creationId xmlns:a16="http://schemas.microsoft.com/office/drawing/2014/main" id="{F9499D5B-CD81-2C0B-C930-B96ADA3172EA}"/>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1583" name="Hình tự do: Hình 358">
                <a:extLst>
                  <a:ext uri="{FF2B5EF4-FFF2-40B4-BE49-F238E27FC236}">
                    <a16:creationId xmlns:a16="http://schemas.microsoft.com/office/drawing/2014/main" id="{146768EB-19CE-D924-6EAB-E1F6A752DBAB}"/>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1584" name="Đồ họa 330">
                <a:extLst>
                  <a:ext uri="{FF2B5EF4-FFF2-40B4-BE49-F238E27FC236}">
                    <a16:creationId xmlns:a16="http://schemas.microsoft.com/office/drawing/2014/main" id="{38A4115E-D34B-49D2-3888-964A8E0BE604}"/>
                  </a:ext>
                </a:extLst>
              </p:cNvPr>
              <p:cNvGrpSpPr/>
              <p:nvPr/>
            </p:nvGrpSpPr>
            <p:grpSpPr>
              <a:xfrm>
                <a:off x="5981048" y="2591216"/>
                <a:ext cx="244869" cy="217232"/>
                <a:chOff x="5981048" y="2591216"/>
                <a:chExt cx="244869" cy="217232"/>
              </a:xfrm>
            </p:grpSpPr>
            <p:sp>
              <p:nvSpPr>
                <p:cNvPr id="320" name="Hình tự do: Hình 360">
                  <a:extLst>
                    <a:ext uri="{FF2B5EF4-FFF2-40B4-BE49-F238E27FC236}">
                      <a16:creationId xmlns:a16="http://schemas.microsoft.com/office/drawing/2014/main" id="{9E494C15-8A8F-C6C7-652E-4FF3F632D7CF}"/>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21" name="Hình tự do: Hình 361">
                  <a:extLst>
                    <a:ext uri="{FF2B5EF4-FFF2-40B4-BE49-F238E27FC236}">
                      <a16:creationId xmlns:a16="http://schemas.microsoft.com/office/drawing/2014/main" id="{B9D278C0-A1F9-1DF3-01B2-590F55A1B87B}"/>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22" name="Hình tự do: Hình 362">
                  <a:extLst>
                    <a:ext uri="{FF2B5EF4-FFF2-40B4-BE49-F238E27FC236}">
                      <a16:creationId xmlns:a16="http://schemas.microsoft.com/office/drawing/2014/main" id="{E8CF5863-3BA0-3AC6-3687-A3FB618BA9FC}"/>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24" name="Hình tự do: Hình 363">
                  <a:extLst>
                    <a:ext uri="{FF2B5EF4-FFF2-40B4-BE49-F238E27FC236}">
                      <a16:creationId xmlns:a16="http://schemas.microsoft.com/office/drawing/2014/main" id="{D0404384-3A2E-77AF-1B32-25B912FAF002}"/>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1585" name="Đồ họa 330">
                <a:extLst>
                  <a:ext uri="{FF2B5EF4-FFF2-40B4-BE49-F238E27FC236}">
                    <a16:creationId xmlns:a16="http://schemas.microsoft.com/office/drawing/2014/main" id="{9AE107A1-CC28-60E3-1CB2-3CDCEE0BB1E7}"/>
                  </a:ext>
                </a:extLst>
              </p:cNvPr>
              <p:cNvGrpSpPr/>
              <p:nvPr/>
            </p:nvGrpSpPr>
            <p:grpSpPr>
              <a:xfrm>
                <a:off x="5538577" y="2591216"/>
                <a:ext cx="244172" cy="217232"/>
                <a:chOff x="5538577" y="2591216"/>
                <a:chExt cx="244172" cy="217232"/>
              </a:xfrm>
            </p:grpSpPr>
            <p:sp>
              <p:nvSpPr>
                <p:cNvPr id="1596" name="Hình tự do: Hình 365">
                  <a:extLst>
                    <a:ext uri="{FF2B5EF4-FFF2-40B4-BE49-F238E27FC236}">
                      <a16:creationId xmlns:a16="http://schemas.microsoft.com/office/drawing/2014/main" id="{68A6762C-6E0F-9F63-CC48-DC140A888503}"/>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597" name="Hình tự do: Hình 366">
                  <a:extLst>
                    <a:ext uri="{FF2B5EF4-FFF2-40B4-BE49-F238E27FC236}">
                      <a16:creationId xmlns:a16="http://schemas.microsoft.com/office/drawing/2014/main" id="{BA2D4D9B-9FFF-C451-D92D-D7A80EE5C381}"/>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598" name="Hình tự do: Hình 367">
                  <a:extLst>
                    <a:ext uri="{FF2B5EF4-FFF2-40B4-BE49-F238E27FC236}">
                      <a16:creationId xmlns:a16="http://schemas.microsoft.com/office/drawing/2014/main" id="{3D186C24-3FB6-1013-AF1E-F64DC5E9344D}"/>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599" name="Hình tự do: Hình 368">
                  <a:extLst>
                    <a:ext uri="{FF2B5EF4-FFF2-40B4-BE49-F238E27FC236}">
                      <a16:creationId xmlns:a16="http://schemas.microsoft.com/office/drawing/2014/main" id="{0D513A12-2EF7-49D2-C352-399F15E6FEDD}"/>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1586" name="Hình tự do: Hình 369">
                <a:extLst>
                  <a:ext uri="{FF2B5EF4-FFF2-40B4-BE49-F238E27FC236}">
                    <a16:creationId xmlns:a16="http://schemas.microsoft.com/office/drawing/2014/main" id="{AB5A9500-25FA-C418-0372-1717FAD406B5}"/>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1587" name="Hình tự do: Hình 370">
                <a:extLst>
                  <a:ext uri="{FF2B5EF4-FFF2-40B4-BE49-F238E27FC236}">
                    <a16:creationId xmlns:a16="http://schemas.microsoft.com/office/drawing/2014/main" id="{5099ECC0-68AE-653C-9081-5EC5390A5BE3}"/>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588" name="Hình tự do: Hình 371">
                <a:extLst>
                  <a:ext uri="{FF2B5EF4-FFF2-40B4-BE49-F238E27FC236}">
                    <a16:creationId xmlns:a16="http://schemas.microsoft.com/office/drawing/2014/main" id="{997EABBB-4E0D-3BB4-E214-87CF93C36284}"/>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592" name="Đồ họa 330">
                <a:extLst>
                  <a:ext uri="{FF2B5EF4-FFF2-40B4-BE49-F238E27FC236}">
                    <a16:creationId xmlns:a16="http://schemas.microsoft.com/office/drawing/2014/main" id="{BBFFE099-467B-C88B-DC17-26A3AE31FC1F}"/>
                  </a:ext>
                </a:extLst>
              </p:cNvPr>
              <p:cNvGrpSpPr/>
              <p:nvPr/>
            </p:nvGrpSpPr>
            <p:grpSpPr>
              <a:xfrm>
                <a:off x="5676479" y="2832097"/>
                <a:ext cx="377504" cy="224277"/>
                <a:chOff x="5676479" y="2832097"/>
                <a:chExt cx="377504" cy="224277"/>
              </a:xfrm>
            </p:grpSpPr>
            <p:sp>
              <p:nvSpPr>
                <p:cNvPr id="1593" name="Hình tự do: Hình 373">
                  <a:extLst>
                    <a:ext uri="{FF2B5EF4-FFF2-40B4-BE49-F238E27FC236}">
                      <a16:creationId xmlns:a16="http://schemas.microsoft.com/office/drawing/2014/main" id="{A33440ED-9707-1867-E49A-4AE8638B6254}"/>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594" name="Hình tự do: Hình 374">
                  <a:extLst>
                    <a:ext uri="{FF2B5EF4-FFF2-40B4-BE49-F238E27FC236}">
                      <a16:creationId xmlns:a16="http://schemas.microsoft.com/office/drawing/2014/main" id="{A0C9D074-A868-86A2-F029-F48CE46244B4}"/>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595" name="Hình tự do: Hình 375">
                  <a:extLst>
                    <a:ext uri="{FF2B5EF4-FFF2-40B4-BE49-F238E27FC236}">
                      <a16:creationId xmlns:a16="http://schemas.microsoft.com/office/drawing/2014/main" id="{AA9B5CF0-243D-5F4E-FAAF-221B8900E953}"/>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17" name="Hình tự do: Hình 376">
              <a:extLst>
                <a:ext uri="{FF2B5EF4-FFF2-40B4-BE49-F238E27FC236}">
                  <a16:creationId xmlns:a16="http://schemas.microsoft.com/office/drawing/2014/main" id="{47C756FE-0EC3-B8BB-0324-8BBAABD73AFD}"/>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18" name="Hình tự do: Hình 377">
              <a:extLst>
                <a:ext uri="{FF2B5EF4-FFF2-40B4-BE49-F238E27FC236}">
                  <a16:creationId xmlns:a16="http://schemas.microsoft.com/office/drawing/2014/main" id="{BC70D2ED-DB6B-D998-6E5C-B5A1E8865A14}"/>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19" name="Hình tự do: Hình 378">
              <a:extLst>
                <a:ext uri="{FF2B5EF4-FFF2-40B4-BE49-F238E27FC236}">
                  <a16:creationId xmlns:a16="http://schemas.microsoft.com/office/drawing/2014/main" id="{2062F93D-F5A1-300C-8BF2-BED51716AB44}"/>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0" name="Hình tự do: Hình 379">
              <a:extLst>
                <a:ext uri="{FF2B5EF4-FFF2-40B4-BE49-F238E27FC236}">
                  <a16:creationId xmlns:a16="http://schemas.microsoft.com/office/drawing/2014/main" id="{E1601C15-9053-D7FD-3735-7D33BC360EE2}"/>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1" name="Hình tự do: Hình 380">
              <a:extLst>
                <a:ext uri="{FF2B5EF4-FFF2-40B4-BE49-F238E27FC236}">
                  <a16:creationId xmlns:a16="http://schemas.microsoft.com/office/drawing/2014/main" id="{EF8E9806-B037-891E-A4E2-B6AD08C65992}"/>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2" name="Hình tự do: Hình 381">
              <a:extLst>
                <a:ext uri="{FF2B5EF4-FFF2-40B4-BE49-F238E27FC236}">
                  <a16:creationId xmlns:a16="http://schemas.microsoft.com/office/drawing/2014/main" id="{59CAEEF0-FBC4-E9D1-4B43-02BED4D7B9C5}"/>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3" name="Hình tự do: Hình 382">
              <a:extLst>
                <a:ext uri="{FF2B5EF4-FFF2-40B4-BE49-F238E27FC236}">
                  <a16:creationId xmlns:a16="http://schemas.microsoft.com/office/drawing/2014/main" id="{662084B7-22E0-5B6A-84B6-8D1002B61725}"/>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4" name="Hình tự do: Hình 383">
              <a:extLst>
                <a:ext uri="{FF2B5EF4-FFF2-40B4-BE49-F238E27FC236}">
                  <a16:creationId xmlns:a16="http://schemas.microsoft.com/office/drawing/2014/main" id="{9B6A59D4-E0C5-6A4D-ECA9-CBBE04A29915}"/>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5" name="Hình tự do: Hình 384">
              <a:extLst>
                <a:ext uri="{FF2B5EF4-FFF2-40B4-BE49-F238E27FC236}">
                  <a16:creationId xmlns:a16="http://schemas.microsoft.com/office/drawing/2014/main" id="{E9D240A2-62E6-57C0-6B8E-B2FEAFFBA3B2}"/>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6" name="Hình tự do: Hình 385">
              <a:extLst>
                <a:ext uri="{FF2B5EF4-FFF2-40B4-BE49-F238E27FC236}">
                  <a16:creationId xmlns:a16="http://schemas.microsoft.com/office/drawing/2014/main" id="{E016FA26-39CB-5D76-8E0D-A933F36A2E72}"/>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27" name="Đồ họa 330">
              <a:extLst>
                <a:ext uri="{FF2B5EF4-FFF2-40B4-BE49-F238E27FC236}">
                  <a16:creationId xmlns:a16="http://schemas.microsoft.com/office/drawing/2014/main" id="{5E765C18-25F2-2F2C-907B-C3F378240F53}"/>
                </a:ext>
              </a:extLst>
            </p:cNvPr>
            <p:cNvGrpSpPr/>
            <p:nvPr/>
          </p:nvGrpSpPr>
          <p:grpSpPr>
            <a:xfrm>
              <a:off x="5129505" y="3016776"/>
              <a:ext cx="392997" cy="1325535"/>
              <a:chOff x="5129505" y="3016776"/>
              <a:chExt cx="392997" cy="1325535"/>
            </a:xfrm>
          </p:grpSpPr>
          <p:sp>
            <p:nvSpPr>
              <p:cNvPr id="1569" name="Hình tự do: Hình 387">
                <a:extLst>
                  <a:ext uri="{FF2B5EF4-FFF2-40B4-BE49-F238E27FC236}">
                    <a16:creationId xmlns:a16="http://schemas.microsoft.com/office/drawing/2014/main" id="{B7FAB2B8-4D42-1E9A-0358-08561377AB3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1570" name="Hình tự do: Hình 388">
                <a:extLst>
                  <a:ext uri="{FF2B5EF4-FFF2-40B4-BE49-F238E27FC236}">
                    <a16:creationId xmlns:a16="http://schemas.microsoft.com/office/drawing/2014/main" id="{245D3D28-A0EA-498F-43D4-A936CAC10390}"/>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1571" name="Hình tự do: Hình 389">
                <a:extLst>
                  <a:ext uri="{FF2B5EF4-FFF2-40B4-BE49-F238E27FC236}">
                    <a16:creationId xmlns:a16="http://schemas.microsoft.com/office/drawing/2014/main" id="{6921228A-51B0-1C99-D76A-0569192D49E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1572" name="Hình tự do: Hình 390">
                <a:extLst>
                  <a:ext uri="{FF2B5EF4-FFF2-40B4-BE49-F238E27FC236}">
                    <a16:creationId xmlns:a16="http://schemas.microsoft.com/office/drawing/2014/main" id="{CB3C0493-33F6-5EF2-5E49-A18958501AC4}"/>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1573" name="Hình tự do: Hình 391">
                <a:extLst>
                  <a:ext uri="{FF2B5EF4-FFF2-40B4-BE49-F238E27FC236}">
                    <a16:creationId xmlns:a16="http://schemas.microsoft.com/office/drawing/2014/main" id="{B24EC4E1-BB68-F2A3-D666-7D72E676878D}"/>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1574" name="Hình tự do: Hình 392">
                <a:extLst>
                  <a:ext uri="{FF2B5EF4-FFF2-40B4-BE49-F238E27FC236}">
                    <a16:creationId xmlns:a16="http://schemas.microsoft.com/office/drawing/2014/main" id="{A79B9296-C9F1-5E57-A1C7-81652646EA99}"/>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28" name="Hình tự do: Hình 393">
              <a:extLst>
                <a:ext uri="{FF2B5EF4-FFF2-40B4-BE49-F238E27FC236}">
                  <a16:creationId xmlns:a16="http://schemas.microsoft.com/office/drawing/2014/main" id="{59A5D99F-0330-DBD1-D78F-DCEEED5A22DA}"/>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29" name="Hình tự do: Hình 394">
              <a:extLst>
                <a:ext uri="{FF2B5EF4-FFF2-40B4-BE49-F238E27FC236}">
                  <a16:creationId xmlns:a16="http://schemas.microsoft.com/office/drawing/2014/main" id="{BFFC9F01-FA03-E102-9297-199BFB44DC35}"/>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0" name="Hình tự do: Hình 395">
              <a:extLst>
                <a:ext uri="{FF2B5EF4-FFF2-40B4-BE49-F238E27FC236}">
                  <a16:creationId xmlns:a16="http://schemas.microsoft.com/office/drawing/2014/main" id="{EFA915D5-D83C-A23F-0B92-953D613E03BA}"/>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1" name="Hình tự do: Hình 396">
              <a:extLst>
                <a:ext uri="{FF2B5EF4-FFF2-40B4-BE49-F238E27FC236}">
                  <a16:creationId xmlns:a16="http://schemas.microsoft.com/office/drawing/2014/main" id="{5C0990E3-6C5E-1E70-8742-66F5D43865FE}"/>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1568" name="Hình tự do: Hình 397">
              <a:extLst>
                <a:ext uri="{FF2B5EF4-FFF2-40B4-BE49-F238E27FC236}">
                  <a16:creationId xmlns:a16="http://schemas.microsoft.com/office/drawing/2014/main" id="{C12AB48A-41F1-9425-3E92-76720556C710}"/>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
        <p:nvSpPr>
          <p:cNvPr id="332" name="TextBox 331">
            <a:extLst>
              <a:ext uri="{FF2B5EF4-FFF2-40B4-BE49-F238E27FC236}">
                <a16:creationId xmlns:a16="http://schemas.microsoft.com/office/drawing/2014/main" id="{C597F97E-67C3-47CC-1C10-A7B3A7EB6710}"/>
              </a:ext>
            </a:extLst>
          </p:cNvPr>
          <p:cNvSpPr txBox="1"/>
          <p:nvPr/>
        </p:nvSpPr>
        <p:spPr>
          <a:xfrm>
            <a:off x="4842935" y="3616115"/>
            <a:ext cx="6959215" cy="1446550"/>
          </a:xfrm>
          <a:prstGeom prst="rect">
            <a:avLst/>
          </a:prstGeom>
          <a:noFill/>
        </p:spPr>
        <p:txBody>
          <a:bodyPr wrap="square" rtlCol="0">
            <a:spAutoFit/>
          </a:bodyPr>
          <a:lstStyle/>
          <a:p>
            <a:pPr algn="ct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Nông</a:t>
            </a:r>
            <a:r>
              <a:rPr lang="en-US"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 </a:t>
            </a: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trại</a:t>
            </a:r>
            <a:r>
              <a:rPr lang="en-US"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 </a:t>
            </a: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Mặt</a:t>
            </a:r>
            <a:r>
              <a:rPr lang="en-US"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 </a:t>
            </a:r>
            <a:r>
              <a:rPr lang="en-US" sz="8800" dirty="0" err="1">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rPr>
              <a:t>trời</a:t>
            </a:r>
            <a:endParaRPr lang="vi-VN" sz="8800" dirty="0">
              <a:solidFill>
                <a:srgbClr val="FFF3AB"/>
              </a:solidFill>
              <a:effectLst>
                <a:glow rad="63500">
                  <a:schemeClr val="accent4">
                    <a:satMod val="175000"/>
                    <a:alpha val="40000"/>
                  </a:schemeClr>
                </a:glow>
                <a:outerShdw blurRad="50800" dist="38100" dir="10800000" algn="r" rotWithShape="0">
                  <a:prstClr val="black">
                    <a:alpha val="40000"/>
                  </a:prstClr>
                </a:outerShdw>
              </a:effectLst>
              <a:latin typeface="iCiel Pequena" pitchFamily="50" charset="0"/>
            </a:endParaRPr>
          </a:p>
        </p:txBody>
      </p:sp>
      <p:sp>
        <p:nvSpPr>
          <p:cNvPr id="333" name="MULAI">
            <a:hlinkClick r:id="" action="ppaction://hlinkshowjump?jump=nextslide"/>
            <a:hlinkHover r:id="" action="ppaction://noaction" highlightClick="1">
              <a:snd r:embed="rId2" name="whoosh.wav"/>
            </a:hlinkHover>
            <a:extLst>
              <a:ext uri="{FF2B5EF4-FFF2-40B4-BE49-F238E27FC236}">
                <a16:creationId xmlns:a16="http://schemas.microsoft.com/office/drawing/2014/main" id="{35699C6A-E7CD-F3B5-8059-C1A5D08E6A1E}"/>
              </a:ext>
            </a:extLst>
          </p:cNvPr>
          <p:cNvSpPr/>
          <p:nvPr/>
        </p:nvSpPr>
        <p:spPr>
          <a:xfrm>
            <a:off x="6626687" y="5796920"/>
            <a:ext cx="2294374" cy="660176"/>
          </a:xfrm>
          <a:prstGeom prst="roundRect">
            <a:avLst>
              <a:gd name="adj" fmla="val 50000"/>
            </a:avLst>
          </a:prstGeom>
          <a:solidFill>
            <a:srgbClr val="C2CB32"/>
          </a:solidFill>
          <a:ln w="57150">
            <a:solidFill>
              <a:srgbClr val="B9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iCiel Pequena" pitchFamily="50" charset="0"/>
              </a:rPr>
              <a:t>CHƠI</a:t>
            </a:r>
          </a:p>
        </p:txBody>
      </p:sp>
    </p:spTree>
    <p:extLst>
      <p:ext uri="{BB962C8B-B14F-4D97-AF65-F5344CB8AC3E}">
        <p14:creationId xmlns:p14="http://schemas.microsoft.com/office/powerpoint/2010/main" val="1069319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466211"/>
              <a:ext cx="4326603" cy="1815882"/>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Thật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ngày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đẹp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155717"/>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662240" y="750301"/>
              <a:ext cx="8993335" cy="1477328"/>
            </a:xfrm>
            <a:prstGeom prst="rect">
              <a:avLst/>
            </a:prstGeom>
            <a:noFill/>
          </p:spPr>
          <p:txBody>
            <a:bodyPr wrap="square" rtlCol="0">
              <a:spAutoFit/>
            </a:bodyPr>
            <a:lstStyle/>
            <a:p>
              <a:pPr marL="0" marR="0" lvl="0" indent="0" algn="ctr" defTabSz="914400" rtl="0" eaLnBrk="1" fontAlgn="auto" latinLnBrk="0" hangingPunct="1">
                <a:lnSpc>
                  <a:spcPct val="100000"/>
                </a:lnSpc>
                <a:spcAft>
                  <a:spcPts val="0"/>
                </a:spcAft>
                <a:buClrTx/>
                <a:buSzTx/>
                <a:buFontTx/>
                <a:buNone/>
                <a:tabLst/>
                <a:defRPr/>
              </a:pPr>
              <a:r>
                <a:rPr kumimoji="0" lang="vi-VN" altLang="en-US" sz="4500" b="1" i="0" u="none" strike="noStrike" kern="0" cap="none" spc="-150" normalizeH="0" baseline="0" noProof="0" dirty="0">
                  <a:ln w="13462">
                    <a:solidFill>
                      <a:prstClr val="white"/>
                    </a:solidFill>
                    <a:prstDash val="solid"/>
                  </a:ln>
                  <a:solidFill>
                    <a:srgbClr val="002060"/>
                  </a:solidFill>
                  <a:uLnTx/>
                  <a:uFillTx/>
                  <a:latin typeface="Cambria" panose="02040503050406030204" pitchFamily="18" charset="0"/>
                  <a:ea typeface="字魂37号-波纹乖乖体"/>
                  <a:cs typeface="+mn-cs"/>
                </a:rPr>
                <a:t>Năng lượng mặt trời thường </a:t>
              </a:r>
            </a:p>
            <a:p>
              <a:pPr marL="0" marR="0" lvl="0" indent="0" algn="ctr" defTabSz="914400" rtl="0" eaLnBrk="1" fontAlgn="auto" latinLnBrk="0" hangingPunct="1">
                <a:lnSpc>
                  <a:spcPct val="100000"/>
                </a:lnSpc>
                <a:spcAft>
                  <a:spcPts val="0"/>
                </a:spcAft>
                <a:buClrTx/>
                <a:buSzTx/>
                <a:buFontTx/>
                <a:buNone/>
                <a:tabLst/>
                <a:defRPr/>
              </a:pPr>
              <a:r>
                <a:rPr kumimoji="0" lang="vi-VN" altLang="en-US" sz="4500" b="1" i="0" u="none" strike="noStrike" kern="0" cap="none" spc="-150" normalizeH="0" baseline="0" noProof="0" dirty="0">
                  <a:ln w="13462">
                    <a:solidFill>
                      <a:prstClr val="white"/>
                    </a:solidFill>
                    <a:prstDash val="solid"/>
                  </a:ln>
                  <a:solidFill>
                    <a:srgbClr val="002060"/>
                  </a:solidFill>
                  <a:uLnTx/>
                  <a:uFillTx/>
                  <a:latin typeface="Cambria" panose="02040503050406030204" pitchFamily="18" charset="0"/>
                  <a:ea typeface="字魂37号-波纹乖乖体"/>
                  <a:cs typeface="+mn-cs"/>
                </a:rPr>
                <a:t>được sử dụng để làm gì?</a:t>
              </a:r>
              <a:endParaRPr kumimoji="0" lang="en-US" altLang="en-US" sz="4500" b="1" i="0" u="none" strike="noStrike" kern="0" cap="none" spc="-150" normalizeH="0" baseline="0" noProof="0" dirty="0">
                <a:ln w="13462">
                  <a:solidFill>
                    <a:prstClr val="white"/>
                  </a:solidFill>
                  <a:prstDash val="solid"/>
                </a:ln>
                <a:solidFill>
                  <a:srgbClr val="002060"/>
                </a:solidFill>
                <a:uLnTx/>
                <a:uFillTx/>
                <a:latin typeface="Cambria" panose="02040503050406030204" pitchFamily="18" charset="0"/>
                <a:ea typeface="字魂37号-波纹乖乖体"/>
                <a:cs typeface="+mn-cs"/>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009148" cy="1643657"/>
            <a:chOff x="873492" y="2490890"/>
            <a:chExt cx="5009148" cy="1643657"/>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167701" y="2657219"/>
              <a:ext cx="3317339" cy="1477328"/>
            </a:xfrm>
            <a:prstGeom prst="rect">
              <a:avLst/>
            </a:prstGeom>
            <a:noFill/>
          </p:spPr>
          <p:txBody>
            <a:bodyPr wrap="square" rtlCol="0">
              <a:spAutoFit/>
            </a:bodyPr>
            <a:lstStyle/>
            <a:p>
              <a:pPr algn="ctr">
                <a:spcBef>
                  <a:spcPts val="600"/>
                </a:spcBef>
                <a:spcAft>
                  <a:spcPts val="600"/>
                </a:spcAft>
              </a:pPr>
              <a:r>
                <a:rPr lang="vi-VN" sz="26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Chiếu sáng, sưởi ấm, làm khô,...</a:t>
              </a:r>
            </a:p>
            <a:p>
              <a:pPr algn="ctr">
                <a:spcBef>
                  <a:spcPts val="600"/>
                </a:spcBef>
                <a:spcAft>
                  <a:spcPts val="600"/>
                </a:spcAft>
              </a:pPr>
              <a:endParaRPr lang="vi-VN" sz="2800" b="1" dirty="0">
                <a:latin typeface="#9Slide03 BoosterNextFYBlack" panose="02000A03000000020004" pitchFamily="2"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110997" y="3297151"/>
              <a:ext cx="2352709" cy="523220"/>
            </a:xfrm>
            <a:prstGeom prst="rect">
              <a:avLst/>
            </a:prstGeom>
            <a:noFill/>
          </p:spPr>
          <p:txBody>
            <a:bodyPr wrap="square" rtlCol="0">
              <a:spAutoFit/>
            </a:bodyPr>
            <a:lstStyle/>
            <a:p>
              <a:pPr algn="just">
                <a:spcBef>
                  <a:spcPts val="600"/>
                </a:spcBef>
                <a:spcAft>
                  <a:spcPts val="600"/>
                </a:spcAft>
              </a:pPr>
              <a:r>
                <a:rPr lang="vi-VN" sz="28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Thả diều.</a:t>
              </a:r>
              <a:endParaRPr lang="vi-VN" sz="2800" b="1" dirty="0">
                <a:latin typeface="#9Slide03 BoosterNextFYBlack" panose="02000A03000000020004" pitchFamily="2"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659532"/>
            <a:chOff x="379277" y="4544328"/>
            <a:chExt cx="4924401" cy="1659532"/>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346953" y="4726532"/>
              <a:ext cx="3872155" cy="1477328"/>
            </a:xfrm>
            <a:prstGeom prst="rect">
              <a:avLst/>
            </a:prstGeom>
            <a:noFill/>
          </p:spPr>
          <p:txBody>
            <a:bodyPr wrap="square" rtlCol="0">
              <a:spAutoFit/>
            </a:bodyPr>
            <a:lstStyle/>
            <a:p>
              <a:pPr algn="ctr">
                <a:spcBef>
                  <a:spcPts val="600"/>
                </a:spcBef>
                <a:spcAft>
                  <a:spcPts val="600"/>
                </a:spcAft>
              </a:pPr>
              <a:r>
                <a:rPr lang="vi-VN" sz="26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Vận chuyển hàng hóa xuôi dòng nước.</a:t>
              </a:r>
            </a:p>
            <a:p>
              <a:pPr algn="just">
                <a:spcBef>
                  <a:spcPts val="600"/>
                </a:spcBef>
                <a:spcAft>
                  <a:spcPts val="600"/>
                </a:spcAft>
              </a:pPr>
              <a:endParaRPr lang="vi-VN" sz="2800" b="1" dirty="0">
                <a:latin typeface="#9Slide03 BoosterNextFYBlack" panose="02000A03000000020004" pitchFamily="2"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8118891" y="4858718"/>
              <a:ext cx="2352709" cy="523220"/>
            </a:xfrm>
            <a:prstGeom prst="rect">
              <a:avLst/>
            </a:prstGeom>
            <a:noFill/>
          </p:spPr>
          <p:txBody>
            <a:bodyPr wrap="square" rtlCol="0">
              <a:spAutoFit/>
            </a:bodyPr>
            <a:lstStyle/>
            <a:p>
              <a:pPr algn="just">
                <a:spcBef>
                  <a:spcPts val="600"/>
                </a:spcBef>
                <a:spcAft>
                  <a:spcPts val="600"/>
                </a:spcAft>
              </a:pPr>
              <a:r>
                <a:rPr lang="vi-VN" sz="2800" b="1" i="0" u="none" dirty="0">
                  <a:solidFill>
                    <a:schemeClr val="accent2">
                      <a:lumMod val="50000"/>
                    </a:schemeClr>
                  </a:solidFill>
                  <a:latin typeface="Cambria" panose="02040503050406030204" pitchFamily="18" charset="0"/>
                  <a:ea typeface="Cambria" panose="02040503050406030204" pitchFamily="18" charset="0"/>
                  <a:cs typeface="Calibri"/>
                  <a:sym typeface="Calibri"/>
                </a:rPr>
                <a:t>Nấu ăn.</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847" name="Đồ họa 322">
            <a:extLst>
              <a:ext uri="{FF2B5EF4-FFF2-40B4-BE49-F238E27FC236}">
                <a16:creationId xmlns:a16="http://schemas.microsoft.com/office/drawing/2014/main" id="{60303E80-166C-8E37-C89B-B7C2E0498A0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62977" y="5999082"/>
            <a:ext cx="2908014" cy="736917"/>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816"/>
                                        </p:tgtEl>
                                      </p:cBhvr>
                                    </p:animEffect>
                                    <p:animScale>
                                      <p:cBhvr>
                                        <p:cTn id="36" dur="250" autoRev="1" fill="hold"/>
                                        <p:tgtEl>
                                          <p:spTgt spid="3816"/>
                                        </p:tgtEl>
                                      </p:cBhvr>
                                      <p:by x="105000" y="105000"/>
                                    </p:animScale>
                                  </p:childTnLst>
                                </p:cTn>
                              </p:par>
                              <p:par>
                                <p:cTn id="37" presetID="1" presetClass="mediacall" presetSubtype="0" fill="hold" nodeType="withEffect">
                                  <p:stCondLst>
                                    <p:cond delay="0"/>
                                  </p:stCondLst>
                                  <p:childTnLst>
                                    <p:cmd type="call" cmd="playFrom(0.0)">
                                      <p:cBhvr>
                                        <p:cTn id="38" dur="4597" fill="hold"/>
                                        <p:tgtEl>
                                          <p:spTgt spid="3843"/>
                                        </p:tgtEl>
                                      </p:cBhvr>
                                    </p:cmd>
                                  </p:childTnLst>
                                </p:cTn>
                              </p:par>
                              <p:par>
                                <p:cTn id="39" presetID="9" presetClass="emph" presetSubtype="0" nodeType="withEffect">
                                  <p:stCondLst>
                                    <p:cond delay="0"/>
                                  </p:stCondLst>
                                  <p:childTnLst>
                                    <p:set>
                                      <p:cBhvr>
                                        <p:cTn id="40" dur="indefinite"/>
                                        <p:tgtEl>
                                          <p:spTgt spid="3842"/>
                                        </p:tgtEl>
                                        <p:attrNameLst>
                                          <p:attrName>style.opacity</p:attrName>
                                        </p:attrNameLst>
                                      </p:cBhvr>
                                      <p:to>
                                        <p:strVal val="0.25"/>
                                      </p:to>
                                    </p:set>
                                    <p:animEffect filter="image" prLst="opacity: 0.25">
                                      <p:cBhvr rctx="IE">
                                        <p:cTn id="41" dur="indefinite"/>
                                        <p:tgtEl>
                                          <p:spTgt spid="3842"/>
                                        </p:tgtEl>
                                      </p:cBhvr>
                                    </p:animEffect>
                                  </p:childTnLst>
                                </p:cTn>
                              </p:par>
                              <p:par>
                                <p:cTn id="42" presetID="9" presetClass="emph" presetSubtype="0" nodeType="withEffect">
                                  <p:stCondLst>
                                    <p:cond delay="0"/>
                                  </p:stCondLst>
                                  <p:childTnLst>
                                    <p:set>
                                      <p:cBhvr>
                                        <p:cTn id="43" dur="indefinite"/>
                                        <p:tgtEl>
                                          <p:spTgt spid="3841"/>
                                        </p:tgtEl>
                                        <p:attrNameLst>
                                          <p:attrName>style.opacity</p:attrName>
                                        </p:attrNameLst>
                                      </p:cBhvr>
                                      <p:to>
                                        <p:strVal val="0.25"/>
                                      </p:to>
                                    </p:set>
                                    <p:animEffect filter="image" prLst="opacity: 0.25">
                                      <p:cBhvr rctx="IE">
                                        <p:cTn id="44" dur="indefinite"/>
                                        <p:tgtEl>
                                          <p:spTgt spid="3841"/>
                                        </p:tgtEl>
                                      </p:cBhvr>
                                    </p:animEffect>
                                  </p:childTnLst>
                                </p:cTn>
                              </p:par>
                              <p:par>
                                <p:cTn id="45" presetID="9" presetClass="emph" presetSubtype="0" nodeType="withEffect">
                                  <p:stCondLst>
                                    <p:cond delay="0"/>
                                  </p:stCondLst>
                                  <p:childTnLst>
                                    <p:set>
                                      <p:cBhvr>
                                        <p:cTn id="46" dur="indefinite"/>
                                        <p:tgtEl>
                                          <p:spTgt spid="3840"/>
                                        </p:tgtEl>
                                        <p:attrNameLst>
                                          <p:attrName>style.opacity</p:attrName>
                                        </p:attrNameLst>
                                      </p:cBhvr>
                                      <p:to>
                                        <p:strVal val="0.25"/>
                                      </p:to>
                                    </p:set>
                                    <p:animEffect filter="image" prLst="opacity: 0.25">
                                      <p:cBhvr rctx="IE">
                                        <p:cTn id="47" dur="indefinite"/>
                                        <p:tgtEl>
                                          <p:spTgt spid="3840"/>
                                        </p:tgtEl>
                                      </p:cBhvr>
                                    </p:animEffect>
                                  </p:childTnLst>
                                </p:cTn>
                              </p:par>
                            </p:childTnLst>
                          </p:cTn>
                        </p:par>
                      </p:childTnLst>
                    </p:cTn>
                  </p:par>
                </p:childTnLst>
              </p:cTn>
              <p:nextCondLst>
                <p:cond evt="onClick" delay="0">
                  <p:tgtEl>
                    <p:spTgt spid="3816"/>
                  </p:tgtEl>
                </p:cond>
              </p:nextCondLst>
            </p:seq>
            <p:seq concurrent="1" nextAc="seek">
              <p:cTn id="48" restart="whenNotActive" fill="hold" evtFilter="cancelBubble" nodeType="interactiveSeq">
                <p:stCondLst>
                  <p:cond evt="onClick" delay="0">
                    <p:tgtEl>
                      <p:spTgt spid="3842"/>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625" fill="hold"/>
                                        <p:tgtEl>
                                          <p:spTgt spid="3846"/>
                                        </p:tgtEl>
                                      </p:cBhvr>
                                    </p:cmd>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2"/>
                  </p:tgtEl>
                </p:cond>
              </p:nextCondLst>
            </p:seq>
            <p:seq concurrent="1" nextAc="seek">
              <p:cTn id="56" restart="whenNotActive" fill="hold" evtFilter="cancelBubble" nodeType="interactiveSeq">
                <p:stCondLst>
                  <p:cond evt="onClick" delay="0">
                    <p:tgtEl>
                      <p:spTgt spid="3841"/>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1"/>
                                        </p:tgtEl>
                                        <p:attrNameLst>
                                          <p:attrName>style.opacity</p:attrName>
                                        </p:attrNameLst>
                                      </p:cBhvr>
                                      <p:to>
                                        <p:strVal val="0.25"/>
                                      </p:to>
                                    </p:set>
                                    <p:animEffect filter="image" prLst="opacity: 0.25">
                                      <p:cBhvr rctx="IE">
                                        <p:cTn id="63" dur="indefinite"/>
                                        <p:tgtEl>
                                          <p:spTgt spid="3841"/>
                                        </p:tgtEl>
                                      </p:cBhvr>
                                    </p:animEffect>
                                  </p:childTnLst>
                                </p:cTn>
                              </p:par>
                            </p:childTnLst>
                          </p:cTn>
                        </p:par>
                      </p:childTnLst>
                    </p:cTn>
                  </p:par>
                </p:childTnLst>
              </p:cTn>
              <p:nextCondLst>
                <p:cond evt="onClick" delay="0">
                  <p:tgtEl>
                    <p:spTgt spid="3841"/>
                  </p:tgtEl>
                </p:cond>
              </p:nextCondLst>
            </p:seq>
            <p:seq concurrent="1" nextAc="seek">
              <p:cTn id="64" restart="whenNotActive" fill="hold" evtFilter="cancelBubble" nodeType="interactiveSeq">
                <p:stCondLst>
                  <p:cond evt="onClick" delay="0">
                    <p:tgtEl>
                      <p:spTgt spid="384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25" fill="hold"/>
                                        <p:tgtEl>
                                          <p:spTgt spid="3844"/>
                                        </p:tgtEl>
                                      </p:cBhvr>
                                    </p:cmd>
                                  </p:childTnLst>
                                </p:cTn>
                              </p:par>
                              <p:par>
                                <p:cTn id="69" presetID="9" presetClass="emph" presetSubtype="0" nodeType="withEffect">
                                  <p:stCondLst>
                                    <p:cond delay="0"/>
                                  </p:stCondLst>
                                  <p:childTnLst>
                                    <p:set>
                                      <p:cBhvr>
                                        <p:cTn id="70" dur="indefinite"/>
                                        <p:tgtEl>
                                          <p:spTgt spid="3840"/>
                                        </p:tgtEl>
                                        <p:attrNameLst>
                                          <p:attrName>style.opacity</p:attrName>
                                        </p:attrNameLst>
                                      </p:cBhvr>
                                      <p:to>
                                        <p:strVal val="0.25"/>
                                      </p:to>
                                    </p:set>
                                    <p:animEffect filter="image" prLst="opacity: 0.25">
                                      <p:cBhvr rctx="IE">
                                        <p:cTn id="71"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09603" y="1479843"/>
              <a:ext cx="3837290" cy="1384995"/>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Chúng</a:t>
              </a:r>
              <a:r>
                <a:rPr lang="en-US" sz="2800" b="1" dirty="0">
                  <a:latin typeface="Cambria" panose="02040503050406030204" pitchFamily="18" charset="0"/>
                  <a:ea typeface="Cambria" panose="02040503050406030204" pitchFamily="18" charset="0"/>
                </a:rPr>
                <a:t> ta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rốt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rồi</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a:p>
              <a:pPr algn="ctr"/>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638027" y="111710"/>
            <a:ext cx="10458384" cy="2688000"/>
            <a:chOff x="527971" y="121759"/>
            <a:chExt cx="10458384" cy="2688000"/>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527971" y="121759"/>
              <a:ext cx="10458384" cy="2688000"/>
              <a:chOff x="527971" y="121759"/>
              <a:chExt cx="10458384" cy="2688000"/>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853181" y="317531"/>
                <a:ext cx="9832893" cy="2164641"/>
                <a:chOff x="853181" y="317531"/>
                <a:chExt cx="9832893" cy="2164641"/>
              </a:xfrm>
            </p:grpSpPr>
            <p:sp>
              <p:nvSpPr>
                <p:cNvPr id="3801" name="Freeform: Shape 3800">
                  <a:extLst>
                    <a:ext uri="{FF2B5EF4-FFF2-40B4-BE49-F238E27FC236}">
                      <a16:creationId xmlns:a16="http://schemas.microsoft.com/office/drawing/2014/main" id="{533DC525-3374-15ED-F441-D1B88A8C12C1}"/>
                    </a:ext>
                  </a:extLst>
                </p:cNvPr>
                <p:cNvSpPr/>
                <p:nvPr/>
              </p:nvSpPr>
              <p:spPr>
                <a:xfrm>
                  <a:off x="883680" y="442442"/>
                  <a:ext cx="9802394"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dirty="0"/>
                </a:p>
              </p:txBody>
            </p:sp>
            <p:sp>
              <p:nvSpPr>
                <p:cNvPr id="3802" name="Freeform: Shape 3801">
                  <a:extLst>
                    <a:ext uri="{FF2B5EF4-FFF2-40B4-BE49-F238E27FC236}">
                      <a16:creationId xmlns:a16="http://schemas.microsoft.com/office/drawing/2014/main" id="{7D064C73-E188-CE5E-D833-0102606E4E70}"/>
                    </a:ext>
                  </a:extLst>
                </p:cNvPr>
                <p:cNvSpPr/>
                <p:nvPr/>
              </p:nvSpPr>
              <p:spPr>
                <a:xfrm>
                  <a:off x="853181" y="317531"/>
                  <a:ext cx="9802394" cy="2164641"/>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527971" y="121759"/>
                <a:ext cx="1170531" cy="1019182"/>
                <a:chOff x="527971" y="121759"/>
                <a:chExt cx="117053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527971" y="121759"/>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dirty="0"/>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127535" y="789759"/>
              <a:ext cx="9558539" cy="12003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Năng lượng mặt trời được chuyển đổi thành năng lượng điện thông qua thiết bị nào?</a:t>
              </a:r>
              <a:endParaRPr lang="vi-VN" sz="3400" b="1" dirty="0">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19937" y="3024614"/>
            <a:ext cx="5505374" cy="1361264"/>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614355" y="2763911"/>
              <a:ext cx="2870165" cy="599064"/>
            </a:xfrm>
            <a:prstGeom prst="rect">
              <a:avLst/>
            </a:prstGeom>
            <a:noFill/>
          </p:spPr>
          <p:txBody>
            <a:bodyPr wrap="square" rtlCol="0">
              <a:spAutoFit/>
            </a:bodyPr>
            <a:lstStyle/>
            <a:p>
              <a:pPr algn="just">
                <a:spcBef>
                  <a:spcPts val="600"/>
                </a:spcBef>
                <a:spcAft>
                  <a:spcPts val="600"/>
                </a:spcAft>
              </a:pPr>
              <a:r>
                <a:rPr lang="en-SG" sz="4000" b="1" dirty="0" err="1">
                  <a:solidFill>
                    <a:srgbClr val="002060"/>
                  </a:solidFill>
                  <a:latin typeface="Cambria" panose="02040503050406030204" pitchFamily="18" charset="0"/>
                  <a:ea typeface="Cambria" panose="02040503050406030204" pitchFamily="18" charset="0"/>
                </a:rPr>
                <a:t>Tuabin</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gió.</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232625" y="3058652"/>
            <a:ext cx="5836507"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094202" y="3179490"/>
              <a:ext cx="2352709" cy="707886"/>
            </a:xfrm>
            <a:prstGeom prst="rect">
              <a:avLst/>
            </a:prstGeom>
            <a:noFill/>
          </p:spPr>
          <p:txBody>
            <a:bodyPr wrap="square" rtlCol="0">
              <a:spAutoFit/>
            </a:bodyPr>
            <a:lstStyle/>
            <a:p>
              <a:pPr algn="just">
                <a:spcBef>
                  <a:spcPts val="600"/>
                </a:spcBef>
                <a:spcAft>
                  <a:spcPts val="600"/>
                </a:spcAft>
              </a:pPr>
              <a:r>
                <a:rPr lang="en-SG" sz="4000" b="1" dirty="0" err="1">
                  <a:solidFill>
                    <a:srgbClr val="002060"/>
                  </a:solidFill>
                  <a:latin typeface="Cambria" panose="02040503050406030204" pitchFamily="18" charset="0"/>
                  <a:ea typeface="Cambria" panose="02040503050406030204" pitchFamily="18" charset="0"/>
                </a:rPr>
                <a:t>Nhiệt</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điện.</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1817" y="4674477"/>
            <a:ext cx="5577128" cy="1550381"/>
            <a:chOff x="379277" y="4544328"/>
            <a:chExt cx="4924401" cy="1550381"/>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403813"/>
              <a:chOff x="958238" y="4423396"/>
              <a:chExt cx="4924401" cy="1403813"/>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89131"/>
                <a:ext cx="4531360" cy="1338078"/>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270016" y="4678937"/>
              <a:ext cx="4033662" cy="1415772"/>
            </a:xfrm>
            <a:prstGeom prst="rect">
              <a:avLst/>
            </a:prstGeom>
            <a:noFill/>
          </p:spPr>
          <p:txBody>
            <a:bodyPr wrap="square" rtlCol="0">
              <a:spAutoFit/>
            </a:bodyPr>
            <a:lstStyle/>
            <a:p>
              <a:pPr algn="ctr">
                <a:spcBef>
                  <a:spcPts val="600"/>
                </a:spcBef>
                <a:spcAft>
                  <a:spcPts val="600"/>
                </a:spcAft>
              </a:pPr>
              <a:r>
                <a:rPr lang="en-SG" sz="3800" b="1" dirty="0" err="1">
                  <a:solidFill>
                    <a:srgbClr val="002060"/>
                  </a:solidFill>
                  <a:latin typeface="Cambria" panose="02040503050406030204" pitchFamily="18" charset="0"/>
                  <a:ea typeface="Cambria" panose="02040503050406030204" pitchFamily="18" charset="0"/>
                </a:rPr>
                <a:t>Máy</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phát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điện</a:t>
              </a:r>
              <a:r>
                <a:rPr lang="en-SG" sz="3800" b="1" dirty="0">
                  <a:solidFill>
                    <a:srgbClr val="002060"/>
                  </a:solidFill>
                  <a:latin typeface="Cambria" panose="02040503050406030204" pitchFamily="18" charset="0"/>
                  <a:ea typeface="Cambria" panose="02040503050406030204" pitchFamily="18" charset="0"/>
                </a:rPr>
                <a:t> </a:t>
              </a:r>
              <a:endParaRPr lang="vi-VN" sz="3800" b="1" dirty="0">
                <a:solidFill>
                  <a:srgbClr val="002060"/>
                </a:solidFill>
                <a:latin typeface="Cambria" panose="02040503050406030204" pitchFamily="18" charset="0"/>
                <a:ea typeface="Cambria" panose="02040503050406030204" pitchFamily="18" charset="0"/>
              </a:endParaRPr>
            </a:p>
            <a:p>
              <a:pPr algn="ctr">
                <a:spcBef>
                  <a:spcPts val="600"/>
                </a:spcBef>
                <a:spcAft>
                  <a:spcPts val="600"/>
                </a:spcAft>
              </a:pPr>
              <a:r>
                <a:rPr lang="en-SG" sz="3800" b="1" dirty="0" err="1">
                  <a:solidFill>
                    <a:srgbClr val="002060"/>
                  </a:solidFill>
                  <a:latin typeface="Cambria" panose="02040503050406030204" pitchFamily="18" charset="0"/>
                  <a:ea typeface="Cambria" panose="02040503050406030204" pitchFamily="18" charset="0"/>
                </a:rPr>
                <a:t>chạy</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dầu.</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113898" y="4600220"/>
            <a:ext cx="5978162" cy="1398861"/>
            <a:chOff x="5922979" y="4577431"/>
            <a:chExt cx="5978162" cy="1398861"/>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5922979" y="4577431"/>
              <a:ext cx="5978162" cy="1398861"/>
              <a:chOff x="5859658" y="4395154"/>
              <a:chExt cx="5978162" cy="1398861"/>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5149630" cy="1398861"/>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2060"/>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59658"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000170" y="4922918"/>
              <a:ext cx="4855118" cy="707886"/>
            </a:xfrm>
            <a:prstGeom prst="rect">
              <a:avLst/>
            </a:prstGeom>
            <a:noFill/>
          </p:spPr>
          <p:txBody>
            <a:bodyPr wrap="square" rtlCol="0">
              <a:spAutoFit/>
            </a:bodyPr>
            <a:lstStyle/>
            <a:p>
              <a:pPr algn="ctr">
                <a:spcBef>
                  <a:spcPts val="600"/>
                </a:spcBef>
                <a:spcAft>
                  <a:spcPts val="600"/>
                </a:spcAft>
              </a:pPr>
              <a:r>
                <a:rPr lang="en-SG" sz="4000" b="1" dirty="0">
                  <a:solidFill>
                    <a:srgbClr val="002060"/>
                  </a:solidFill>
                  <a:latin typeface="Cambria" panose="02040503050406030204" pitchFamily="18" charset="0"/>
                  <a:ea typeface="Cambria" panose="02040503050406030204" pitchFamily="18" charset="0"/>
                </a:rPr>
                <a:t>Pin </a:t>
              </a:r>
              <a:r>
                <a:rPr lang="en-SG" sz="4000" b="1" dirty="0" err="1">
                  <a:solidFill>
                    <a:srgbClr val="002060"/>
                  </a:solidFill>
                  <a:latin typeface="Cambria" panose="02040503050406030204" pitchFamily="18" charset="0"/>
                  <a:ea typeface="Cambria" panose="02040503050406030204" pitchFamily="18" charset="0"/>
                </a:rPr>
                <a:t>mặt</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trời.</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778" name="Đồ họa 324">
            <a:extLst>
              <a:ext uri="{FF2B5EF4-FFF2-40B4-BE49-F238E27FC236}">
                <a16:creationId xmlns:a16="http://schemas.microsoft.com/office/drawing/2014/main" id="{43D4DC08-644E-2A50-FAFA-3D69C48700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39201" y="5999082"/>
            <a:ext cx="2652859" cy="699064"/>
          </a:xfrm>
          <a:prstGeom prst="rect">
            <a:avLst/>
          </a:prstGeom>
        </p:spPr>
      </p:pic>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giỏi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370770" y="-200753"/>
            <a:ext cx="10000823" cy="3168010"/>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endParaRPr lang="vi-VN"/>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endParaRPr lang="vi-VN" dirty="0"/>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endParaRPr lang="vi-VN"/>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endParaRPr lang="vi-VN"/>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endParaRPr lang="vi-VN"/>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462883" y="840472"/>
              <a:ext cx="5512579" cy="1387085"/>
            </a:xfrm>
            <a:prstGeom prst="rect">
              <a:avLst/>
            </a:prstGeom>
            <a:noFill/>
          </p:spPr>
          <p:txBody>
            <a:bodyPr wrap="square" rtlCol="0">
              <a:spAutoFit/>
            </a:bodyPr>
            <a:lstStyle/>
            <a:p>
              <a:pPr algn="ctr"/>
              <a:r>
                <a:rPr lang="vi-VN" sz="3400" b="1" dirty="0">
                  <a:solidFill>
                    <a:srgbClr val="002060"/>
                  </a:solidFill>
                  <a:latin typeface="Cambria" panose="02040503050406030204" pitchFamily="18" charset="0"/>
                  <a:ea typeface="Cambria" panose="02040503050406030204" pitchFamily="18" charset="0"/>
                </a:rPr>
                <a:t>Trong hình bên, con người đang sử dụng năng lượng mặt trời vào việc gì?</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123097" cy="1152000"/>
            <a:chOff x="873492" y="2490890"/>
            <a:chExt cx="5123097"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112103" y="2778491"/>
              <a:ext cx="3884486"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Bảo quản thực phẩm. </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778332" y="3281396"/>
              <a:ext cx="3194049"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Làm nước nóng.</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152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122437" y="4893090"/>
              <a:ext cx="2352709"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Sấy khô.</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827965" y="4858718"/>
              <a:ext cx="2352709" cy="523220"/>
            </a:xfrm>
            <a:prstGeom prst="rect">
              <a:avLst/>
            </a:prstGeom>
            <a:noFill/>
          </p:spPr>
          <p:txBody>
            <a:bodyPr wrap="square" rtlCol="0">
              <a:spAutoFit/>
            </a:bodyPr>
            <a:lstStyle/>
            <a:p>
              <a:pPr algn="just">
                <a:spcBef>
                  <a:spcPts val="600"/>
                </a:spcBef>
                <a:spcAft>
                  <a:spcPts val="600"/>
                </a:spcAft>
              </a:pPr>
              <a:r>
                <a:rPr lang="vi-VN" sz="2800" b="1" dirty="0">
                  <a:latin typeface="Cambria" panose="02040503050406030204" pitchFamily="18" charset="0"/>
                  <a:ea typeface="Cambria" panose="02040503050406030204" pitchFamily="18" charset="0"/>
                </a:rPr>
                <a:t>Phơi muối.</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pic>
        <p:nvPicPr>
          <p:cNvPr id="3778" name="Đồ họa 326">
            <a:extLst>
              <a:ext uri="{FF2B5EF4-FFF2-40B4-BE49-F238E27FC236}">
                <a16:creationId xmlns:a16="http://schemas.microsoft.com/office/drawing/2014/main" id="{13156263-E96A-616F-1BBE-D5D0722C9F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75169" y="6153713"/>
            <a:ext cx="2760634" cy="589987"/>
          </a:xfrm>
          <a:prstGeom prst="rect">
            <a:avLst/>
          </a:prstGeom>
        </p:spPr>
      </p:pic>
      <p:pic>
        <p:nvPicPr>
          <p:cNvPr id="3" name="Picture 2">
            <a:extLst>
              <a:ext uri="{FF2B5EF4-FFF2-40B4-BE49-F238E27FC236}">
                <a16:creationId xmlns:a16="http://schemas.microsoft.com/office/drawing/2014/main" id="{267D294B-1DF5-C025-8465-C4D1CB3C0FDA}"/>
              </a:ext>
            </a:extLst>
          </p:cNvPr>
          <p:cNvPicPr>
            <a:picLocks noChangeAspect="1"/>
          </p:cNvPicPr>
          <p:nvPr/>
        </p:nvPicPr>
        <p:blipFill>
          <a:blip r:embed="rId17"/>
          <a:stretch>
            <a:fillRect/>
          </a:stretch>
        </p:blipFill>
        <p:spPr>
          <a:xfrm>
            <a:off x="6360700" y="259015"/>
            <a:ext cx="3654892" cy="2333576"/>
          </a:xfrm>
          <a:prstGeom prst="rect">
            <a:avLst/>
          </a:prstGeom>
        </p:spPr>
      </p:pic>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426</TotalTime>
  <Words>482</Words>
  <Application>Microsoft Office PowerPoint</Application>
  <PresentationFormat>Widescreen</PresentationFormat>
  <Paragraphs>52</Paragraphs>
  <Slides>26</Slides>
  <Notes>0</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#9Slide03 BoosterNextFYBlack</vt:lpstr>
      <vt:lpstr>#9Slide07 HoneyCream</vt:lpstr>
      <vt:lpstr>Aptos</vt:lpstr>
      <vt:lpstr>Arial</vt:lpstr>
      <vt:lpstr>Cambria</vt:lpstr>
      <vt:lpstr>iCiel Pequena</vt:lpstr>
      <vt:lpstr>SVN-Newton</vt:lpstr>
      <vt:lpstr>SVN-Ready</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Windows 10</cp:lastModifiedBy>
  <cp:revision>21</cp:revision>
  <dcterms:created xsi:type="dcterms:W3CDTF">2024-09-28T14:11:00Z</dcterms:created>
  <dcterms:modified xsi:type="dcterms:W3CDTF">2024-11-28T05:34:07Z</dcterms:modified>
</cp:coreProperties>
</file>