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57" r:id="rId5"/>
    <p:sldId id="287" r:id="rId6"/>
    <p:sldId id="288" r:id="rId7"/>
    <p:sldId id="267" r:id="rId8"/>
    <p:sldId id="289" r:id="rId9"/>
    <p:sldId id="290" r:id="rId10"/>
    <p:sldId id="291" r:id="rId11"/>
    <p:sldId id="292" r:id="rId12"/>
    <p:sldId id="293" r:id="rId13"/>
    <p:sldId id="294" r:id="rId14"/>
    <p:sldId id="295" r:id="rId15"/>
    <p:sldId id="296" r:id="rId16"/>
    <p:sldId id="297" r:id="rId17"/>
    <p:sldId id="298" r:id="rId18"/>
    <p:sldId id="273" r:id="rId19"/>
    <p:sldId id="299" r:id="rId20"/>
    <p:sldId id="300" r:id="rId21"/>
    <p:sldId id="301" r:id="rId22"/>
    <p:sldId id="278" r:id="rId23"/>
    <p:sldId id="307" r:id="rId24"/>
    <p:sldId id="306" r:id="rId25"/>
    <p:sldId id="305" r:id="rId26"/>
    <p:sldId id="304" r:id="rId27"/>
    <p:sldId id="283" r:id="rId28"/>
    <p:sldId id="303" r:id="rId29"/>
    <p:sldId id="302"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66" y="4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10/23/2024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02058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10/23/2024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45001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10/23/2024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862930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10/23/2024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81187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10/23/2024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36009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10/23/2024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45773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10/23/2024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055943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10/23/2024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21673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10/23/2024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16451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10/23/2024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85768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10/23/2024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83940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010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8526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65427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4165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72813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0378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1659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44322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1370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5841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4582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DEFC98F-EB4A-44BE-8C63-8CA280C0D252}" type="datetimeFigureOut">
              <a:rPr lang="en-US" smtClean="0"/>
              <a:t>10/23/2024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07984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C3D72BC8-B0EA-44DD-85DF-C8FBB1B181CB}"/>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991315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gif"/></Relationships>
</file>

<file path=ppt/slides/_rels/slide1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sv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sv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gif"/></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a:off x="-2180752" y="-1506606"/>
            <a:ext cx="22211143" cy="6927974"/>
          </a:xfrm>
          <a:custGeom>
            <a:avLst/>
            <a:gdLst/>
            <a:ahLst/>
            <a:cxnLst/>
            <a:rect l="l" t="t" r="r" b="b"/>
            <a:pathLst>
              <a:path w="22211143" h="6927974">
                <a:moveTo>
                  <a:pt x="0" y="0"/>
                </a:moveTo>
                <a:lnTo>
                  <a:pt x="22211143" y="0"/>
                </a:lnTo>
                <a:lnTo>
                  <a:pt x="22211143" y="6927973"/>
                </a:lnTo>
                <a:lnTo>
                  <a:pt x="0" y="6927973"/>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168667" y="962743"/>
            <a:ext cx="15950666" cy="8361514"/>
            <a:chOff x="0" y="0"/>
            <a:chExt cx="730935" cy="383164"/>
          </a:xfrm>
        </p:grpSpPr>
        <p:sp>
          <p:nvSpPr>
            <p:cNvPr id="4" name="Freeform 4"/>
            <p:cNvSpPr/>
            <p:nvPr/>
          </p:nvSpPr>
          <p:spPr>
            <a:xfrm>
              <a:off x="0" y="0"/>
              <a:ext cx="730935" cy="383164"/>
            </a:xfrm>
            <a:custGeom>
              <a:avLst/>
              <a:gdLst/>
              <a:ahLst/>
              <a:cxnLst/>
              <a:rect l="l" t="t" r="r" b="b"/>
              <a:pathLst>
                <a:path w="730935" h="383164">
                  <a:moveTo>
                    <a:pt x="24754" y="0"/>
                  </a:moveTo>
                  <a:lnTo>
                    <a:pt x="706182" y="0"/>
                  </a:lnTo>
                  <a:cubicBezTo>
                    <a:pt x="719853" y="0"/>
                    <a:pt x="730935" y="11083"/>
                    <a:pt x="730935" y="24754"/>
                  </a:cubicBezTo>
                  <a:lnTo>
                    <a:pt x="730935" y="358411"/>
                  </a:lnTo>
                  <a:cubicBezTo>
                    <a:pt x="730935" y="372082"/>
                    <a:pt x="719853" y="383164"/>
                    <a:pt x="706182" y="383164"/>
                  </a:cubicBezTo>
                  <a:lnTo>
                    <a:pt x="24754" y="383164"/>
                  </a:lnTo>
                  <a:cubicBezTo>
                    <a:pt x="11083" y="383164"/>
                    <a:pt x="0" y="372082"/>
                    <a:pt x="0" y="358411"/>
                  </a:cubicBezTo>
                  <a:lnTo>
                    <a:pt x="0" y="24754"/>
                  </a:lnTo>
                  <a:cubicBezTo>
                    <a:pt x="0" y="11083"/>
                    <a:pt x="11083" y="0"/>
                    <a:pt x="24754" y="0"/>
                  </a:cubicBezTo>
                  <a:close/>
                </a:path>
              </a:pathLst>
            </a:custGeom>
            <a:solidFill>
              <a:srgbClr val="E0F19C"/>
            </a:solidFill>
            <a:ln cap="rnd">
              <a:noFill/>
              <a:prstDash val="solid"/>
              <a:round/>
            </a:ln>
          </p:spPr>
          <p:txBody>
            <a:bodyPr/>
            <a:lstStyle/>
            <a:p>
              <a:endParaRPr lang="en-US"/>
            </a:p>
          </p:txBody>
        </p:sp>
        <p:sp>
          <p:nvSpPr>
            <p:cNvPr id="5" name="TextBox 5"/>
            <p:cNvSpPr txBox="1"/>
            <p:nvPr/>
          </p:nvSpPr>
          <p:spPr>
            <a:xfrm>
              <a:off x="0" y="28575"/>
              <a:ext cx="730935" cy="354589"/>
            </a:xfrm>
            <a:prstGeom prst="rect">
              <a:avLst/>
            </a:prstGeom>
          </p:spPr>
          <p:txBody>
            <a:bodyPr lIns="50800" tIns="50800" rIns="50800" bIns="50800" rtlCol="0" anchor="ctr"/>
            <a:lstStyle/>
            <a:p>
              <a:pPr marL="0" lvl="0" indent="0" algn="ctr">
                <a:lnSpc>
                  <a:spcPts val="2672"/>
                </a:lnSpc>
                <a:spcBef>
                  <a:spcPct val="0"/>
                </a:spcBef>
              </a:pPr>
              <a:endParaRPr/>
            </a:p>
          </p:txBody>
        </p:sp>
      </p:grpSp>
      <p:sp>
        <p:nvSpPr>
          <p:cNvPr id="7" name="Freeform 7"/>
          <p:cNvSpPr/>
          <p:nvPr/>
        </p:nvSpPr>
        <p:spPr>
          <a:xfrm rot="-612436">
            <a:off x="-556445" y="1494797"/>
            <a:ext cx="4111851" cy="925167"/>
          </a:xfrm>
          <a:custGeom>
            <a:avLst/>
            <a:gdLst/>
            <a:ahLst/>
            <a:cxnLst/>
            <a:rect l="l" t="t" r="r" b="b"/>
            <a:pathLst>
              <a:path w="4111851" h="925167">
                <a:moveTo>
                  <a:pt x="0" y="0"/>
                </a:moveTo>
                <a:lnTo>
                  <a:pt x="4111851" y="0"/>
                </a:lnTo>
                <a:lnTo>
                  <a:pt x="4111851" y="925167"/>
                </a:lnTo>
                <a:lnTo>
                  <a:pt x="0" y="9251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95944">
            <a:off x="15424991" y="4043100"/>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flipH="1">
            <a:off x="12877800" y="5676900"/>
            <a:ext cx="4671869" cy="3915385"/>
          </a:xfrm>
          <a:custGeom>
            <a:avLst/>
            <a:gdLst/>
            <a:ahLst/>
            <a:cxnLst/>
            <a:rect l="l" t="t" r="r" b="b"/>
            <a:pathLst>
              <a:path w="8786669" h="8182585">
                <a:moveTo>
                  <a:pt x="8786669" y="0"/>
                </a:moveTo>
                <a:lnTo>
                  <a:pt x="0" y="0"/>
                </a:lnTo>
                <a:lnTo>
                  <a:pt x="0" y="8182585"/>
                </a:lnTo>
                <a:lnTo>
                  <a:pt x="8786669" y="8182585"/>
                </a:lnTo>
                <a:lnTo>
                  <a:pt x="8786669" y="0"/>
                </a:lnTo>
                <a:close/>
              </a:path>
            </a:pathLst>
          </a:custGeom>
          <a:blipFill>
            <a:blip r:embed="rId6"/>
            <a:stretch>
              <a:fillRect/>
            </a:stretch>
          </a:blipFill>
        </p:spPr>
        <p:txBody>
          <a:bodyPr/>
          <a:lstStyle/>
          <a:p>
            <a:endParaRPr lang="en-US"/>
          </a:p>
        </p:txBody>
      </p:sp>
      <p:sp>
        <p:nvSpPr>
          <p:cNvPr id="10" name="Freeform 10"/>
          <p:cNvSpPr/>
          <p:nvPr/>
        </p:nvSpPr>
        <p:spPr>
          <a:xfrm rot="-249993">
            <a:off x="15583422" y="-114146"/>
            <a:ext cx="2219680" cy="3241438"/>
          </a:xfrm>
          <a:custGeom>
            <a:avLst/>
            <a:gdLst/>
            <a:ahLst/>
            <a:cxnLst/>
            <a:rect l="l" t="t" r="r" b="b"/>
            <a:pathLst>
              <a:path w="2219680" h="3241438">
                <a:moveTo>
                  <a:pt x="0" y="0"/>
                </a:moveTo>
                <a:lnTo>
                  <a:pt x="2219680" y="0"/>
                </a:lnTo>
                <a:lnTo>
                  <a:pt x="2219680" y="3241438"/>
                </a:lnTo>
                <a:lnTo>
                  <a:pt x="0" y="3241438"/>
                </a:lnTo>
                <a:lnTo>
                  <a:pt x="0" y="0"/>
                </a:lnTo>
                <a:close/>
              </a:path>
            </a:pathLst>
          </a:custGeom>
          <a:blipFill>
            <a:blip r:embed="rId7"/>
            <a:stretch>
              <a:fillRect/>
            </a:stretch>
          </a:blipFill>
        </p:spPr>
        <p:txBody>
          <a:bodyPr/>
          <a:lstStyle/>
          <a:p>
            <a:endParaRPr lang="en-US"/>
          </a:p>
        </p:txBody>
      </p:sp>
      <p:sp>
        <p:nvSpPr>
          <p:cNvPr id="12" name="Freeform 12"/>
          <p:cNvSpPr/>
          <p:nvPr/>
        </p:nvSpPr>
        <p:spPr>
          <a:xfrm rot="762513">
            <a:off x="340444" y="8582534"/>
            <a:ext cx="2318073" cy="3408931"/>
          </a:xfrm>
          <a:custGeom>
            <a:avLst/>
            <a:gdLst/>
            <a:ahLst/>
            <a:cxnLst/>
            <a:rect l="l" t="t" r="r" b="b"/>
            <a:pathLst>
              <a:path w="2318073" h="3408931">
                <a:moveTo>
                  <a:pt x="0" y="0"/>
                </a:moveTo>
                <a:lnTo>
                  <a:pt x="2318073" y="0"/>
                </a:lnTo>
                <a:lnTo>
                  <a:pt x="2318073" y="3408932"/>
                </a:lnTo>
                <a:lnTo>
                  <a:pt x="0" y="3408932"/>
                </a:lnTo>
                <a:lnTo>
                  <a:pt x="0" y="0"/>
                </a:lnTo>
                <a:close/>
              </a:path>
            </a:pathLst>
          </a:custGeom>
          <a:blipFill>
            <a:blip r:embed="rId8"/>
            <a:stretch>
              <a:fillRect/>
            </a:stretch>
          </a:blipFill>
        </p:spPr>
        <p:txBody>
          <a:bodyPr/>
          <a:lstStyle/>
          <a:p>
            <a:endParaRPr lang="en-US"/>
          </a:p>
        </p:txBody>
      </p:sp>
      <p:sp>
        <p:nvSpPr>
          <p:cNvPr id="14" name="Freeform 14"/>
          <p:cNvSpPr/>
          <p:nvPr/>
        </p:nvSpPr>
        <p:spPr>
          <a:xfrm rot="-241494">
            <a:off x="11239285" y="3139190"/>
            <a:ext cx="773880" cy="773880"/>
          </a:xfrm>
          <a:custGeom>
            <a:avLst/>
            <a:gdLst/>
            <a:ahLst/>
            <a:cxnLst/>
            <a:rect l="l" t="t" r="r" b="b"/>
            <a:pathLst>
              <a:path w="773880" h="773880">
                <a:moveTo>
                  <a:pt x="0" y="0"/>
                </a:moveTo>
                <a:lnTo>
                  <a:pt x="773880" y="0"/>
                </a:lnTo>
                <a:lnTo>
                  <a:pt x="773880" y="773880"/>
                </a:lnTo>
                <a:lnTo>
                  <a:pt x="0" y="773880"/>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pic>
        <p:nvPicPr>
          <p:cNvPr id="17" name="Picture 16">
            <a:extLst>
              <a:ext uri="{FF2B5EF4-FFF2-40B4-BE49-F238E27FC236}">
                <a16:creationId xmlns:a16="http://schemas.microsoft.com/office/drawing/2014/main" id="{A69CFBC2-27C9-46C3-8503-451A00EB474F}"/>
              </a:ext>
            </a:extLst>
          </p:cNvPr>
          <p:cNvPicPr>
            <a:picLocks noChangeAspect="1"/>
          </p:cNvPicPr>
          <p:nvPr/>
        </p:nvPicPr>
        <p:blipFill>
          <a:blip r:embed="rId11"/>
          <a:stretch>
            <a:fillRect/>
          </a:stretch>
        </p:blipFill>
        <p:spPr>
          <a:xfrm>
            <a:off x="6248400" y="723900"/>
            <a:ext cx="6657409" cy="2042337"/>
          </a:xfrm>
          <a:prstGeom prst="rect">
            <a:avLst/>
          </a:prstGeom>
        </p:spPr>
      </p:pic>
      <p:pic>
        <p:nvPicPr>
          <p:cNvPr id="20" name="Picture 19">
            <a:extLst>
              <a:ext uri="{FF2B5EF4-FFF2-40B4-BE49-F238E27FC236}">
                <a16:creationId xmlns:a16="http://schemas.microsoft.com/office/drawing/2014/main" id="{33346D59-2DDF-CC67-E76E-998005E7C13A}"/>
              </a:ext>
            </a:extLst>
          </p:cNvPr>
          <p:cNvPicPr>
            <a:picLocks noChangeAspect="1"/>
          </p:cNvPicPr>
          <p:nvPr/>
        </p:nvPicPr>
        <p:blipFill>
          <a:blip r:embed="rId12"/>
          <a:stretch>
            <a:fillRect/>
          </a:stretch>
        </p:blipFill>
        <p:spPr>
          <a:xfrm>
            <a:off x="4114800" y="3467100"/>
            <a:ext cx="10656732" cy="5194242"/>
          </a:xfrm>
          <a:prstGeom prst="rect">
            <a:avLst/>
          </a:prstGeom>
        </p:spPr>
      </p:pic>
      <p:pic>
        <p:nvPicPr>
          <p:cNvPr id="27" name="Picture 26">
            <a:extLst>
              <a:ext uri="{FF2B5EF4-FFF2-40B4-BE49-F238E27FC236}">
                <a16:creationId xmlns:a16="http://schemas.microsoft.com/office/drawing/2014/main" id="{955BC4BD-83C4-4070-CF07-63D7FB4AAAA9}"/>
              </a:ext>
            </a:extLst>
          </p:cNvPr>
          <p:cNvPicPr>
            <a:picLocks noChangeAspect="1"/>
          </p:cNvPicPr>
          <p:nvPr/>
        </p:nvPicPr>
        <p:blipFill>
          <a:blip r:embed="rId13"/>
          <a:stretch>
            <a:fillRect/>
          </a:stretch>
        </p:blipFill>
        <p:spPr>
          <a:xfrm>
            <a:off x="1371600" y="3162300"/>
            <a:ext cx="4968671" cy="1286367"/>
          </a:xfrm>
          <a:prstGeom prst="rect">
            <a:avLst/>
          </a:prstGeom>
        </p:spPr>
      </p:pic>
      <p:pic>
        <p:nvPicPr>
          <p:cNvPr id="28" name="Picture 27" descr="A round pink label with white text and a black background&#10;&#10;Description automatically generated">
            <a:extLst>
              <a:ext uri="{FF2B5EF4-FFF2-40B4-BE49-F238E27FC236}">
                <a16:creationId xmlns:a16="http://schemas.microsoft.com/office/drawing/2014/main" id="{F6ACAFB5-09CD-431D-B33D-87FE78B964B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24200" y="7353300"/>
            <a:ext cx="26857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852EDCEC-E649-4228-9849-3998BE75ED2F}"/>
              </a:ext>
            </a:extLst>
          </p:cNvPr>
          <p:cNvGrpSpPr/>
          <p:nvPr/>
        </p:nvGrpSpPr>
        <p:grpSpPr>
          <a:xfrm>
            <a:off x="609600" y="495298"/>
            <a:ext cx="17160240" cy="9296402"/>
            <a:chOff x="0" y="-11097"/>
            <a:chExt cx="4236295" cy="1353804"/>
          </a:xfrm>
        </p:grpSpPr>
        <p:sp>
          <p:nvSpPr>
            <p:cNvPr id="3" name="Freeform 4">
              <a:extLst>
                <a:ext uri="{FF2B5EF4-FFF2-40B4-BE49-F238E27FC236}">
                  <a16:creationId xmlns:a16="http://schemas.microsoft.com/office/drawing/2014/main" id="{B1AE5EE8-4D64-F313-FC75-DA03F93FD01B}"/>
                </a:ext>
              </a:extLst>
            </p:cNvPr>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endParaRPr lang="en-US" dirty="0"/>
            </a:p>
          </p:txBody>
        </p:sp>
        <p:sp>
          <p:nvSpPr>
            <p:cNvPr id="4" name="TextBox 5">
              <a:extLst>
                <a:ext uri="{FF2B5EF4-FFF2-40B4-BE49-F238E27FC236}">
                  <a16:creationId xmlns:a16="http://schemas.microsoft.com/office/drawing/2014/main" id="{9AC6DA79-AB23-2986-7BD0-2F39319AFD63}"/>
                </a:ext>
              </a:extLst>
            </p:cNvPr>
            <p:cNvSpPr txBox="1"/>
            <p:nvPr/>
          </p:nvSpPr>
          <p:spPr>
            <a:xfrm>
              <a:off x="0" y="28575"/>
              <a:ext cx="4236295" cy="1314132"/>
            </a:xfrm>
            <a:prstGeom prst="rect">
              <a:avLst/>
            </a:prstGeom>
          </p:spPr>
          <p:txBody>
            <a:bodyPr lIns="50800" tIns="50800" rIns="50800" bIns="50800" rtlCol="0" anchor="ctr"/>
            <a:lstStyle/>
            <a:p>
              <a:pPr algn="ctr">
                <a:lnSpc>
                  <a:spcPts val="2672"/>
                </a:lnSpc>
              </a:pPr>
              <a:endParaRPr/>
            </a:p>
          </p:txBody>
        </p:sp>
      </p:grpSp>
      <p:sp>
        <p:nvSpPr>
          <p:cNvPr id="5" name="矩形 1">
            <a:extLst>
              <a:ext uri="{FF2B5EF4-FFF2-40B4-BE49-F238E27FC236}">
                <a16:creationId xmlns:a16="http://schemas.microsoft.com/office/drawing/2014/main" id="{410E65F7-3175-E2F4-DFE9-E152FDCE553F}"/>
              </a:ext>
            </a:extLst>
          </p:cNvPr>
          <p:cNvSpPr/>
          <p:nvPr/>
        </p:nvSpPr>
        <p:spPr>
          <a:xfrm>
            <a:off x="685800" y="342900"/>
            <a:ext cx="16885920" cy="1446550"/>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vi-VN" sz="4400" b="1" dirty="0">
                <a:solidFill>
                  <a:schemeClr val="tx1"/>
                </a:solidFill>
                <a:latin typeface="Cambria" panose="02040503050406030204" pitchFamily="18" charset="0"/>
                <a:ea typeface="Cambria" panose="02040503050406030204" pitchFamily="18" charset="0"/>
                <a:cs typeface="Arial-Rounded" panose="020B0500000000000000" pitchFamily="34" charset="0"/>
              </a:rPr>
              <a:t>Quan sát hình 2, cho biết các máy móc, phương tiện trong hình sử dụng nguồn năng lượng nào và sử dụng vào việc gì ở mỗi hình?</a:t>
            </a:r>
            <a:endParaRPr lang="en-US" sz="4400" b="1" dirty="0">
              <a:solidFill>
                <a:schemeClr val="tx1"/>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id="{754A3A7B-0124-153D-2C41-EBF83DCA4D57}"/>
              </a:ext>
            </a:extLst>
          </p:cNvPr>
          <p:cNvPicPr>
            <a:picLocks noChangeAspect="1"/>
          </p:cNvPicPr>
          <p:nvPr/>
        </p:nvPicPr>
        <p:blipFill>
          <a:blip r:embed="rId2"/>
          <a:stretch>
            <a:fillRect/>
          </a:stretch>
        </p:blipFill>
        <p:spPr>
          <a:xfrm>
            <a:off x="4648200" y="2095500"/>
            <a:ext cx="8915400" cy="7508328"/>
          </a:xfrm>
          <a:prstGeom prst="rect">
            <a:avLst/>
          </a:prstGeom>
        </p:spPr>
      </p:pic>
    </p:spTree>
    <p:extLst>
      <p:ext uri="{BB962C8B-B14F-4D97-AF65-F5344CB8AC3E}">
        <p14:creationId xmlns:p14="http://schemas.microsoft.com/office/powerpoint/2010/main" val="62058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F82A760F-BF15-B1D3-9D7B-1513A7BFFA2C}"/>
              </a:ext>
            </a:extLst>
          </p:cNvPr>
          <p:cNvGrpSpPr/>
          <p:nvPr/>
        </p:nvGrpSpPr>
        <p:grpSpPr>
          <a:xfrm>
            <a:off x="609600" y="495298"/>
            <a:ext cx="17160240" cy="9296402"/>
            <a:chOff x="0" y="-11097"/>
            <a:chExt cx="4236295" cy="1353804"/>
          </a:xfrm>
        </p:grpSpPr>
        <p:sp>
          <p:nvSpPr>
            <p:cNvPr id="3" name="Freeform 4">
              <a:extLst>
                <a:ext uri="{FF2B5EF4-FFF2-40B4-BE49-F238E27FC236}">
                  <a16:creationId xmlns:a16="http://schemas.microsoft.com/office/drawing/2014/main" id="{9ED82E23-0978-6AC0-EE92-103E3AB1BD9D}"/>
                </a:ext>
              </a:extLst>
            </p:cNvPr>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5">
              <a:extLst>
                <a:ext uri="{FF2B5EF4-FFF2-40B4-BE49-F238E27FC236}">
                  <a16:creationId xmlns:a16="http://schemas.microsoft.com/office/drawing/2014/main" id="{02C84141-9EEC-AA1C-F13B-270915E9E57C}"/>
                </a:ext>
              </a:extLst>
            </p:cNvPr>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B8351569-1A3C-29E1-87DF-C6C429E263EE}"/>
              </a:ext>
            </a:extLst>
          </p:cNvPr>
          <p:cNvPicPr>
            <a:picLocks noChangeAspect="1"/>
          </p:cNvPicPr>
          <p:nvPr/>
        </p:nvPicPr>
        <p:blipFill>
          <a:blip r:embed="rId2"/>
          <a:stretch>
            <a:fillRect/>
          </a:stretch>
        </p:blipFill>
        <p:spPr>
          <a:xfrm>
            <a:off x="1066800" y="1943100"/>
            <a:ext cx="6858000" cy="65400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32760040-1745-FAA1-7891-8154A438C427}"/>
              </a:ext>
            </a:extLst>
          </p:cNvPr>
          <p:cNvPicPr>
            <a:picLocks noChangeAspect="1"/>
          </p:cNvPicPr>
          <p:nvPr/>
        </p:nvPicPr>
        <p:blipFill>
          <a:blip r:embed="rId3"/>
          <a:stretch>
            <a:fillRect/>
          </a:stretch>
        </p:blipFill>
        <p:spPr>
          <a:xfrm>
            <a:off x="5715000" y="571500"/>
            <a:ext cx="7543800" cy="1376068"/>
          </a:xfrm>
          <a:prstGeom prst="rect">
            <a:avLst/>
          </a:prstGeom>
        </p:spPr>
      </p:pic>
      <p:grpSp>
        <p:nvGrpSpPr>
          <p:cNvPr id="7" name="Group 6">
            <a:extLst>
              <a:ext uri="{FF2B5EF4-FFF2-40B4-BE49-F238E27FC236}">
                <a16:creationId xmlns:a16="http://schemas.microsoft.com/office/drawing/2014/main" id="{CB0F4237-320E-81B9-C6F2-F47A1FDBEC72}"/>
              </a:ext>
            </a:extLst>
          </p:cNvPr>
          <p:cNvGrpSpPr/>
          <p:nvPr/>
        </p:nvGrpSpPr>
        <p:grpSpPr>
          <a:xfrm>
            <a:off x="9448800" y="1790700"/>
            <a:ext cx="7162798" cy="7620000"/>
            <a:chOff x="442193" y="1257300"/>
            <a:chExt cx="4495800" cy="5372481"/>
          </a:xfrm>
        </p:grpSpPr>
        <p:pic>
          <p:nvPicPr>
            <p:cNvPr id="8" name="Picture 7" descr="A picture containing text&#10;&#10;Description automatically generated">
              <a:extLst>
                <a:ext uri="{FF2B5EF4-FFF2-40B4-BE49-F238E27FC236}">
                  <a16:creationId xmlns:a16="http://schemas.microsoft.com/office/drawing/2014/main" id="{AD8F2997-DC5F-E0B2-F8A4-D0232E95042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9" name="TextBox 8">
              <a:extLst>
                <a:ext uri="{FF2B5EF4-FFF2-40B4-BE49-F238E27FC236}">
                  <a16:creationId xmlns:a16="http://schemas.microsoft.com/office/drawing/2014/main" id="{4F0179D8-5B08-7E8E-D9ED-28520EC0769B}"/>
                </a:ext>
              </a:extLst>
            </p:cNvPr>
            <p:cNvSpPr txBox="1"/>
            <p:nvPr/>
          </p:nvSpPr>
          <p:spPr>
            <a:xfrm>
              <a:off x="623839" y="3889816"/>
              <a:ext cx="4177917" cy="2213378"/>
            </a:xfrm>
            <a:prstGeom prst="rect">
              <a:avLst/>
            </a:prstGeom>
            <a:noFill/>
          </p:spPr>
          <p:txBody>
            <a:bodyPr wrap="square" rtlCol="0">
              <a:spAutoFit/>
            </a:bodyPr>
            <a:lstStyle/>
            <a:p>
              <a:pPr marL="0" marR="0" algn="just">
                <a:spcBef>
                  <a:spcPts val="0"/>
                </a:spcBef>
                <a:spcAft>
                  <a:spcPts val="0"/>
                </a:spcAft>
              </a:pPr>
              <a:r>
                <a:rPr lang="vi-VN" sz="6600" b="1" i="0" u="none" strike="noStrike" dirty="0">
                  <a:solidFill>
                    <a:srgbClr val="FF0000"/>
                  </a:solidFill>
                  <a:effectLst/>
                  <a:latin typeface="Calibri" panose="020F0502020204030204" pitchFamily="34" charset="0"/>
                  <a:cs typeface="Calibri" panose="020F0502020204030204" pitchFamily="34" charset="0"/>
                </a:rPr>
                <a:t>Máy bơm sử dụng dầu đi-ê-den để bơm nước.</a:t>
              </a:r>
              <a:endParaRPr lang="en-US" sz="6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63010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0E81DED0-ADC5-A0C9-B039-AB8C4C3E5825}"/>
              </a:ext>
            </a:extLst>
          </p:cNvPr>
          <p:cNvGrpSpPr/>
          <p:nvPr/>
        </p:nvGrpSpPr>
        <p:grpSpPr>
          <a:xfrm>
            <a:off x="609600" y="495298"/>
            <a:ext cx="17160240" cy="9296402"/>
            <a:chOff x="0" y="-11097"/>
            <a:chExt cx="4236295" cy="1353804"/>
          </a:xfrm>
        </p:grpSpPr>
        <p:sp>
          <p:nvSpPr>
            <p:cNvPr id="3" name="Freeform 4">
              <a:extLst>
                <a:ext uri="{FF2B5EF4-FFF2-40B4-BE49-F238E27FC236}">
                  <a16:creationId xmlns:a16="http://schemas.microsoft.com/office/drawing/2014/main" id="{19C6F636-8772-8A20-0C26-C5BCB175CB38}"/>
                </a:ext>
              </a:extLst>
            </p:cNvPr>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5">
              <a:extLst>
                <a:ext uri="{FF2B5EF4-FFF2-40B4-BE49-F238E27FC236}">
                  <a16:creationId xmlns:a16="http://schemas.microsoft.com/office/drawing/2014/main" id="{D66E26C9-35C5-3A3E-FA65-597EBBF3C4C7}"/>
                </a:ext>
              </a:extLst>
            </p:cNvPr>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6176999E-2158-0C63-59B6-857F3EC2B8CC}"/>
              </a:ext>
            </a:extLst>
          </p:cNvPr>
          <p:cNvPicPr>
            <a:picLocks noChangeAspect="1"/>
          </p:cNvPicPr>
          <p:nvPr/>
        </p:nvPicPr>
        <p:blipFill>
          <a:blip r:embed="rId2"/>
          <a:stretch>
            <a:fillRect/>
          </a:stretch>
        </p:blipFill>
        <p:spPr>
          <a:xfrm>
            <a:off x="5715000" y="571500"/>
            <a:ext cx="7543800" cy="1376068"/>
          </a:xfrm>
          <a:prstGeom prst="rect">
            <a:avLst/>
          </a:prstGeom>
        </p:spPr>
      </p:pic>
      <p:grpSp>
        <p:nvGrpSpPr>
          <p:cNvPr id="6" name="Group 5">
            <a:extLst>
              <a:ext uri="{FF2B5EF4-FFF2-40B4-BE49-F238E27FC236}">
                <a16:creationId xmlns:a16="http://schemas.microsoft.com/office/drawing/2014/main" id="{7D11F8DC-D4F2-DC0C-EBE6-4300FECC426F}"/>
              </a:ext>
            </a:extLst>
          </p:cNvPr>
          <p:cNvGrpSpPr/>
          <p:nvPr/>
        </p:nvGrpSpPr>
        <p:grpSpPr>
          <a:xfrm>
            <a:off x="8991600" y="1790700"/>
            <a:ext cx="8382000" cy="8229600"/>
            <a:chOff x="442193" y="1257300"/>
            <a:chExt cx="4495800" cy="5372481"/>
          </a:xfrm>
        </p:grpSpPr>
        <p:pic>
          <p:nvPicPr>
            <p:cNvPr id="7" name="Picture 6" descr="A picture containing text&#10;&#10;Description automatically generated">
              <a:extLst>
                <a:ext uri="{FF2B5EF4-FFF2-40B4-BE49-F238E27FC236}">
                  <a16:creationId xmlns:a16="http://schemas.microsoft.com/office/drawing/2014/main" id="{9DCD974F-9223-5430-E889-F873D8E65F7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8" name="TextBox 7">
              <a:extLst>
                <a:ext uri="{FF2B5EF4-FFF2-40B4-BE49-F238E27FC236}">
                  <a16:creationId xmlns:a16="http://schemas.microsoft.com/office/drawing/2014/main" id="{5FA4E555-8334-5FE8-7474-4D8B968718E6}"/>
                </a:ext>
              </a:extLst>
            </p:cNvPr>
            <p:cNvSpPr txBox="1"/>
            <p:nvPr/>
          </p:nvSpPr>
          <p:spPr>
            <a:xfrm>
              <a:off x="623839" y="3889816"/>
              <a:ext cx="4177917" cy="24713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Máy xúc đất sử dụng dầu đi-ê-den để máy hoạt động, nâng tay cần gàu xúc đất,...</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9" name="Picture 8">
            <a:extLst>
              <a:ext uri="{FF2B5EF4-FFF2-40B4-BE49-F238E27FC236}">
                <a16:creationId xmlns:a16="http://schemas.microsoft.com/office/drawing/2014/main" id="{F302791E-AF29-FC08-1025-39A4BE8A532D}"/>
              </a:ext>
            </a:extLst>
          </p:cNvPr>
          <p:cNvPicPr>
            <a:picLocks noChangeAspect="1"/>
          </p:cNvPicPr>
          <p:nvPr/>
        </p:nvPicPr>
        <p:blipFill>
          <a:blip r:embed="rId4"/>
          <a:stretch>
            <a:fillRect/>
          </a:stretch>
        </p:blipFill>
        <p:spPr>
          <a:xfrm>
            <a:off x="1524000" y="2857500"/>
            <a:ext cx="6371167" cy="6096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7399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518A9B53-63B3-672D-1F13-F27979C443D3}"/>
              </a:ext>
            </a:extLst>
          </p:cNvPr>
          <p:cNvGrpSpPr/>
          <p:nvPr/>
        </p:nvGrpSpPr>
        <p:grpSpPr>
          <a:xfrm>
            <a:off x="609600" y="495298"/>
            <a:ext cx="17160240" cy="9296402"/>
            <a:chOff x="0" y="-11097"/>
            <a:chExt cx="4236295" cy="1353804"/>
          </a:xfrm>
        </p:grpSpPr>
        <p:sp>
          <p:nvSpPr>
            <p:cNvPr id="3" name="Freeform 4">
              <a:extLst>
                <a:ext uri="{FF2B5EF4-FFF2-40B4-BE49-F238E27FC236}">
                  <a16:creationId xmlns:a16="http://schemas.microsoft.com/office/drawing/2014/main" id="{635D3BCF-FEBD-4C3A-9C23-E76101377AA8}"/>
                </a:ext>
              </a:extLst>
            </p:cNvPr>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5">
              <a:extLst>
                <a:ext uri="{FF2B5EF4-FFF2-40B4-BE49-F238E27FC236}">
                  <a16:creationId xmlns:a16="http://schemas.microsoft.com/office/drawing/2014/main" id="{3626E7EE-F282-787D-AB31-7F21BEE276E6}"/>
                </a:ext>
              </a:extLst>
            </p:cNvPr>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EF55A2C7-9AE3-3090-E45E-97522C73BD71}"/>
              </a:ext>
            </a:extLst>
          </p:cNvPr>
          <p:cNvPicPr>
            <a:picLocks noChangeAspect="1"/>
          </p:cNvPicPr>
          <p:nvPr/>
        </p:nvPicPr>
        <p:blipFill>
          <a:blip r:embed="rId2"/>
          <a:stretch>
            <a:fillRect/>
          </a:stretch>
        </p:blipFill>
        <p:spPr>
          <a:xfrm>
            <a:off x="5715000" y="571500"/>
            <a:ext cx="7543800" cy="1376068"/>
          </a:xfrm>
          <a:prstGeom prst="rect">
            <a:avLst/>
          </a:prstGeom>
        </p:spPr>
      </p:pic>
      <p:grpSp>
        <p:nvGrpSpPr>
          <p:cNvPr id="6" name="Group 5">
            <a:extLst>
              <a:ext uri="{FF2B5EF4-FFF2-40B4-BE49-F238E27FC236}">
                <a16:creationId xmlns:a16="http://schemas.microsoft.com/office/drawing/2014/main" id="{B569C6E2-E4E5-C164-B6E8-09E3E3A5CB2D}"/>
              </a:ext>
            </a:extLst>
          </p:cNvPr>
          <p:cNvGrpSpPr/>
          <p:nvPr/>
        </p:nvGrpSpPr>
        <p:grpSpPr>
          <a:xfrm>
            <a:off x="8305800" y="1638300"/>
            <a:ext cx="9144000" cy="8229600"/>
            <a:chOff x="442193" y="1257300"/>
            <a:chExt cx="4495800" cy="5372481"/>
          </a:xfrm>
        </p:grpSpPr>
        <p:pic>
          <p:nvPicPr>
            <p:cNvPr id="7" name="Picture 6" descr="A picture containing text&#10;&#10;Description automatically generated">
              <a:extLst>
                <a:ext uri="{FF2B5EF4-FFF2-40B4-BE49-F238E27FC236}">
                  <a16:creationId xmlns:a16="http://schemas.microsoft.com/office/drawing/2014/main" id="{47571A1B-ADEC-B327-794F-C996751714E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8" name="TextBox 7">
              <a:extLst>
                <a:ext uri="{FF2B5EF4-FFF2-40B4-BE49-F238E27FC236}">
                  <a16:creationId xmlns:a16="http://schemas.microsoft.com/office/drawing/2014/main" id="{434FFF8F-B476-8933-133E-931E5102EE1A}"/>
                </a:ext>
              </a:extLst>
            </p:cNvPr>
            <p:cNvSpPr txBox="1"/>
            <p:nvPr/>
          </p:nvSpPr>
          <p:spPr>
            <a:xfrm>
              <a:off x="605677" y="3844050"/>
              <a:ext cx="4177917" cy="27727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Tàu hoả sử dụng dầu đi-ê-den để chạy động cơ đốt trong giúp cho đầu máy hoạt động, kéo đoàn tàu chuyển động. </a:t>
              </a:r>
              <a:endParaRPr kumimoji="0" lang="en-US" sz="52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9" name="Picture 8">
            <a:extLst>
              <a:ext uri="{FF2B5EF4-FFF2-40B4-BE49-F238E27FC236}">
                <a16:creationId xmlns:a16="http://schemas.microsoft.com/office/drawing/2014/main" id="{345CA825-54EA-6ABE-45D4-217B3C843EF5}"/>
              </a:ext>
            </a:extLst>
          </p:cNvPr>
          <p:cNvPicPr>
            <a:picLocks noChangeAspect="1"/>
          </p:cNvPicPr>
          <p:nvPr/>
        </p:nvPicPr>
        <p:blipFill>
          <a:blip r:embed="rId4"/>
          <a:stretch>
            <a:fillRect/>
          </a:stretch>
        </p:blipFill>
        <p:spPr>
          <a:xfrm>
            <a:off x="2133600" y="3086100"/>
            <a:ext cx="4953000" cy="58663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2760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D41503AB-3596-FE7D-8982-1E13936EB73E}"/>
              </a:ext>
            </a:extLst>
          </p:cNvPr>
          <p:cNvGrpSpPr/>
          <p:nvPr/>
        </p:nvGrpSpPr>
        <p:grpSpPr>
          <a:xfrm>
            <a:off x="609600" y="495298"/>
            <a:ext cx="17160240" cy="9296402"/>
            <a:chOff x="0" y="-11097"/>
            <a:chExt cx="4236295" cy="1353804"/>
          </a:xfrm>
        </p:grpSpPr>
        <p:sp>
          <p:nvSpPr>
            <p:cNvPr id="3" name="Freeform 4">
              <a:extLst>
                <a:ext uri="{FF2B5EF4-FFF2-40B4-BE49-F238E27FC236}">
                  <a16:creationId xmlns:a16="http://schemas.microsoft.com/office/drawing/2014/main" id="{70C618D5-CA87-43B8-A2F5-5494A6D00FD1}"/>
                </a:ext>
              </a:extLst>
            </p:cNvPr>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5">
              <a:extLst>
                <a:ext uri="{FF2B5EF4-FFF2-40B4-BE49-F238E27FC236}">
                  <a16:creationId xmlns:a16="http://schemas.microsoft.com/office/drawing/2014/main" id="{528E4C4D-15E3-46D2-99CC-D8FED8FA0D5B}"/>
                </a:ext>
              </a:extLst>
            </p:cNvPr>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E43F6CE9-CF0E-390B-F002-57DAF5E5E6A3}"/>
              </a:ext>
            </a:extLst>
          </p:cNvPr>
          <p:cNvPicPr>
            <a:picLocks noChangeAspect="1"/>
          </p:cNvPicPr>
          <p:nvPr/>
        </p:nvPicPr>
        <p:blipFill>
          <a:blip r:embed="rId2"/>
          <a:stretch>
            <a:fillRect/>
          </a:stretch>
        </p:blipFill>
        <p:spPr>
          <a:xfrm>
            <a:off x="5715000" y="571500"/>
            <a:ext cx="7543800" cy="1376068"/>
          </a:xfrm>
          <a:prstGeom prst="rect">
            <a:avLst/>
          </a:prstGeom>
        </p:spPr>
      </p:pic>
      <p:grpSp>
        <p:nvGrpSpPr>
          <p:cNvPr id="6" name="Group 5">
            <a:extLst>
              <a:ext uri="{FF2B5EF4-FFF2-40B4-BE49-F238E27FC236}">
                <a16:creationId xmlns:a16="http://schemas.microsoft.com/office/drawing/2014/main" id="{DED240CA-C110-0CAA-BD0A-B34842A17954}"/>
              </a:ext>
            </a:extLst>
          </p:cNvPr>
          <p:cNvGrpSpPr/>
          <p:nvPr/>
        </p:nvGrpSpPr>
        <p:grpSpPr>
          <a:xfrm>
            <a:off x="8991600" y="1790700"/>
            <a:ext cx="8077200" cy="8229600"/>
            <a:chOff x="442193" y="1257300"/>
            <a:chExt cx="4495800" cy="5372481"/>
          </a:xfrm>
        </p:grpSpPr>
        <p:pic>
          <p:nvPicPr>
            <p:cNvPr id="7" name="Picture 6" descr="A picture containing text&#10;&#10;Description automatically generated">
              <a:extLst>
                <a:ext uri="{FF2B5EF4-FFF2-40B4-BE49-F238E27FC236}">
                  <a16:creationId xmlns:a16="http://schemas.microsoft.com/office/drawing/2014/main" id="{E03EF9E5-35CE-A680-850F-B903E67B7EF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8" name="TextBox 7">
              <a:extLst>
                <a:ext uri="{FF2B5EF4-FFF2-40B4-BE49-F238E27FC236}">
                  <a16:creationId xmlns:a16="http://schemas.microsoft.com/office/drawing/2014/main" id="{7E250775-EE95-BF7A-BB9B-B5B85B819458}"/>
                </a:ext>
              </a:extLst>
            </p:cNvPr>
            <p:cNvSpPr txBox="1"/>
            <p:nvPr/>
          </p:nvSpPr>
          <p:spPr>
            <a:xfrm>
              <a:off x="623839" y="3889816"/>
              <a:ext cx="4177917" cy="186859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Xe đạp điện sử dụng điện lấy từ ắc-quy làm xe đạp chuyển động</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9" name="Picture 8">
            <a:extLst>
              <a:ext uri="{FF2B5EF4-FFF2-40B4-BE49-F238E27FC236}">
                <a16:creationId xmlns:a16="http://schemas.microsoft.com/office/drawing/2014/main" id="{40AD2640-ED2F-9499-9CC3-01A49C6BAE0A}"/>
              </a:ext>
            </a:extLst>
          </p:cNvPr>
          <p:cNvPicPr>
            <a:picLocks noChangeAspect="1"/>
          </p:cNvPicPr>
          <p:nvPr/>
        </p:nvPicPr>
        <p:blipFill>
          <a:blip r:embed="rId4"/>
          <a:stretch>
            <a:fillRect/>
          </a:stretch>
        </p:blipFill>
        <p:spPr>
          <a:xfrm>
            <a:off x="1600200" y="3390900"/>
            <a:ext cx="5410200" cy="55948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3397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549461C8-91AC-936A-49C2-A6FFF5934280}"/>
              </a:ext>
            </a:extLst>
          </p:cNvPr>
          <p:cNvSpPr txBox="1"/>
          <p:nvPr/>
        </p:nvSpPr>
        <p:spPr>
          <a:xfrm>
            <a:off x="2804160" y="1623060"/>
            <a:ext cx="13274040" cy="4062651"/>
          </a:xfrm>
          <a:prstGeom prst="rect">
            <a:avLst/>
          </a:prstGeom>
        </p:spPr>
        <p:txBody>
          <a:bodyPr wrap="square" lIns="0" tIns="0" rIns="0" bIns="0" rtlCol="0" anchor="t">
            <a:spAutoFit/>
          </a:bodyPr>
          <a:lstStyle/>
          <a:p>
            <a:pPr algn="just"/>
            <a:r>
              <a:rPr lang="en-US" sz="6600" b="1" dirty="0">
                <a:solidFill>
                  <a:srgbClr val="002060"/>
                </a:solidFill>
                <a:latin typeface="Cambria" panose="02040503050406030204" pitchFamily="18" charset="0"/>
                <a:ea typeface="Cambria" panose="02040503050406030204" pitchFamily="18" charset="0"/>
                <a:cs typeface="DM Sans Bold"/>
                <a:sym typeface="DM Sans Bold"/>
              </a:rPr>
              <a:t>   </a:t>
            </a:r>
            <a:r>
              <a:rPr lang="vi-VN" sz="6600" b="1" dirty="0">
                <a:solidFill>
                  <a:srgbClr val="002060"/>
                </a:solidFill>
                <a:latin typeface="Cambria" panose="02040503050406030204" pitchFamily="18" charset="0"/>
                <a:ea typeface="Cambria" panose="02040503050406030204" pitchFamily="18" charset="0"/>
                <a:cs typeface="DM Sans Bold"/>
                <a:sym typeface="DM Sans Bold"/>
              </a:rPr>
              <a:t>Trong các nguồn năng lượng em biết, năng lượng nào được lấy từ tự nhiên? Năng lượng nào do con người tạo ra?</a:t>
            </a:r>
            <a:endParaRPr lang="en-US" sz="6600" b="1" dirty="0">
              <a:solidFill>
                <a:srgbClr val="002060"/>
              </a:solidFill>
              <a:latin typeface="Cambria" panose="02040503050406030204" pitchFamily="18" charset="0"/>
              <a:ea typeface="Cambria" panose="02040503050406030204" pitchFamily="18" charset="0"/>
              <a:cs typeface="DM Sans Bold"/>
              <a:sym typeface="DM Sans Bold"/>
            </a:endParaRPr>
          </a:p>
        </p:txBody>
      </p:sp>
      <p:sp>
        <p:nvSpPr>
          <p:cNvPr id="3" name="Freeform 11">
            <a:extLst>
              <a:ext uri="{FF2B5EF4-FFF2-40B4-BE49-F238E27FC236}">
                <a16:creationId xmlns:a16="http://schemas.microsoft.com/office/drawing/2014/main" id="{9E454BBF-CAC1-0044-E56B-7F1676C56DA7}"/>
              </a:ext>
            </a:extLst>
          </p:cNvPr>
          <p:cNvSpPr/>
          <p:nvPr/>
        </p:nvSpPr>
        <p:spPr>
          <a:xfrm rot="-288219">
            <a:off x="16735512" y="3199728"/>
            <a:ext cx="1047576" cy="1837853"/>
          </a:xfrm>
          <a:custGeom>
            <a:avLst/>
            <a:gdLst/>
            <a:ahLst/>
            <a:cxnLst/>
            <a:rect l="l" t="t" r="r" b="b"/>
            <a:pathLst>
              <a:path w="1047576" h="1837853">
                <a:moveTo>
                  <a:pt x="0" y="0"/>
                </a:moveTo>
                <a:lnTo>
                  <a:pt x="1047576" y="0"/>
                </a:lnTo>
                <a:lnTo>
                  <a:pt x="1047576" y="1837853"/>
                </a:lnTo>
                <a:lnTo>
                  <a:pt x="0" y="1837853"/>
                </a:lnTo>
                <a:lnTo>
                  <a:pt x="0" y="0"/>
                </a:lnTo>
                <a:close/>
              </a:path>
            </a:pathLst>
          </a:custGeom>
          <a:blipFill>
            <a:blip r:embed="rId2"/>
            <a:stretch>
              <a:fillRect/>
            </a:stretch>
          </a:blipFill>
        </p:spPr>
        <p:txBody>
          <a:bodyPr/>
          <a:lstStyle/>
          <a:p>
            <a:endParaRPr lang="en-US"/>
          </a:p>
        </p:txBody>
      </p:sp>
      <p:sp>
        <p:nvSpPr>
          <p:cNvPr id="4" name="Freeform 14">
            <a:extLst>
              <a:ext uri="{FF2B5EF4-FFF2-40B4-BE49-F238E27FC236}">
                <a16:creationId xmlns:a16="http://schemas.microsoft.com/office/drawing/2014/main" id="{6F232EE2-ED46-3D71-1B25-C5D34C58D8F0}"/>
              </a:ext>
            </a:extLst>
          </p:cNvPr>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CD647ADF-6E59-E1E6-25FE-E37FE61F844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4621442"/>
            <a:ext cx="4191000" cy="5993603"/>
          </a:xfrm>
          <a:prstGeom prst="rect">
            <a:avLst/>
          </a:prstGeom>
        </p:spPr>
      </p:pic>
    </p:spTree>
    <p:extLst>
      <p:ext uri="{BB962C8B-B14F-4D97-AF65-F5344CB8AC3E}">
        <p14:creationId xmlns:p14="http://schemas.microsoft.com/office/powerpoint/2010/main" val="210427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ACA870D0-987B-ACD1-88E5-554215272627}"/>
              </a:ext>
            </a:extLst>
          </p:cNvPr>
          <p:cNvGrpSpPr/>
          <p:nvPr/>
        </p:nvGrpSpPr>
        <p:grpSpPr>
          <a:xfrm>
            <a:off x="762000" y="266700"/>
            <a:ext cx="17068800" cy="1524001"/>
            <a:chOff x="1869832" y="3990205"/>
            <a:chExt cx="9320710" cy="3249225"/>
          </a:xfrm>
        </p:grpSpPr>
        <p:sp>
          <p:nvSpPr>
            <p:cNvPr id="11" name="TextBox 10">
              <a:extLst>
                <a:ext uri="{FF2B5EF4-FFF2-40B4-BE49-F238E27FC236}">
                  <a16:creationId xmlns:a16="http://schemas.microsoft.com/office/drawing/2014/main" id="{888B6469-822D-23B0-8FC2-9C0B9E63669E}"/>
                </a:ext>
              </a:extLst>
            </p:cNvPr>
            <p:cNvSpPr txBox="1"/>
            <p:nvPr/>
          </p:nvSpPr>
          <p:spPr>
            <a:xfrm>
              <a:off x="1869832" y="3990205"/>
              <a:ext cx="9304774" cy="3249225"/>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5195720-B153-0A09-FD6A-84196ADB0A57}"/>
                </a:ext>
              </a:extLst>
            </p:cNvPr>
            <p:cNvSpPr txBox="1"/>
            <p:nvPr/>
          </p:nvSpPr>
          <p:spPr>
            <a:xfrm>
              <a:off x="1962364" y="4091268"/>
              <a:ext cx="9228178" cy="148988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nguồn năng lượng được lấy từ tự nhiên (năng lượng mặt trời, gió, nước chảy, ...)</a:t>
              </a:r>
              <a:endPar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13" name="Freeform 2">
            <a:extLst>
              <a:ext uri="{FF2B5EF4-FFF2-40B4-BE49-F238E27FC236}">
                <a16:creationId xmlns:a16="http://schemas.microsoft.com/office/drawing/2014/main" id="{2264E485-BCC8-B632-2A76-93C365791353}"/>
              </a:ext>
            </a:extLst>
          </p:cNvPr>
          <p:cNvSpPr/>
          <p:nvPr/>
        </p:nvSpPr>
        <p:spPr>
          <a:xfrm>
            <a:off x="1524000" y="2552700"/>
            <a:ext cx="3688035" cy="4648200"/>
          </a:xfrm>
          <a:custGeom>
            <a:avLst/>
            <a:gdLst/>
            <a:ahLst/>
            <a:cxnLst/>
            <a:rect l="l" t="t" r="r" b="b"/>
            <a:pathLst>
              <a:path w="2967800" h="4114800">
                <a:moveTo>
                  <a:pt x="0" y="0"/>
                </a:moveTo>
                <a:lnTo>
                  <a:pt x="2967800" y="0"/>
                </a:lnTo>
                <a:lnTo>
                  <a:pt x="2967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Rectangle: Rounded Corners 12">
            <a:extLst>
              <a:ext uri="{FF2B5EF4-FFF2-40B4-BE49-F238E27FC236}">
                <a16:creationId xmlns:a16="http://schemas.microsoft.com/office/drawing/2014/main" id="{0174FA06-0EF5-D5CF-8C14-D06539F58E9A}"/>
              </a:ext>
            </a:extLst>
          </p:cNvPr>
          <p:cNvSpPr/>
          <p:nvPr/>
        </p:nvSpPr>
        <p:spPr>
          <a:xfrm>
            <a:off x="1143000" y="7734300"/>
            <a:ext cx="3787940" cy="122879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Năng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lượng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trời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3">
            <a:extLst>
              <a:ext uri="{FF2B5EF4-FFF2-40B4-BE49-F238E27FC236}">
                <a16:creationId xmlns:a16="http://schemas.microsoft.com/office/drawing/2014/main" id="{1C94A7A0-37DB-F580-F416-0255A90DECAB}"/>
              </a:ext>
            </a:extLst>
          </p:cNvPr>
          <p:cNvPicPr>
            <a:picLocks noChangeAspect="1"/>
          </p:cNvPicPr>
          <p:nvPr/>
        </p:nvPicPr>
        <p:blipFill>
          <a:blip r:embed="rId4"/>
          <a:srcRect/>
          <a:stretch>
            <a:fillRect/>
          </a:stretch>
        </p:blipFill>
        <p:spPr>
          <a:xfrm>
            <a:off x="7086600" y="2171700"/>
            <a:ext cx="3828288" cy="4876800"/>
          </a:xfrm>
          <a:prstGeom prst="rect">
            <a:avLst/>
          </a:prstGeom>
        </p:spPr>
      </p:pic>
      <p:sp>
        <p:nvSpPr>
          <p:cNvPr id="17" name="Rectangle: Rounded Corners 12">
            <a:extLst>
              <a:ext uri="{FF2B5EF4-FFF2-40B4-BE49-F238E27FC236}">
                <a16:creationId xmlns:a16="http://schemas.microsoft.com/office/drawing/2014/main" id="{B0662475-128A-4CF3-64EE-DF52536C2700}"/>
              </a:ext>
            </a:extLst>
          </p:cNvPr>
          <p:cNvSpPr/>
          <p:nvPr/>
        </p:nvSpPr>
        <p:spPr>
          <a:xfrm>
            <a:off x="7620000" y="7734300"/>
            <a:ext cx="2362200" cy="122879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cs typeface="Calibri" panose="020F0502020204030204" pitchFamily="34" charset="0"/>
              </a:rPr>
              <a:t>G</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ió</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8" name="Freeform 4">
            <a:extLst>
              <a:ext uri="{FF2B5EF4-FFF2-40B4-BE49-F238E27FC236}">
                <a16:creationId xmlns:a16="http://schemas.microsoft.com/office/drawing/2014/main" id="{9E7F114F-248B-FA0E-0BA4-8AE9106742F9}"/>
              </a:ext>
            </a:extLst>
          </p:cNvPr>
          <p:cNvSpPr/>
          <p:nvPr/>
        </p:nvSpPr>
        <p:spPr>
          <a:xfrm>
            <a:off x="12954000" y="3162300"/>
            <a:ext cx="4338918" cy="3733800"/>
          </a:xfrm>
          <a:custGeom>
            <a:avLst/>
            <a:gdLst/>
            <a:ahLst/>
            <a:cxnLst/>
            <a:rect l="l" t="t" r="r" b="b"/>
            <a:pathLst>
              <a:path w="8606118" h="8229600">
                <a:moveTo>
                  <a:pt x="0" y="0"/>
                </a:moveTo>
                <a:lnTo>
                  <a:pt x="8606118" y="0"/>
                </a:lnTo>
                <a:lnTo>
                  <a:pt x="8606118" y="8229600"/>
                </a:lnTo>
                <a:lnTo>
                  <a:pt x="0" y="8229600"/>
                </a:lnTo>
                <a:lnTo>
                  <a:pt x="0" y="0"/>
                </a:lnTo>
                <a:close/>
              </a:path>
            </a:pathLst>
          </a:custGeom>
          <a:blipFill>
            <a:blip r:embed="rId5"/>
            <a:stretch>
              <a:fillRect/>
            </a:stretch>
          </a:blipFill>
        </p:spPr>
        <p:txBody>
          <a:bodyPr/>
          <a:lstStyle/>
          <a:p>
            <a:endParaRPr lang="en-US"/>
          </a:p>
        </p:txBody>
      </p:sp>
      <p:sp>
        <p:nvSpPr>
          <p:cNvPr id="19" name="Rectangle: Rounded Corners 12">
            <a:extLst>
              <a:ext uri="{FF2B5EF4-FFF2-40B4-BE49-F238E27FC236}">
                <a16:creationId xmlns:a16="http://schemas.microsoft.com/office/drawing/2014/main" id="{657785BA-6932-86FE-0D7C-8055B0D6FF41}"/>
              </a:ext>
            </a:extLst>
          </p:cNvPr>
          <p:cNvSpPr/>
          <p:nvPr/>
        </p:nvSpPr>
        <p:spPr>
          <a:xfrm>
            <a:off x="13411200" y="7734300"/>
            <a:ext cx="3962400" cy="122879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ea typeface="Cambria" panose="02040503050406030204" pitchFamily="18" charset="0"/>
                <a:cs typeface="Calibri" panose="020F0502020204030204" pitchFamily="34" charset="0"/>
              </a:rPr>
              <a:t>Nước</a:t>
            </a:r>
            <a:r>
              <a:rPr lang="en-US" sz="4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chảy</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3300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6546F510-5B8B-DAF9-A1E8-E9A0ABE7867C}"/>
              </a:ext>
            </a:extLst>
          </p:cNvPr>
          <p:cNvGrpSpPr/>
          <p:nvPr/>
        </p:nvGrpSpPr>
        <p:grpSpPr>
          <a:xfrm>
            <a:off x="609600" y="495298"/>
            <a:ext cx="17160240" cy="9296402"/>
            <a:chOff x="0" y="-11097"/>
            <a:chExt cx="4236295" cy="1353804"/>
          </a:xfrm>
        </p:grpSpPr>
        <p:sp>
          <p:nvSpPr>
            <p:cNvPr id="3" name="Freeform 4">
              <a:extLst>
                <a:ext uri="{FF2B5EF4-FFF2-40B4-BE49-F238E27FC236}">
                  <a16:creationId xmlns:a16="http://schemas.microsoft.com/office/drawing/2014/main" id="{68A44CAA-CABB-9C45-CD9F-79DF0B8C6AC8}"/>
                </a:ext>
              </a:extLst>
            </p:cNvPr>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5">
              <a:extLst>
                <a:ext uri="{FF2B5EF4-FFF2-40B4-BE49-F238E27FC236}">
                  <a16:creationId xmlns:a16="http://schemas.microsoft.com/office/drawing/2014/main" id="{34AF15B1-4F95-B587-D019-DFBA6F13944F}"/>
                </a:ext>
              </a:extLst>
            </p:cNvPr>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EF736158-7123-A6C7-04AE-EEE1A616CAAB}"/>
              </a:ext>
            </a:extLst>
          </p:cNvPr>
          <p:cNvGrpSpPr/>
          <p:nvPr/>
        </p:nvGrpSpPr>
        <p:grpSpPr>
          <a:xfrm>
            <a:off x="762000" y="266701"/>
            <a:ext cx="17068800" cy="1295400"/>
            <a:chOff x="1869832" y="3990205"/>
            <a:chExt cx="9320710" cy="3249225"/>
          </a:xfrm>
        </p:grpSpPr>
        <p:sp>
          <p:nvSpPr>
            <p:cNvPr id="6" name="TextBox 5">
              <a:extLst>
                <a:ext uri="{FF2B5EF4-FFF2-40B4-BE49-F238E27FC236}">
                  <a16:creationId xmlns:a16="http://schemas.microsoft.com/office/drawing/2014/main" id="{03F14245-C994-0BBD-9F50-BCF20243F329}"/>
                </a:ext>
              </a:extLst>
            </p:cNvPr>
            <p:cNvSpPr txBox="1"/>
            <p:nvPr/>
          </p:nvSpPr>
          <p:spPr>
            <a:xfrm>
              <a:off x="1869832" y="3990205"/>
              <a:ext cx="9304774" cy="3249225"/>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BC33F1C6-8396-D374-7868-35E9AB8C2D1D}"/>
                </a:ext>
              </a:extLst>
            </p:cNvPr>
            <p:cNvSpPr txBox="1"/>
            <p:nvPr/>
          </p:nvSpPr>
          <p:spPr>
            <a:xfrm>
              <a:off x="1962364" y="4091268"/>
              <a:ext cx="9228178" cy="1968573"/>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000000"/>
                  </a:solidFill>
                  <a:latin typeface="Cambria" panose="02040503050406030204" pitchFamily="18" charset="0"/>
                  <a:ea typeface="Cambria" panose="02040503050406030204" pitchFamily="18" charset="0"/>
                </a:rPr>
                <a:t>N</a:t>
              </a:r>
              <a:r>
                <a:rPr kumimoji="0" lang="vi-VN"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ăng lượng do con người tạo ra (điện).</a:t>
              </a:r>
              <a:endParaRPr kumimoji="0" lang="en-US" sz="5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8" name="Freeform 11">
            <a:extLst>
              <a:ext uri="{FF2B5EF4-FFF2-40B4-BE49-F238E27FC236}">
                <a16:creationId xmlns:a16="http://schemas.microsoft.com/office/drawing/2014/main" id="{8489F0AA-F040-5814-E2D9-71368383EBE0}"/>
              </a:ext>
            </a:extLst>
          </p:cNvPr>
          <p:cNvSpPr/>
          <p:nvPr/>
        </p:nvSpPr>
        <p:spPr>
          <a:xfrm rot="-1304326">
            <a:off x="6937124" y="2779038"/>
            <a:ext cx="3965463" cy="5714919"/>
          </a:xfrm>
          <a:custGeom>
            <a:avLst/>
            <a:gdLst/>
            <a:ahLst/>
            <a:cxnLst/>
            <a:rect l="l" t="t" r="r" b="b"/>
            <a:pathLst>
              <a:path w="3500388" h="5714919">
                <a:moveTo>
                  <a:pt x="0" y="0"/>
                </a:moveTo>
                <a:lnTo>
                  <a:pt x="3500388" y="0"/>
                </a:lnTo>
                <a:lnTo>
                  <a:pt x="3500388" y="5714919"/>
                </a:lnTo>
                <a:lnTo>
                  <a:pt x="0" y="57149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33833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CBE60607-EC0F-3ED3-C520-C39F6E1EDB29}"/>
              </a:ext>
            </a:extLst>
          </p:cNvPr>
          <p:cNvGrpSpPr/>
          <p:nvPr/>
        </p:nvGrpSpPr>
        <p:grpSpPr>
          <a:xfrm>
            <a:off x="609600" y="495298"/>
            <a:ext cx="17160240" cy="9296402"/>
            <a:chOff x="0" y="-11097"/>
            <a:chExt cx="4236295" cy="1353804"/>
          </a:xfrm>
        </p:grpSpPr>
        <p:sp>
          <p:nvSpPr>
            <p:cNvPr id="3" name="Freeform 4">
              <a:extLst>
                <a:ext uri="{FF2B5EF4-FFF2-40B4-BE49-F238E27FC236}">
                  <a16:creationId xmlns:a16="http://schemas.microsoft.com/office/drawing/2014/main" id="{39305B6A-685E-86AD-263C-3A6E8C8FA49D}"/>
                </a:ext>
              </a:extLst>
            </p:cNvPr>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5">
              <a:extLst>
                <a:ext uri="{FF2B5EF4-FFF2-40B4-BE49-F238E27FC236}">
                  <a16:creationId xmlns:a16="http://schemas.microsoft.com/office/drawing/2014/main" id="{1C7437E0-C4B9-BC03-3839-ED94AADAFFA1}"/>
                </a:ext>
              </a:extLst>
            </p:cNvPr>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矩形 1">
            <a:extLst>
              <a:ext uri="{FF2B5EF4-FFF2-40B4-BE49-F238E27FC236}">
                <a16:creationId xmlns:a16="http://schemas.microsoft.com/office/drawing/2014/main" id="{E80B2796-BE8C-E93F-EF41-E649870B4507}"/>
              </a:ext>
            </a:extLst>
          </p:cNvPr>
          <p:cNvSpPr/>
          <p:nvPr/>
        </p:nvSpPr>
        <p:spPr>
          <a:xfrm>
            <a:off x="685800" y="342900"/>
            <a:ext cx="16885920" cy="1446550"/>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571500" lvl="0" indent="-571500" algn="just">
              <a:buFont typeface="Arial" panose="020B0604020202020204" pitchFamily="34" charset="0"/>
              <a:buChar char="•"/>
            </a:pPr>
            <a:r>
              <a:rPr lang="vi-VN" sz="4400" b="1" dirty="0">
                <a:solidFill>
                  <a:prstClr val="black"/>
                </a:solidFill>
                <a:latin typeface="Cambria" panose="02040503050406030204" pitchFamily="18" charset="0"/>
                <a:ea typeface="Cambria" panose="02040503050406030204" pitchFamily="18" charset="0"/>
                <a:cs typeface="Arial-Rounded" panose="020B0500000000000000" pitchFamily="34" charset="0"/>
              </a:rPr>
              <a:t>Nêu những nguồn năng lượng gia đình em sử dụng hằng ngày.</a:t>
            </a:r>
          </a:p>
          <a:p>
            <a:pPr marL="571500" lvl="0" indent="-571500" algn="just">
              <a:buFont typeface="Arial" panose="020B0604020202020204" pitchFamily="34" charset="0"/>
              <a:buChar char="•"/>
            </a:pPr>
            <a:r>
              <a:rPr lang="vi-VN" sz="4400" b="1" dirty="0">
                <a:solidFill>
                  <a:prstClr val="black"/>
                </a:solidFill>
                <a:latin typeface="Cambria" panose="02040503050406030204" pitchFamily="18" charset="0"/>
                <a:ea typeface="Cambria" panose="02040503050406030204" pitchFamily="18" charset="0"/>
                <a:cs typeface="Arial-Rounded" panose="020B0500000000000000" pitchFamily="34" charset="0"/>
              </a:rPr>
              <a:t>Mỗi nguồn năng lượng đó được sử dụng vào những việc gì?</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aphicFrame>
        <p:nvGraphicFramePr>
          <p:cNvPr id="6" name="Table 5">
            <a:extLst>
              <a:ext uri="{FF2B5EF4-FFF2-40B4-BE49-F238E27FC236}">
                <a16:creationId xmlns:a16="http://schemas.microsoft.com/office/drawing/2014/main" id="{83F2D8AE-C08D-3F65-132B-8D033F59CCAB}"/>
              </a:ext>
            </a:extLst>
          </p:cNvPr>
          <p:cNvGraphicFramePr>
            <a:graphicFrameLocks noGrp="1"/>
          </p:cNvGraphicFramePr>
          <p:nvPr>
            <p:extLst>
              <p:ext uri="{D42A27DB-BD31-4B8C-83A1-F6EECF244321}">
                <p14:modId xmlns:p14="http://schemas.microsoft.com/office/powerpoint/2010/main" val="82155263"/>
              </p:ext>
            </p:extLst>
          </p:nvPr>
        </p:nvGraphicFramePr>
        <p:xfrm>
          <a:off x="2590800" y="3157568"/>
          <a:ext cx="13487400" cy="5110131"/>
        </p:xfrm>
        <a:graphic>
          <a:graphicData uri="http://schemas.openxmlformats.org/drawingml/2006/table">
            <a:tbl>
              <a:tblPr firstRow="1" firstCol="1" bandRow="1">
                <a:tableStyleId>{7DF18680-E054-41AD-8BC1-D1AEF772440D}</a:tableStyleId>
              </a:tblPr>
              <a:tblGrid>
                <a:gridCol w="5737360">
                  <a:extLst>
                    <a:ext uri="{9D8B030D-6E8A-4147-A177-3AD203B41FA5}">
                      <a16:colId xmlns:a16="http://schemas.microsoft.com/office/drawing/2014/main" val="2186859648"/>
                    </a:ext>
                  </a:extLst>
                </a:gridCol>
                <a:gridCol w="7750040">
                  <a:extLst>
                    <a:ext uri="{9D8B030D-6E8A-4147-A177-3AD203B41FA5}">
                      <a16:colId xmlns:a16="http://schemas.microsoft.com/office/drawing/2014/main" val="716595753"/>
                    </a:ext>
                  </a:extLst>
                </a:gridCol>
              </a:tblGrid>
              <a:tr h="1515291">
                <a:tc>
                  <a:txBody>
                    <a:bodyPr/>
                    <a:lstStyle/>
                    <a:p>
                      <a:pPr marL="0" marR="0" algn="ctr">
                        <a:lnSpc>
                          <a:spcPct val="150000"/>
                        </a:lnSpc>
                        <a:spcBef>
                          <a:spcPts val="0"/>
                        </a:spcBef>
                        <a:spcAft>
                          <a:spcPts val="0"/>
                        </a:spcAft>
                      </a:pPr>
                      <a:r>
                        <a:rPr lang="nl-NL" sz="4800" dirty="0">
                          <a:solidFill>
                            <a:srgbClr val="002060"/>
                          </a:solidFill>
                          <a:effectLst/>
                          <a:latin typeface="Cambria" panose="02040503050406030204" pitchFamily="18" charset="0"/>
                          <a:ea typeface="Cambria" panose="02040503050406030204" pitchFamily="18" charset="0"/>
                        </a:rPr>
                        <a:t>Nguồn năng lượng</a:t>
                      </a: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4800" dirty="0">
                          <a:solidFill>
                            <a:srgbClr val="002060"/>
                          </a:solidFill>
                          <a:effectLst/>
                          <a:latin typeface="Cambria" panose="02040503050406030204" pitchFamily="18" charset="0"/>
                          <a:ea typeface="Cambria" panose="02040503050406030204" pitchFamily="18" charset="0"/>
                        </a:rPr>
                        <a:t>Sử dụng vào việc</a:t>
                      </a: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8346745"/>
                  </a:ext>
                </a:extLst>
              </a:tr>
              <a:tr h="1198280">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7773827"/>
                  </a:ext>
                </a:extLst>
              </a:tr>
              <a:tr h="1198280">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0490098"/>
                  </a:ext>
                </a:extLst>
              </a:tr>
              <a:tr h="1198280">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1649363"/>
                  </a:ext>
                </a:extLst>
              </a:tr>
            </a:tbl>
          </a:graphicData>
        </a:graphic>
      </p:graphicFrame>
    </p:spTree>
    <p:extLst>
      <p:ext uri="{BB962C8B-B14F-4D97-AF65-F5344CB8AC3E}">
        <p14:creationId xmlns:p14="http://schemas.microsoft.com/office/powerpoint/2010/main" val="119116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0B1D0AEA-E664-196D-4493-947ED23427AC}"/>
              </a:ext>
            </a:extLst>
          </p:cNvPr>
          <p:cNvGrpSpPr/>
          <p:nvPr/>
        </p:nvGrpSpPr>
        <p:grpSpPr>
          <a:xfrm>
            <a:off x="1101659" y="1175502"/>
            <a:ext cx="16084683" cy="4997911"/>
            <a:chOff x="0" y="0"/>
            <a:chExt cx="4236295" cy="1316322"/>
          </a:xfrm>
        </p:grpSpPr>
        <p:sp>
          <p:nvSpPr>
            <p:cNvPr id="3" name="Freeform 4">
              <a:extLst>
                <a:ext uri="{FF2B5EF4-FFF2-40B4-BE49-F238E27FC236}">
                  <a16:creationId xmlns:a16="http://schemas.microsoft.com/office/drawing/2014/main" id="{C746101B-0E16-56B5-D880-69C8322338D4}"/>
                </a:ext>
              </a:extLst>
            </p:cNvPr>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5">
              <a:extLst>
                <a:ext uri="{FF2B5EF4-FFF2-40B4-BE49-F238E27FC236}">
                  <a16:creationId xmlns:a16="http://schemas.microsoft.com/office/drawing/2014/main" id="{58E9F336-CDD5-2E82-BA16-EC73222B8DC3}"/>
                </a:ext>
              </a:extLst>
            </p:cNvPr>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10">
            <a:extLst>
              <a:ext uri="{FF2B5EF4-FFF2-40B4-BE49-F238E27FC236}">
                <a16:creationId xmlns:a16="http://schemas.microsoft.com/office/drawing/2014/main" id="{8E249447-32E1-E47E-749D-D191636ABF9A}"/>
              </a:ext>
            </a:extLst>
          </p:cNvPr>
          <p:cNvSpPr txBox="1"/>
          <p:nvPr/>
        </p:nvSpPr>
        <p:spPr>
          <a:xfrm>
            <a:off x="2804160" y="1623060"/>
            <a:ext cx="13274040" cy="4154984"/>
          </a:xfrm>
          <a:prstGeom prst="rect">
            <a:avLst/>
          </a:prstGeom>
        </p:spPr>
        <p:txBody>
          <a:bodyPr wrap="square" lIns="0" tIns="0" rIns="0" bIns="0" rtlCol="0" anchor="t">
            <a:spAutoFit/>
          </a:bodyPr>
          <a:lstStyle/>
          <a:p>
            <a:pPr lvl="0" algn="just"/>
            <a:r>
              <a:rPr lang="vi-VN" sz="5400" b="1" dirty="0">
                <a:solidFill>
                  <a:srgbClr val="002060"/>
                </a:solidFill>
                <a:latin typeface="Cambria" panose="02040503050406030204" pitchFamily="18" charset="0"/>
                <a:ea typeface="Cambria" panose="02040503050406030204" pitchFamily="18" charset="0"/>
                <a:cs typeface="DM Sans Bold"/>
                <a:sym typeface="DM Sans Bold"/>
              </a:rPr>
              <a:t>Ngoài những nguồn năng lượng thông dụng, con người đang hướng tới khai thác và sử dụng thêm những nguồn năng lượng có sẵn trong tự nhiên. Đó là những nguồn năng lượng nào?</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Tree>
    <p:extLst>
      <p:ext uri="{BB962C8B-B14F-4D97-AF65-F5344CB8AC3E}">
        <p14:creationId xmlns:p14="http://schemas.microsoft.com/office/powerpoint/2010/main" val="388287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endParaRPr lang="en-US"/>
            </a:p>
          </p:txBody>
        </p:sp>
        <p:sp>
          <p:nvSpPr>
            <p:cNvPr id="5" name="TextBox 5"/>
            <p:cNvSpPr txBox="1"/>
            <p:nvPr/>
          </p:nvSpPr>
          <p:spPr>
            <a:xfrm>
              <a:off x="0" y="28575"/>
              <a:ext cx="3897337" cy="784225"/>
            </a:xfrm>
            <a:prstGeom prst="rect">
              <a:avLst/>
            </a:prstGeom>
          </p:spPr>
          <p:txBody>
            <a:bodyPr lIns="50800" tIns="50800" rIns="50800" bIns="50800" rtlCol="0" anchor="ctr"/>
            <a:lstStyle/>
            <a:p>
              <a:pPr algn="ctr">
                <a:lnSpc>
                  <a:spcPts val="2672"/>
                </a:lnSpc>
              </a:pPr>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endParaRPr lang="en-US"/>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16" name="TextBox 16"/>
            <p:cNvSpPr txBox="1"/>
            <p:nvPr/>
          </p:nvSpPr>
          <p:spPr>
            <a:xfrm>
              <a:off x="0" y="28575"/>
              <a:ext cx="5530853" cy="773553"/>
            </a:xfrm>
            <a:prstGeom prst="rect">
              <a:avLst/>
            </a:prstGeom>
          </p:spPr>
          <p:txBody>
            <a:bodyPr lIns="50800" tIns="50800" rIns="50800" bIns="50800" rtlCol="0" anchor="ctr"/>
            <a:lstStyle/>
            <a:p>
              <a:pPr algn="ctr">
                <a:lnSpc>
                  <a:spcPts val="2672"/>
                </a:lnSpc>
              </a:pPr>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endParaRPr lang="en-US"/>
            </a:p>
          </p:txBody>
        </p:sp>
        <p:sp>
          <p:nvSpPr>
            <p:cNvPr id="20" name="TextBox 20"/>
            <p:cNvSpPr txBox="1"/>
            <p:nvPr/>
          </p:nvSpPr>
          <p:spPr>
            <a:xfrm>
              <a:off x="68703" y="-46300"/>
              <a:ext cx="595425" cy="151184"/>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7"/>
            <a:stretch>
              <a:fillRect/>
            </a:stretch>
          </a:blipFill>
        </p:spPr>
        <p:txBody>
          <a:bodyPr/>
          <a:lstStyle/>
          <a:p>
            <a:endParaRPr lang="en-US"/>
          </a:p>
        </p:txBody>
      </p:sp>
      <p:pic>
        <p:nvPicPr>
          <p:cNvPr id="31" name="Picture 30">
            <a:extLst>
              <a:ext uri="{FF2B5EF4-FFF2-40B4-BE49-F238E27FC236}">
                <a16:creationId xmlns:a16="http://schemas.microsoft.com/office/drawing/2014/main" id="{9555813E-D1F9-F2C1-0613-EE0B52BA7D34}"/>
              </a:ext>
            </a:extLst>
          </p:cNvPr>
          <p:cNvPicPr>
            <a:picLocks noChangeAspect="1"/>
          </p:cNvPicPr>
          <p:nvPr/>
        </p:nvPicPr>
        <p:blipFill>
          <a:blip r:embed="rId8"/>
          <a:stretch>
            <a:fillRect/>
          </a:stretch>
        </p:blipFill>
        <p:spPr>
          <a:xfrm>
            <a:off x="1752600" y="2857500"/>
            <a:ext cx="13125826" cy="4163929"/>
          </a:xfrm>
          <a:prstGeom prst="rect">
            <a:avLst/>
          </a:prstGeom>
        </p:spPr>
      </p:pic>
      <p:pic>
        <p:nvPicPr>
          <p:cNvPr id="33" name="Picture 32" descr="A round pink label with white text and a black background&#10;&#10;Description automatically generated">
            <a:extLst>
              <a:ext uri="{FF2B5EF4-FFF2-40B4-BE49-F238E27FC236}">
                <a16:creationId xmlns:a16="http://schemas.microsoft.com/office/drawing/2014/main" id="{55F4F481-E669-9989-9D02-F83B844E6A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6600" y="0"/>
            <a:ext cx="26857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3897337" cy="784225"/>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5530853" cy="773553"/>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68703" y="-46300"/>
              <a:ext cx="595425" cy="15118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D3D7B1F-8F3C-3C8F-2996-C93F2E0FECBD}"/>
              </a:ext>
            </a:extLst>
          </p:cNvPr>
          <p:cNvPicPr>
            <a:picLocks noChangeAspect="1"/>
          </p:cNvPicPr>
          <p:nvPr/>
        </p:nvPicPr>
        <p:blipFill>
          <a:blip r:embed="rId8"/>
          <a:stretch>
            <a:fillRect/>
          </a:stretch>
        </p:blipFill>
        <p:spPr>
          <a:xfrm>
            <a:off x="2819400" y="3162300"/>
            <a:ext cx="10918882" cy="3694496"/>
          </a:xfrm>
          <a:prstGeom prst="rect">
            <a:avLst/>
          </a:prstGeom>
        </p:spPr>
      </p:pic>
    </p:spTree>
    <p:extLst>
      <p:ext uri="{BB962C8B-B14F-4D97-AF65-F5344CB8AC3E}">
        <p14:creationId xmlns:p14="http://schemas.microsoft.com/office/powerpoint/2010/main" val="120917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7ED3D368-C0C8-E8E7-D926-502F02FDD72D}"/>
              </a:ext>
            </a:extLst>
          </p:cNvPr>
          <p:cNvSpPr txBox="1"/>
          <p:nvPr/>
        </p:nvSpPr>
        <p:spPr>
          <a:xfrm>
            <a:off x="1905000" y="1409700"/>
            <a:ext cx="14478000" cy="2215991"/>
          </a:xfrm>
          <a:prstGeom prst="rect">
            <a:avLst/>
          </a:prstGeom>
        </p:spPr>
        <p:txBody>
          <a:bodyPr wrap="square" lIns="0" tIns="0" rIns="0" bIns="0" rtlCol="0" anchor="t">
            <a:spAutoFit/>
          </a:bodyPr>
          <a:lstStyle/>
          <a:p>
            <a:pPr lvl="0" algn="just"/>
            <a:r>
              <a:rPr lang="en-US" sz="4800" b="1" dirty="0">
                <a:solidFill>
                  <a:srgbClr val="002060"/>
                </a:solidFill>
                <a:latin typeface="Cambria" panose="02040503050406030204" pitchFamily="18" charset="0"/>
                <a:ea typeface="Cambria" panose="02040503050406030204" pitchFamily="18" charset="0"/>
                <a:cs typeface="DM Sans Bold"/>
                <a:sym typeface="DM Sans Bold"/>
              </a:rPr>
              <a:t>1. </a:t>
            </a:r>
            <a:r>
              <a:rPr lang="vi-VN" sz="4800" b="1" dirty="0">
                <a:solidFill>
                  <a:srgbClr val="002060"/>
                </a:solidFill>
                <a:latin typeface="Cambria" panose="02040503050406030204" pitchFamily="18" charset="0"/>
                <a:ea typeface="Cambria" panose="02040503050406030204" pitchFamily="18" charset="0"/>
                <a:cs typeface="DM Sans Bold"/>
                <a:sym typeface="DM Sans Bold"/>
              </a:rPr>
              <a:t>Khi đạp xe nhanh trong khoảng 30 phút, em cảm thấy thế nào? Nguồn năng lượng nào làm cho xe đạp chuyển động? Năng lượng của em được lấy từ đâu?</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3" name="Freeform 9">
            <a:extLst>
              <a:ext uri="{FF2B5EF4-FFF2-40B4-BE49-F238E27FC236}">
                <a16:creationId xmlns:a16="http://schemas.microsoft.com/office/drawing/2014/main" id="{9FEF84E8-1DE6-CDE9-F44B-92EB3F10E208}"/>
              </a:ext>
            </a:extLst>
          </p:cNvPr>
          <p:cNvSpPr/>
          <p:nvPr/>
        </p:nvSpPr>
        <p:spPr>
          <a:xfrm>
            <a:off x="15240" y="4838700"/>
            <a:ext cx="4941985" cy="457419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矩形 1">
            <a:extLst>
              <a:ext uri="{FF2B5EF4-FFF2-40B4-BE49-F238E27FC236}">
                <a16:creationId xmlns:a16="http://schemas.microsoft.com/office/drawing/2014/main" id="{2ACC0162-19E0-E5DE-ECF6-4C4D66628159}"/>
              </a:ext>
            </a:extLst>
          </p:cNvPr>
          <p:cNvSpPr/>
          <p:nvPr/>
        </p:nvSpPr>
        <p:spPr>
          <a:xfrm>
            <a:off x="5181600" y="4610100"/>
            <a:ext cx="12192000" cy="3785652"/>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en-US" sz="48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4800" b="1" dirty="0">
                <a:solidFill>
                  <a:prstClr val="black"/>
                </a:solidFill>
                <a:latin typeface="Cambria" panose="02040503050406030204" pitchFamily="18" charset="0"/>
                <a:ea typeface="Cambria" panose="02040503050406030204" pitchFamily="18" charset="0"/>
                <a:cs typeface="Arial-Rounded" panose="020B0500000000000000" pitchFamily="34" charset="0"/>
              </a:rPr>
              <a:t>Em cảm thấy mất sức khi đạp xe nhanh trong khoảng 30 phút. Em là nguồn cung cấp năng lượng cho xe đạp chuyển động. Năng lượng của em được lấy từ thức ăn và nước uống hằng ngày</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54248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4FDFF4D1-76D8-22CF-1505-E4C78E01A905}"/>
              </a:ext>
            </a:extLst>
          </p:cNvPr>
          <p:cNvSpPr txBox="1"/>
          <p:nvPr/>
        </p:nvSpPr>
        <p:spPr>
          <a:xfrm>
            <a:off x="1905000" y="1409700"/>
            <a:ext cx="14478000" cy="2492990"/>
          </a:xfrm>
          <a:prstGeom prst="rect">
            <a:avLst/>
          </a:prstGeom>
        </p:spPr>
        <p:txBody>
          <a:bodyPr wrap="square" lIns="0" tIns="0" rIns="0" bIns="0" rtlCol="0" anchor="t">
            <a:spAutoFit/>
          </a:bodyPr>
          <a:lstStyle/>
          <a:p>
            <a:pPr lvl="0" algn="just"/>
            <a:r>
              <a:rPr lang="en-US" sz="5400" b="1" dirty="0">
                <a:solidFill>
                  <a:srgbClr val="002060"/>
                </a:solidFill>
                <a:latin typeface="Cambria" panose="02040503050406030204" pitchFamily="18" charset="0"/>
                <a:ea typeface="Cambria" panose="02040503050406030204" pitchFamily="18" charset="0"/>
                <a:cs typeface="DM Sans Bold"/>
                <a:sym typeface="DM Sans Bold"/>
              </a:rPr>
              <a:t>2. </a:t>
            </a:r>
            <a:r>
              <a:rPr lang="vi-VN" sz="5400" b="1" dirty="0">
                <a:solidFill>
                  <a:srgbClr val="002060"/>
                </a:solidFill>
                <a:latin typeface="Cambria" panose="02040503050406030204" pitchFamily="18" charset="0"/>
                <a:ea typeface="Cambria" panose="02040503050406030204" pitchFamily="18" charset="0"/>
                <a:cs typeface="DM Sans Bold"/>
                <a:sym typeface="DM Sans Bold"/>
              </a:rPr>
              <a:t>Khi đạp xe xuôi theo chiều gió, em sẽ cảm thấy mất ít hay nhiều sức hơn khi đạp xe ngược chiều gió?</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3" name="Freeform 9">
            <a:extLst>
              <a:ext uri="{FF2B5EF4-FFF2-40B4-BE49-F238E27FC236}">
                <a16:creationId xmlns:a16="http://schemas.microsoft.com/office/drawing/2014/main" id="{D08E3729-384E-D980-027D-0390DD201F39}"/>
              </a:ext>
            </a:extLst>
          </p:cNvPr>
          <p:cNvSpPr/>
          <p:nvPr/>
        </p:nvSpPr>
        <p:spPr>
          <a:xfrm>
            <a:off x="15240" y="4838700"/>
            <a:ext cx="4941985" cy="457419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矩形 1">
            <a:extLst>
              <a:ext uri="{FF2B5EF4-FFF2-40B4-BE49-F238E27FC236}">
                <a16:creationId xmlns:a16="http://schemas.microsoft.com/office/drawing/2014/main" id="{0015C02C-E9BD-D5BA-9E48-998C027A1AC8}"/>
              </a:ext>
            </a:extLst>
          </p:cNvPr>
          <p:cNvSpPr/>
          <p:nvPr/>
        </p:nvSpPr>
        <p:spPr>
          <a:xfrm>
            <a:off x="5181600" y="4610100"/>
            <a:ext cx="12192000" cy="2862322"/>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vi-VN" sz="6000" b="1" dirty="0">
                <a:solidFill>
                  <a:prstClr val="black"/>
                </a:solidFill>
                <a:latin typeface="Cambria" panose="02040503050406030204" pitchFamily="18" charset="0"/>
                <a:ea typeface="Cambria" panose="02040503050406030204" pitchFamily="18" charset="0"/>
                <a:cs typeface="Arial-Rounded" panose="020B0500000000000000" pitchFamily="34" charset="0"/>
              </a:rPr>
              <a:t>Khi đạp xe xuôi theo chiều gió, em cảm thấy như xe nhẹ hơn, đạp được nhanh hơn</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02546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E980EE1C-66C7-2D42-1C89-AA0350B83E6B}"/>
              </a:ext>
            </a:extLst>
          </p:cNvPr>
          <p:cNvSpPr txBox="1"/>
          <p:nvPr/>
        </p:nvSpPr>
        <p:spPr>
          <a:xfrm>
            <a:off x="1905000" y="1409700"/>
            <a:ext cx="14478000" cy="2492990"/>
          </a:xfrm>
          <a:prstGeom prst="rect">
            <a:avLst/>
          </a:prstGeom>
        </p:spPr>
        <p:txBody>
          <a:bodyPr wrap="square" lIns="0" tIns="0" rIns="0" bIns="0" rtlCol="0" anchor="t">
            <a:spAutoFit/>
          </a:bodyPr>
          <a:lstStyle/>
          <a:p>
            <a:pPr lvl="0" algn="just"/>
            <a:r>
              <a:rPr lang="vi-VN" sz="5400" b="1" dirty="0">
                <a:solidFill>
                  <a:srgbClr val="002060"/>
                </a:solidFill>
                <a:latin typeface="Cambria" panose="02040503050406030204" pitchFamily="18" charset="0"/>
                <a:ea typeface="Cambria" panose="02040503050406030204" pitchFamily="18" charset="0"/>
                <a:cs typeface="DM Sans Bold"/>
                <a:sym typeface="DM Sans Bold"/>
              </a:rPr>
              <a:t>Khi đạp xe xuôi chiều gió, nguồn năng lượng nào đã giúp em đạp xe nhanh hơn mà mất ít sức hơn?</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3" name="Freeform 13">
            <a:extLst>
              <a:ext uri="{FF2B5EF4-FFF2-40B4-BE49-F238E27FC236}">
                <a16:creationId xmlns:a16="http://schemas.microsoft.com/office/drawing/2014/main" id="{B7AAA537-86A7-5ACE-A7B0-6B42F40096FA}"/>
              </a:ext>
            </a:extLst>
          </p:cNvPr>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14">
            <a:extLst>
              <a:ext uri="{FF2B5EF4-FFF2-40B4-BE49-F238E27FC236}">
                <a16:creationId xmlns:a16="http://schemas.microsoft.com/office/drawing/2014/main" id="{04434E36-AF6B-41E2-67B4-374826664803}"/>
              </a:ext>
            </a:extLst>
          </p:cNvPr>
          <p:cNvSpPr/>
          <p:nvPr/>
        </p:nvSpPr>
        <p:spPr>
          <a:xfrm rot="266587">
            <a:off x="15950251" y="625467"/>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9">
            <a:extLst>
              <a:ext uri="{FF2B5EF4-FFF2-40B4-BE49-F238E27FC236}">
                <a16:creationId xmlns:a16="http://schemas.microsoft.com/office/drawing/2014/main" id="{D16390F1-F374-C978-D29A-1FAE6AC1BD37}"/>
              </a:ext>
            </a:extLst>
          </p:cNvPr>
          <p:cNvSpPr/>
          <p:nvPr/>
        </p:nvSpPr>
        <p:spPr>
          <a:xfrm>
            <a:off x="15240" y="4838700"/>
            <a:ext cx="4941985" cy="457419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矩形 1">
            <a:extLst>
              <a:ext uri="{FF2B5EF4-FFF2-40B4-BE49-F238E27FC236}">
                <a16:creationId xmlns:a16="http://schemas.microsoft.com/office/drawing/2014/main" id="{9C5E1A20-CD0A-B7DE-99CB-6DD791460191}"/>
              </a:ext>
            </a:extLst>
          </p:cNvPr>
          <p:cNvSpPr/>
          <p:nvPr/>
        </p:nvSpPr>
        <p:spPr>
          <a:xfrm>
            <a:off x="5181600" y="4610100"/>
            <a:ext cx="12192000" cy="2862322"/>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vi-VN" sz="6000" b="1" dirty="0">
                <a:solidFill>
                  <a:prstClr val="black"/>
                </a:solidFill>
                <a:latin typeface="Cambria" panose="02040503050406030204" pitchFamily="18" charset="0"/>
                <a:ea typeface="Cambria" panose="02040503050406030204" pitchFamily="18" charset="0"/>
                <a:cs typeface="Arial-Rounded" panose="020B0500000000000000" pitchFamily="34" charset="0"/>
              </a:rPr>
              <a:t>Khi đạp xe xuôi chiều gió, năng lượng của gió đã giúp em đạp xe nhanh hơn mà mất ít sức hơn</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60343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5E542C78-5774-4407-327A-9F0849421314}"/>
              </a:ext>
            </a:extLst>
          </p:cNvPr>
          <p:cNvSpPr/>
          <p:nvPr/>
        </p:nvSpPr>
        <p:spPr>
          <a:xfrm>
            <a:off x="563888" y="2146277"/>
            <a:ext cx="16977873" cy="5531805"/>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1371600">
              <a:defRPr/>
            </a:pPr>
            <a:endParaRPr lang="en-US" sz="2700" dirty="0">
              <a:solidFill>
                <a:prstClr val="black"/>
              </a:solidFill>
              <a:latin typeface="Calibri" panose="020F0502020204030204"/>
            </a:endParaRPr>
          </a:p>
        </p:txBody>
      </p:sp>
      <p:sp>
        <p:nvSpPr>
          <p:cNvPr id="3" name="Freeform: Shape 2">
            <a:extLst>
              <a:ext uri="{FF2B5EF4-FFF2-40B4-BE49-F238E27FC236}">
                <a16:creationId xmlns:a16="http://schemas.microsoft.com/office/drawing/2014/main" id="{676FB499-F22D-DBA3-C058-7F80D8678C8B}"/>
              </a:ext>
            </a:extLst>
          </p:cNvPr>
          <p:cNvSpPr/>
          <p:nvPr/>
        </p:nvSpPr>
        <p:spPr>
          <a:xfrm>
            <a:off x="1281584" y="2492539"/>
            <a:ext cx="15543213" cy="4838934"/>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4" name="TextBox 3">
            <a:extLst>
              <a:ext uri="{FF2B5EF4-FFF2-40B4-BE49-F238E27FC236}">
                <a16:creationId xmlns:a16="http://schemas.microsoft.com/office/drawing/2014/main" id="{6B06F4CA-FB4D-350D-4664-46969C35982A}"/>
              </a:ext>
            </a:extLst>
          </p:cNvPr>
          <p:cNvSpPr txBox="1"/>
          <p:nvPr/>
        </p:nvSpPr>
        <p:spPr>
          <a:xfrm>
            <a:off x="1389375" y="3380530"/>
            <a:ext cx="15093275" cy="3785652"/>
          </a:xfrm>
          <a:prstGeom prst="rect">
            <a:avLst/>
          </a:prstGeom>
          <a:noFill/>
        </p:spPr>
        <p:txBody>
          <a:bodyPr wrap="square" rtlCol="0">
            <a:spAutoFit/>
          </a:bodyPr>
          <a:lstStyle/>
          <a:p>
            <a:pPr algn="just" defTabSz="1371600">
              <a:defRPr/>
            </a:pPr>
            <a:r>
              <a:rPr lang="en-US" sz="6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6000" b="1" dirty="0">
                <a:solidFill>
                  <a:prstClr val="black"/>
                </a:solidFill>
                <a:latin typeface="Cambria" panose="02040503050406030204" pitchFamily="18" charset="0"/>
                <a:ea typeface="Cambria" panose="02040503050406030204" pitchFamily="18" charset="0"/>
                <a:cs typeface="Calibri" panose="020F0502020204030204" pitchFamily="34" charset="0"/>
              </a:rPr>
              <a:t>Con người cần sử dụng năng lượng để hoạt động. Một số năng lượng trong tự nhiên có ảnh hưởng đến hoạt động của con người.</a:t>
            </a:r>
            <a:endParaRPr lang="en-US" sz="6000" b="1" i="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descr="Rabbit Cartoon, Animal, Mammal, White Transparent Png – Pngset.com">
            <a:extLst>
              <a:ext uri="{FF2B5EF4-FFF2-40B4-BE49-F238E27FC236}">
                <a16:creationId xmlns:a16="http://schemas.microsoft.com/office/drawing/2014/main" id="{CE56D1E6-2706-2D4F-5E85-553FAF2EDFC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5712637" y="2"/>
            <a:ext cx="6492968" cy="34694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C463987-5D24-12CB-8FC7-A48407008A17}"/>
              </a:ext>
            </a:extLst>
          </p:cNvPr>
          <p:cNvSpPr txBox="1"/>
          <p:nvPr/>
        </p:nvSpPr>
        <p:spPr>
          <a:xfrm>
            <a:off x="5791199" y="1638299"/>
            <a:ext cx="6492968" cy="1446550"/>
          </a:xfrm>
          <a:prstGeom prst="rect">
            <a:avLst/>
          </a:prstGeom>
          <a:noFill/>
        </p:spPr>
        <p:txBody>
          <a:bodyPr wrap="square" rtlCol="0">
            <a:spAutoFit/>
          </a:bodyPr>
          <a:lstStyle/>
          <a:p>
            <a:pPr algn="ctr" defTabSz="1371600">
              <a:defRPr/>
            </a:pPr>
            <a:r>
              <a:rPr lang="en-US" sz="8800" b="1" dirty="0" err="1">
                <a:solidFill>
                  <a:srgbClr val="FF3399"/>
                </a:solidFill>
                <a:latin typeface="Calibri (Body)"/>
              </a:rPr>
              <a:t>Kết</a:t>
            </a:r>
            <a:r>
              <a:rPr lang="en-US" sz="8800" b="1" dirty="0">
                <a:solidFill>
                  <a:srgbClr val="FF3399"/>
                </a:solidFill>
                <a:latin typeface="Calibri (Body)"/>
              </a:rPr>
              <a:t> </a:t>
            </a:r>
            <a:r>
              <a:rPr lang="en-US" sz="8800" b="1" dirty="0" err="1">
                <a:solidFill>
                  <a:srgbClr val="FF3399"/>
                </a:solidFill>
                <a:latin typeface="Calibri (Body)"/>
              </a:rPr>
              <a:t>luận</a:t>
            </a:r>
            <a:endParaRPr lang="vi-VN" sz="8800" b="1" dirty="0">
              <a:solidFill>
                <a:srgbClr val="FF3399"/>
              </a:solidFill>
              <a:latin typeface="Calibri (Body)"/>
            </a:endParaRPr>
          </a:p>
        </p:txBody>
      </p:sp>
    </p:spTree>
    <p:extLst>
      <p:ext uri="{BB962C8B-B14F-4D97-AF65-F5344CB8AC3E}">
        <p14:creationId xmlns:p14="http://schemas.microsoft.com/office/powerpoint/2010/main" val="2917283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3897337" cy="784225"/>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5530853" cy="773553"/>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68703" y="-46300"/>
              <a:ext cx="595425" cy="15118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yellow letters on a black background&#10;&#10;Description automatically generated">
            <a:extLst>
              <a:ext uri="{FF2B5EF4-FFF2-40B4-BE49-F238E27FC236}">
                <a16:creationId xmlns:a16="http://schemas.microsoft.com/office/drawing/2014/main" id="{7A78E7E5-C43B-6813-504C-260834924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6600" y="2857500"/>
            <a:ext cx="9753600" cy="3238500"/>
          </a:xfrm>
          <a:prstGeom prst="rect">
            <a:avLst/>
          </a:prstGeom>
        </p:spPr>
      </p:pic>
    </p:spTree>
    <p:extLst>
      <p:ext uri="{BB962C8B-B14F-4D97-AF65-F5344CB8AC3E}">
        <p14:creationId xmlns:p14="http://schemas.microsoft.com/office/powerpoint/2010/main" val="340867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EFE09EA2-7F30-F5FB-E9E8-C25BCB6EBBA3}"/>
              </a:ext>
            </a:extLst>
          </p:cNvPr>
          <p:cNvSpPr txBox="1"/>
          <p:nvPr/>
        </p:nvSpPr>
        <p:spPr>
          <a:xfrm>
            <a:off x="2133600" y="1623060"/>
            <a:ext cx="13944600" cy="1661993"/>
          </a:xfrm>
          <a:prstGeom prst="rect">
            <a:avLst/>
          </a:prstGeom>
        </p:spPr>
        <p:txBody>
          <a:bodyPr wrap="square" lIns="0" tIns="0" rIns="0" bIns="0" rtlCol="0" anchor="t">
            <a:spAutoFit/>
          </a:bodyPr>
          <a:lstStyle/>
          <a:p>
            <a:pPr marL="685800" lvl="0" indent="-685800" algn="just">
              <a:buFont typeface="Arial" panose="020B0604020202020204" pitchFamily="34" charset="0"/>
              <a:buChar char="•"/>
            </a:pPr>
            <a:r>
              <a:rPr lang="vi-VN" sz="5400" b="1" dirty="0">
                <a:solidFill>
                  <a:srgbClr val="002060"/>
                </a:solidFill>
                <a:latin typeface="Cambria" panose="02040503050406030204" pitchFamily="18" charset="0"/>
                <a:ea typeface="Cambria" panose="02040503050406030204" pitchFamily="18" charset="0"/>
                <a:cs typeface="DM Sans Bold"/>
                <a:sym typeface="DM Sans Bold"/>
              </a:rPr>
              <a:t>Qua bài học này, em biết những nguồn năng lượng nào? </a:t>
            </a:r>
          </a:p>
        </p:txBody>
      </p:sp>
      <p:pic>
        <p:nvPicPr>
          <p:cNvPr id="3" name="Picture 2">
            <a:extLst>
              <a:ext uri="{FF2B5EF4-FFF2-40B4-BE49-F238E27FC236}">
                <a16:creationId xmlns:a16="http://schemas.microsoft.com/office/drawing/2014/main" id="{9D4F3E56-F034-4078-FFF6-23621E0B227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4621442"/>
            <a:ext cx="4191000" cy="5993603"/>
          </a:xfrm>
          <a:prstGeom prst="rect">
            <a:avLst/>
          </a:prstGeom>
        </p:spPr>
      </p:pic>
      <p:sp>
        <p:nvSpPr>
          <p:cNvPr id="4" name="矩形 1">
            <a:extLst>
              <a:ext uri="{FF2B5EF4-FFF2-40B4-BE49-F238E27FC236}">
                <a16:creationId xmlns:a16="http://schemas.microsoft.com/office/drawing/2014/main" id="{649E1607-10AC-F834-6BDB-F3C0498733E4}"/>
              </a:ext>
            </a:extLst>
          </p:cNvPr>
          <p:cNvSpPr/>
          <p:nvPr/>
        </p:nvSpPr>
        <p:spPr>
          <a:xfrm>
            <a:off x="4724400" y="4686300"/>
            <a:ext cx="12192000" cy="4247317"/>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vi-VN" sz="5400" b="1" dirty="0">
                <a:solidFill>
                  <a:prstClr val="black"/>
                </a:solidFill>
                <a:latin typeface="Cambria" panose="02040503050406030204" pitchFamily="18" charset="0"/>
                <a:ea typeface="Cambria" panose="02040503050406030204" pitchFamily="18" charset="0"/>
                <a:cs typeface="Arial-Rounded" panose="020B0500000000000000" pitchFamily="34" charset="0"/>
              </a:rPr>
              <a:t>Một số nguồn năng lượng</a:t>
            </a:r>
            <a:r>
              <a:rPr lang="en-US" sz="54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5400" dirty="0">
                <a:solidFill>
                  <a:prstClr val="black"/>
                </a:solidFill>
                <a:latin typeface="Cambria" panose="02040503050406030204" pitchFamily="18" charset="0"/>
                <a:ea typeface="Cambria" panose="02040503050406030204" pitchFamily="18" charset="0"/>
                <a:cs typeface="Arial-Rounded" panose="020B0500000000000000" pitchFamily="34" charset="0"/>
              </a:rPr>
              <a:t>năng lượng điện; năng lượng chất đốt; năng lượng gió; năng lượng mặt trời; năng lượng nước chảy; năng lượng từ lương thực, thực phẩm;...</a:t>
            </a:r>
          </a:p>
        </p:txBody>
      </p:sp>
    </p:spTree>
    <p:extLst>
      <p:ext uri="{BB962C8B-B14F-4D97-AF65-F5344CB8AC3E}">
        <p14:creationId xmlns:p14="http://schemas.microsoft.com/office/powerpoint/2010/main" val="199980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1068B13C-A3C8-77C8-A9F8-CAFF9B53C667}"/>
              </a:ext>
            </a:extLst>
          </p:cNvPr>
          <p:cNvSpPr txBox="1"/>
          <p:nvPr/>
        </p:nvSpPr>
        <p:spPr>
          <a:xfrm>
            <a:off x="2133600" y="1623060"/>
            <a:ext cx="13944600" cy="1846659"/>
          </a:xfrm>
          <a:prstGeom prst="rect">
            <a:avLst/>
          </a:prstGeom>
        </p:spPr>
        <p:txBody>
          <a:bodyPr wrap="square" lIns="0" tIns="0" rIns="0" bIns="0" rtlCol="0" anchor="t">
            <a:spAutoFit/>
          </a:bodyPr>
          <a:lstStyle/>
          <a:p>
            <a:pPr marL="685800" lvl="0" indent="-685800" algn="just">
              <a:buFont typeface="Arial" panose="020B0604020202020204" pitchFamily="34" charset="0"/>
              <a:buChar char="•"/>
            </a:pPr>
            <a:r>
              <a:rPr lang="vi-VN" sz="6000" b="1" dirty="0">
                <a:solidFill>
                  <a:srgbClr val="002060"/>
                </a:solidFill>
                <a:latin typeface="Cambria" panose="02040503050406030204" pitchFamily="18" charset="0"/>
                <a:ea typeface="Cambria" panose="02040503050406030204" pitchFamily="18" charset="0"/>
                <a:cs typeface="DM Sans Bold"/>
                <a:sym typeface="DM Sans Bold"/>
              </a:rPr>
              <a:t>Con người sử dụng năng lượng vào những việc gì?</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pic>
        <p:nvPicPr>
          <p:cNvPr id="3" name="Picture 2">
            <a:extLst>
              <a:ext uri="{FF2B5EF4-FFF2-40B4-BE49-F238E27FC236}">
                <a16:creationId xmlns:a16="http://schemas.microsoft.com/office/drawing/2014/main" id="{BE29C0C5-7835-CC0F-C2BA-E63C454D85F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4621442"/>
            <a:ext cx="4191000" cy="5993603"/>
          </a:xfrm>
          <a:prstGeom prst="rect">
            <a:avLst/>
          </a:prstGeom>
        </p:spPr>
      </p:pic>
      <p:sp>
        <p:nvSpPr>
          <p:cNvPr id="4" name="矩形 1">
            <a:extLst>
              <a:ext uri="{FF2B5EF4-FFF2-40B4-BE49-F238E27FC236}">
                <a16:creationId xmlns:a16="http://schemas.microsoft.com/office/drawing/2014/main" id="{A84861C6-FDAD-29DF-72C1-F76E9ED484BF}"/>
              </a:ext>
            </a:extLst>
          </p:cNvPr>
          <p:cNvSpPr/>
          <p:nvPr/>
        </p:nvSpPr>
        <p:spPr>
          <a:xfrm>
            <a:off x="4724400" y="4686300"/>
            <a:ext cx="12192000" cy="4247317"/>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vi-VN" sz="5400" b="1" dirty="0">
                <a:solidFill>
                  <a:prstClr val="black"/>
                </a:solidFill>
                <a:latin typeface="Cambria" panose="02040503050406030204" pitchFamily="18" charset="0"/>
                <a:ea typeface="Cambria" panose="02040503050406030204" pitchFamily="18" charset="0"/>
                <a:cs typeface="Arial-Rounded" panose="020B0500000000000000" pitchFamily="34" charset="0"/>
              </a:rPr>
              <a:t>Trong cuộc sống hằng ngày, con người sử dụng năng lượng để thắp sáng, đun nấu, hoạt động vui chơi; chạy các máy móc trong sản xuất và trong các phương tiện giao thông;...</a:t>
            </a:r>
          </a:p>
        </p:txBody>
      </p:sp>
    </p:spTree>
    <p:extLst>
      <p:ext uri="{BB962C8B-B14F-4D97-AF65-F5344CB8AC3E}">
        <p14:creationId xmlns:p14="http://schemas.microsoft.com/office/powerpoint/2010/main" val="113446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A302067F-90C0-1DC3-B2AA-1A16AF89423E}"/>
              </a:ext>
            </a:extLst>
          </p:cNvPr>
          <p:cNvSpPr/>
          <p:nvPr/>
        </p:nvSpPr>
        <p:spPr>
          <a:xfrm>
            <a:off x="762000" y="3131820"/>
            <a:ext cx="7696200" cy="6461760"/>
          </a:xfrm>
          <a:custGeom>
            <a:avLst/>
            <a:gdLst/>
            <a:ahLst/>
            <a:cxnLst/>
            <a:rect l="l" t="t" r="r" b="b"/>
            <a:pathLst>
              <a:path w="9797143" h="8229600">
                <a:moveTo>
                  <a:pt x="0" y="0"/>
                </a:moveTo>
                <a:lnTo>
                  <a:pt x="9797142" y="0"/>
                </a:lnTo>
                <a:lnTo>
                  <a:pt x="9797142" y="8229600"/>
                </a:lnTo>
                <a:lnTo>
                  <a:pt x="0" y="8229600"/>
                </a:lnTo>
                <a:lnTo>
                  <a:pt x="0" y="0"/>
                </a:lnTo>
                <a:close/>
              </a:path>
            </a:pathLst>
          </a:custGeom>
          <a:blipFill>
            <a:blip r:embed="rId2"/>
            <a:stretch>
              <a:fillRect/>
            </a:stretch>
          </a:blipFill>
        </p:spPr>
        <p:txBody>
          <a:bodyPr/>
          <a:lstStyle/>
          <a:p>
            <a:endParaRPr lang="en-US"/>
          </a:p>
        </p:txBody>
      </p:sp>
      <p:sp>
        <p:nvSpPr>
          <p:cNvPr id="3" name="TextBox 2">
            <a:extLst>
              <a:ext uri="{FF2B5EF4-FFF2-40B4-BE49-F238E27FC236}">
                <a16:creationId xmlns:a16="http://schemas.microsoft.com/office/drawing/2014/main" id="{16774276-5166-6184-1286-B45D4F19DDA9}"/>
              </a:ext>
            </a:extLst>
          </p:cNvPr>
          <p:cNvSpPr txBox="1"/>
          <p:nvPr/>
        </p:nvSpPr>
        <p:spPr>
          <a:xfrm>
            <a:off x="4114800" y="876300"/>
            <a:ext cx="11353800" cy="2585323"/>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Nhờ</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đâu</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mà</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những</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chiếc</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thuyền</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giấy</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của</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các</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bạn</a:t>
            </a:r>
            <a:r>
              <a:rPr lang="en-US" sz="5400" b="1" dirty="0">
                <a:latin typeface="Cambria" panose="02040503050406030204" pitchFamily="18" charset="0"/>
                <a:ea typeface="Cambria" panose="02040503050406030204" pitchFamily="18" charset="0"/>
              </a:rPr>
              <a:t> nhỏ </a:t>
            </a:r>
            <a:r>
              <a:rPr lang="en-US" sz="5400" b="1" dirty="0" err="1">
                <a:latin typeface="Cambria" panose="02040503050406030204" pitchFamily="18" charset="0"/>
                <a:ea typeface="Cambria" panose="02040503050406030204" pitchFamily="18" charset="0"/>
              </a:rPr>
              <a:t>có</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thể</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đi</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đến</a:t>
            </a:r>
            <a:r>
              <a:rPr lang="en-US" sz="5400" b="1" dirty="0">
                <a:latin typeface="Cambria" panose="02040503050406030204" pitchFamily="18" charset="0"/>
                <a:ea typeface="Cambria" panose="02040503050406030204" pitchFamily="18" charset="0"/>
              </a:rPr>
              <a:t> bao </a:t>
            </a:r>
            <a:r>
              <a:rPr lang="en-US" sz="5400" b="1" dirty="0" err="1">
                <a:latin typeface="Cambria" panose="02040503050406030204" pitchFamily="18" charset="0"/>
                <a:ea typeface="Cambria" panose="02040503050406030204" pitchFamily="18" charset="0"/>
              </a:rPr>
              <a:t>miền</a:t>
            </a:r>
            <a:r>
              <a:rPr lang="en-US" sz="5400" b="1" dirty="0">
                <a:latin typeface="Cambria" panose="02040503050406030204" pitchFamily="18" charset="0"/>
                <a:ea typeface="Cambria" panose="02040503050406030204" pitchFamily="18" charset="0"/>
              </a:rPr>
              <a:t>?</a:t>
            </a:r>
          </a:p>
        </p:txBody>
      </p:sp>
      <p:sp>
        <p:nvSpPr>
          <p:cNvPr id="4" name="矩形 24">
            <a:extLst>
              <a:ext uri="{FF2B5EF4-FFF2-40B4-BE49-F238E27FC236}">
                <a16:creationId xmlns:a16="http://schemas.microsoft.com/office/drawing/2014/main" id="{96622A70-237E-F504-4FC1-6534C3413EDD}"/>
              </a:ext>
            </a:extLst>
          </p:cNvPr>
          <p:cNvSpPr/>
          <p:nvPr/>
        </p:nvSpPr>
        <p:spPr>
          <a:xfrm>
            <a:off x="9144000" y="4686300"/>
            <a:ext cx="8229600" cy="40386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Những chiếc thuyền giấy có thể đi đến bao miền là nhờ năng lượng của nước chảy và năng lượng của gió thổi. </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extLst>
      <p:ext uri="{BB962C8B-B14F-4D97-AF65-F5344CB8AC3E}">
        <p14:creationId xmlns:p14="http://schemas.microsoft.com/office/powerpoint/2010/main" val="128980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2A6A3BA4-6E2E-044C-C320-0F18E2401917}"/>
              </a:ext>
            </a:extLst>
          </p:cNvPr>
          <p:cNvSpPr txBox="1"/>
          <p:nvPr/>
        </p:nvSpPr>
        <p:spPr>
          <a:xfrm>
            <a:off x="1828800" y="1473163"/>
            <a:ext cx="1470660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Yêu</a:t>
            </a:r>
            <a:r>
              <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cầu</a:t>
            </a:r>
            <a:r>
              <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cần</a:t>
            </a:r>
            <a:r>
              <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1F497D">
                    <a:lumMod val="75000"/>
                  </a:srgbClr>
                </a:solidFill>
                <a:effectLst/>
                <a:uLnTx/>
                <a:uFillTx/>
                <a:latin typeface="Cambria" panose="02040503050406030204" pitchFamily="18" charset="0"/>
                <a:ea typeface="Cambria" panose="02040503050406030204" pitchFamily="18" charset="0"/>
                <a:cs typeface="+mn-cs"/>
              </a:rPr>
              <a:t>đạt</a:t>
            </a:r>
            <a:endPar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endParaRPr>
          </a:p>
        </p:txBody>
      </p:sp>
      <p:sp>
        <p:nvSpPr>
          <p:cNvPr id="3" name="Freeform 4">
            <a:extLst>
              <a:ext uri="{FF2B5EF4-FFF2-40B4-BE49-F238E27FC236}">
                <a16:creationId xmlns:a16="http://schemas.microsoft.com/office/drawing/2014/main" id="{FE5CFA8B-AAB2-7D15-DDFC-B4FA88B83023}"/>
              </a:ext>
            </a:extLst>
          </p:cNvPr>
          <p:cNvSpPr/>
          <p:nvPr/>
        </p:nvSpPr>
        <p:spPr>
          <a:xfrm>
            <a:off x="12333156" y="3848100"/>
            <a:ext cx="5943600" cy="7798174"/>
          </a:xfrm>
          <a:custGeom>
            <a:avLst/>
            <a:gdLst/>
            <a:ahLst/>
            <a:cxnLst/>
            <a:rect l="l" t="t" r="r" b="b"/>
            <a:pathLst>
              <a:path w="9899599" h="13894174">
                <a:moveTo>
                  <a:pt x="0" y="0"/>
                </a:moveTo>
                <a:lnTo>
                  <a:pt x="9899599" y="0"/>
                </a:lnTo>
                <a:lnTo>
                  <a:pt x="9899599" y="13894174"/>
                </a:lnTo>
                <a:lnTo>
                  <a:pt x="0" y="1389417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9">
            <a:extLst>
              <a:ext uri="{FF2B5EF4-FFF2-40B4-BE49-F238E27FC236}">
                <a16:creationId xmlns:a16="http://schemas.microsoft.com/office/drawing/2014/main" id="{1F6B984C-8A44-E328-D9C1-ED8E25C52D4B}"/>
              </a:ext>
            </a:extLst>
          </p:cNvPr>
          <p:cNvSpPr txBox="1"/>
          <p:nvPr/>
        </p:nvSpPr>
        <p:spPr>
          <a:xfrm>
            <a:off x="2347045" y="2461534"/>
            <a:ext cx="13106400" cy="4005455"/>
          </a:xfrm>
          <a:prstGeom prst="rect">
            <a:avLst/>
          </a:prstGeom>
        </p:spPr>
        <p:txBody>
          <a:bodyPr wrap="square" lIns="0" tIns="0" rIns="0" bIns="0" rtlCol="0" anchor="t">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5D2E1D"/>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nl-NL"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Trình bày được một số nguồn năng lượng thông dụng và việc sử dụng chúng trong cuộc sống hằng ngày.</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10199"/>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5D2E1D"/>
              </a:solidFill>
              <a:effectLst/>
              <a:uLnTx/>
              <a:uFillTx/>
              <a:latin typeface="Cambria" panose="02040503050406030204" pitchFamily="18" charset="0"/>
              <a:ea typeface="Cambria" panose="02040503050406030204" pitchFamily="18" charset="0"/>
              <a:cs typeface="+mn-cs"/>
            </a:endParaRPr>
          </a:p>
        </p:txBody>
      </p:sp>
      <p:sp>
        <p:nvSpPr>
          <p:cNvPr id="5" name="TextBox 9">
            <a:extLst>
              <a:ext uri="{FF2B5EF4-FFF2-40B4-BE49-F238E27FC236}">
                <a16:creationId xmlns:a16="http://schemas.microsoft.com/office/drawing/2014/main" id="{35C0799C-1018-C655-20C9-C87662BD8264}"/>
              </a:ext>
            </a:extLst>
          </p:cNvPr>
          <p:cNvSpPr txBox="1"/>
          <p:nvPr/>
        </p:nvSpPr>
        <p:spPr>
          <a:xfrm>
            <a:off x="2298930" y="5181599"/>
            <a:ext cx="12862645" cy="1907382"/>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Biết sử dụng các nguồn năng lượng thông dụng trong cuộc sống hàng ngày</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513964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3897337" cy="784225"/>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5530853" cy="773553"/>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68703" y="-46300"/>
              <a:ext cx="595425" cy="15118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50AF729-6AD2-3F0D-2904-FFD4C1D3CA54}"/>
              </a:ext>
            </a:extLst>
          </p:cNvPr>
          <p:cNvPicPr>
            <a:picLocks noChangeAspect="1"/>
          </p:cNvPicPr>
          <p:nvPr/>
        </p:nvPicPr>
        <p:blipFill>
          <a:blip r:embed="rId8"/>
          <a:stretch>
            <a:fillRect/>
          </a:stretch>
        </p:blipFill>
        <p:spPr>
          <a:xfrm>
            <a:off x="1371600" y="2628900"/>
            <a:ext cx="13253853" cy="4432176"/>
          </a:xfrm>
          <a:prstGeom prst="rect">
            <a:avLst/>
          </a:prstGeom>
        </p:spPr>
      </p:pic>
    </p:spTree>
    <p:extLst>
      <p:ext uri="{BB962C8B-B14F-4D97-AF65-F5344CB8AC3E}">
        <p14:creationId xmlns:p14="http://schemas.microsoft.com/office/powerpoint/2010/main" val="353082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70EDB1BB-14C5-655D-BF58-869888FB270E}"/>
              </a:ext>
            </a:extLst>
          </p:cNvPr>
          <p:cNvSpPr/>
          <p:nvPr/>
        </p:nvSpPr>
        <p:spPr>
          <a:xfrm flipH="1">
            <a:off x="8742548" y="626108"/>
            <a:ext cx="9701781" cy="9034784"/>
          </a:xfrm>
          <a:custGeom>
            <a:avLst/>
            <a:gdLst/>
            <a:ahLst/>
            <a:cxnLst/>
            <a:rect l="l" t="t" r="r" b="b"/>
            <a:pathLst>
              <a:path w="9701781" h="9034784">
                <a:moveTo>
                  <a:pt x="9701782" y="0"/>
                </a:moveTo>
                <a:lnTo>
                  <a:pt x="0" y="0"/>
                </a:lnTo>
                <a:lnTo>
                  <a:pt x="0" y="9034784"/>
                </a:lnTo>
                <a:lnTo>
                  <a:pt x="9701782" y="9034784"/>
                </a:lnTo>
                <a:lnTo>
                  <a:pt x="9701782" y="0"/>
                </a:lnTo>
                <a:close/>
              </a:path>
            </a:pathLst>
          </a:custGeom>
          <a:blipFill>
            <a:blip r:embed="rId2"/>
            <a:stretch>
              <a:fillRect/>
            </a:stretch>
          </a:blipFill>
        </p:spPr>
        <p:txBody>
          <a:bodyPr/>
          <a:lstStyle/>
          <a:p>
            <a:endParaRPr lang="en-US"/>
          </a:p>
        </p:txBody>
      </p:sp>
      <p:sp>
        <p:nvSpPr>
          <p:cNvPr id="3" name="TextBox 15">
            <a:extLst>
              <a:ext uri="{FF2B5EF4-FFF2-40B4-BE49-F238E27FC236}">
                <a16:creationId xmlns:a16="http://schemas.microsoft.com/office/drawing/2014/main" id="{B0D0590F-4036-1AB7-49E4-BAEEE0E78ED1}"/>
              </a:ext>
            </a:extLst>
          </p:cNvPr>
          <p:cNvSpPr txBox="1"/>
          <p:nvPr/>
        </p:nvSpPr>
        <p:spPr>
          <a:xfrm>
            <a:off x="1524000" y="3238500"/>
            <a:ext cx="9296400" cy="1846659"/>
          </a:xfrm>
          <a:prstGeom prst="rect">
            <a:avLst/>
          </a:prstGeom>
        </p:spPr>
        <p:txBody>
          <a:bodyPr wrap="square" lIns="0" tIns="0" rIns="0" bIns="0" rtlCol="0" anchor="t">
            <a:spAutoFit/>
          </a:bodyPr>
          <a:lstStyle/>
          <a:p>
            <a:pPr marL="332287" lvl="1" algn="ctr"/>
            <a:r>
              <a:rPr lang="vi-VN" sz="6000" b="1" dirty="0">
                <a:solidFill>
                  <a:srgbClr val="002060"/>
                </a:solidFill>
                <a:latin typeface="Cambria" panose="02040503050406030204" pitchFamily="18" charset="0"/>
                <a:ea typeface="Cambria" panose="02040503050406030204" pitchFamily="18" charset="0"/>
                <a:cs typeface="DM Sans"/>
                <a:sym typeface="DM Sans"/>
              </a:rPr>
              <a:t>2. SỬ DỤNG NGUỒN NĂNG LƯỢNG THÔNG DỤNG</a:t>
            </a:r>
            <a:endParaRPr lang="en-US" sz="6000" b="1" dirty="0">
              <a:solidFill>
                <a:srgbClr val="002060"/>
              </a:solidFill>
              <a:latin typeface="Cambria" panose="02040503050406030204" pitchFamily="18" charset="0"/>
              <a:ea typeface="Cambria" panose="02040503050406030204" pitchFamily="18" charset="0"/>
              <a:cs typeface="DM Sans"/>
              <a:sym typeface="DM Sans"/>
            </a:endParaRPr>
          </a:p>
        </p:txBody>
      </p:sp>
      <p:sp>
        <p:nvSpPr>
          <p:cNvPr id="4" name="Freeform 16">
            <a:extLst>
              <a:ext uri="{FF2B5EF4-FFF2-40B4-BE49-F238E27FC236}">
                <a16:creationId xmlns:a16="http://schemas.microsoft.com/office/drawing/2014/main" id="{35712281-64C2-9076-41C4-2A2418151981}"/>
              </a:ext>
            </a:extLst>
          </p:cNvPr>
          <p:cNvSpPr/>
          <p:nvPr/>
        </p:nvSpPr>
        <p:spPr>
          <a:xfrm rot="-612436">
            <a:off x="-1197702" y="71923"/>
            <a:ext cx="4926088" cy="1108370"/>
          </a:xfrm>
          <a:custGeom>
            <a:avLst/>
            <a:gdLst/>
            <a:ahLst/>
            <a:cxnLst/>
            <a:rect l="l" t="t" r="r" b="b"/>
            <a:pathLst>
              <a:path w="4926088" h="1108370">
                <a:moveTo>
                  <a:pt x="0" y="0"/>
                </a:moveTo>
                <a:lnTo>
                  <a:pt x="4926088" y="0"/>
                </a:lnTo>
                <a:lnTo>
                  <a:pt x="4926088" y="1108370"/>
                </a:lnTo>
                <a:lnTo>
                  <a:pt x="0" y="11083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19">
            <a:extLst>
              <a:ext uri="{FF2B5EF4-FFF2-40B4-BE49-F238E27FC236}">
                <a16:creationId xmlns:a16="http://schemas.microsoft.com/office/drawing/2014/main" id="{4FA6ED97-88C7-E9D2-322E-F9D74CC1A809}"/>
              </a:ext>
            </a:extLst>
          </p:cNvPr>
          <p:cNvSpPr/>
          <p:nvPr/>
        </p:nvSpPr>
        <p:spPr>
          <a:xfrm rot="331911">
            <a:off x="-266857" y="8049851"/>
            <a:ext cx="1575810" cy="2317367"/>
          </a:xfrm>
          <a:custGeom>
            <a:avLst/>
            <a:gdLst/>
            <a:ahLst/>
            <a:cxnLst/>
            <a:rect l="l" t="t" r="r" b="b"/>
            <a:pathLst>
              <a:path w="1575810" h="2317367">
                <a:moveTo>
                  <a:pt x="0" y="0"/>
                </a:moveTo>
                <a:lnTo>
                  <a:pt x="1575809" y="0"/>
                </a:lnTo>
                <a:lnTo>
                  <a:pt x="1575809" y="2317367"/>
                </a:lnTo>
                <a:lnTo>
                  <a:pt x="0" y="2317367"/>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79602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1">
            <a:extLst>
              <a:ext uri="{FF2B5EF4-FFF2-40B4-BE49-F238E27FC236}">
                <a16:creationId xmlns:a16="http://schemas.microsoft.com/office/drawing/2014/main" id="{01048C21-6F33-BDF4-1BAD-B2E484E85F7B}"/>
              </a:ext>
            </a:extLst>
          </p:cNvPr>
          <p:cNvSpPr/>
          <p:nvPr/>
        </p:nvSpPr>
        <p:spPr>
          <a:xfrm rot="-612436">
            <a:off x="-668748" y="922735"/>
            <a:ext cx="2913112" cy="655450"/>
          </a:xfrm>
          <a:custGeom>
            <a:avLst/>
            <a:gdLst/>
            <a:ahLst/>
            <a:cxnLst/>
            <a:rect l="l" t="t" r="r" b="b"/>
            <a:pathLst>
              <a:path w="2913112" h="655450">
                <a:moveTo>
                  <a:pt x="0" y="0"/>
                </a:moveTo>
                <a:lnTo>
                  <a:pt x="2913112" y="0"/>
                </a:lnTo>
                <a:lnTo>
                  <a:pt x="2913112" y="655450"/>
                </a:lnTo>
                <a:lnTo>
                  <a:pt x="0" y="6554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2">
            <a:extLst>
              <a:ext uri="{FF2B5EF4-FFF2-40B4-BE49-F238E27FC236}">
                <a16:creationId xmlns:a16="http://schemas.microsoft.com/office/drawing/2014/main" id="{11A0A995-2AC7-A87E-4821-90F676F5AAC5}"/>
              </a:ext>
            </a:extLst>
          </p:cNvPr>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4FFAFEB8-E8A3-504C-518E-6706971809F8}"/>
              </a:ext>
            </a:extLst>
          </p:cNvPr>
          <p:cNvSpPr txBox="1"/>
          <p:nvPr/>
        </p:nvSpPr>
        <p:spPr>
          <a:xfrm>
            <a:off x="3505200" y="1790700"/>
            <a:ext cx="12344400" cy="3785652"/>
          </a:xfrm>
          <a:prstGeom prst="rect">
            <a:avLst/>
          </a:prstGeom>
          <a:noFill/>
        </p:spPr>
        <p:txBody>
          <a:bodyPr wrap="square">
            <a:spAutoFit/>
          </a:bodyPr>
          <a:lstStyle/>
          <a:p>
            <a:pPr algn="just"/>
            <a:r>
              <a:rPr lang="vi-VN" sz="4800" dirty="0">
                <a:latin typeface="Cambria" panose="02040503050406030204" pitchFamily="18" charset="0"/>
                <a:ea typeface="Cambria" panose="02040503050406030204" pitchFamily="18" charset="0"/>
              </a:rPr>
              <a:t>Con người sử dụng năng lượng lấy từ thức ăn, đồ uống để sống, phát triển và vận động. Con người có thể tạo ra năng lượng hoặc sử dụng năng lượng lấy từ tự nhiên để chạy máy móc, thắp sáng,... phục vụ cuộc sống hằng ngày.</a:t>
            </a:r>
            <a:endParaRPr lang="en-US" sz="4800" dirty="0">
              <a:latin typeface="Cambria" panose="02040503050406030204" pitchFamily="18" charset="0"/>
              <a:ea typeface="Cambria" panose="02040503050406030204" pitchFamily="18" charset="0"/>
            </a:endParaRPr>
          </a:p>
        </p:txBody>
      </p:sp>
      <p:pic>
        <p:nvPicPr>
          <p:cNvPr id="5" name="Picture 3">
            <a:extLst>
              <a:ext uri="{FF2B5EF4-FFF2-40B4-BE49-F238E27FC236}">
                <a16:creationId xmlns:a16="http://schemas.microsoft.com/office/drawing/2014/main" id="{5E259EED-656D-6BC0-309D-56789A8367F7}"/>
              </a:ext>
            </a:extLst>
          </p:cNvPr>
          <p:cNvPicPr>
            <a:picLocks noChangeAspect="1"/>
          </p:cNvPicPr>
          <p:nvPr/>
        </p:nvPicPr>
        <p:blipFill>
          <a:blip r:embed="rId4"/>
          <a:srcRect/>
          <a:stretch>
            <a:fillRect/>
          </a:stretch>
        </p:blipFill>
        <p:spPr>
          <a:xfrm>
            <a:off x="1066800" y="6210300"/>
            <a:ext cx="4242084" cy="3796665"/>
          </a:xfrm>
          <a:prstGeom prst="rect">
            <a:avLst/>
          </a:prstGeom>
        </p:spPr>
      </p:pic>
      <p:sp>
        <p:nvSpPr>
          <p:cNvPr id="6" name="Freeform 2">
            <a:extLst>
              <a:ext uri="{FF2B5EF4-FFF2-40B4-BE49-F238E27FC236}">
                <a16:creationId xmlns:a16="http://schemas.microsoft.com/office/drawing/2014/main" id="{9DF0E5EE-CC14-0A4F-B412-5206B32C6E06}"/>
              </a:ext>
            </a:extLst>
          </p:cNvPr>
          <p:cNvSpPr/>
          <p:nvPr/>
        </p:nvSpPr>
        <p:spPr>
          <a:xfrm>
            <a:off x="15316200" y="5067300"/>
            <a:ext cx="2725864" cy="2819400"/>
          </a:xfrm>
          <a:custGeom>
            <a:avLst/>
            <a:gdLst/>
            <a:ahLst/>
            <a:cxnLst/>
            <a:rect l="l" t="t" r="r" b="b"/>
            <a:pathLst>
              <a:path w="3945064" h="4114800">
                <a:moveTo>
                  <a:pt x="0" y="0"/>
                </a:moveTo>
                <a:lnTo>
                  <a:pt x="3945064" y="0"/>
                </a:lnTo>
                <a:lnTo>
                  <a:pt x="394506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91294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8131435F-3DD8-6192-3481-5D30FE48CDE1}"/>
              </a:ext>
            </a:extLst>
          </p:cNvPr>
          <p:cNvGrpSpPr/>
          <p:nvPr/>
        </p:nvGrpSpPr>
        <p:grpSpPr>
          <a:xfrm>
            <a:off x="1028700" y="1181101"/>
            <a:ext cx="16084683" cy="7821226"/>
            <a:chOff x="0" y="0"/>
            <a:chExt cx="4236295" cy="1316322"/>
          </a:xfrm>
        </p:grpSpPr>
        <p:sp>
          <p:nvSpPr>
            <p:cNvPr id="3" name="Freeform 4">
              <a:extLst>
                <a:ext uri="{FF2B5EF4-FFF2-40B4-BE49-F238E27FC236}">
                  <a16:creationId xmlns:a16="http://schemas.microsoft.com/office/drawing/2014/main" id="{22BF4643-581D-332D-39D9-F2BE3B606F5E}"/>
                </a:ext>
              </a:extLst>
            </p:cNvPr>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endParaRPr lang="en-US"/>
            </a:p>
          </p:txBody>
        </p:sp>
        <p:sp>
          <p:nvSpPr>
            <p:cNvPr id="4" name="TextBox 5">
              <a:extLst>
                <a:ext uri="{FF2B5EF4-FFF2-40B4-BE49-F238E27FC236}">
                  <a16:creationId xmlns:a16="http://schemas.microsoft.com/office/drawing/2014/main" id="{F8A37456-1C67-98BD-8EEF-81E2EC5AC8B6}"/>
                </a:ext>
              </a:extLst>
            </p:cNvPr>
            <p:cNvSpPr txBox="1"/>
            <p:nvPr/>
          </p:nvSpPr>
          <p:spPr>
            <a:xfrm>
              <a:off x="0" y="28575"/>
              <a:ext cx="4236295" cy="1287747"/>
            </a:xfrm>
            <a:prstGeom prst="rect">
              <a:avLst/>
            </a:prstGeom>
          </p:spPr>
          <p:txBody>
            <a:bodyPr lIns="50800" tIns="50800" rIns="50800" bIns="50800" rtlCol="0" anchor="ctr"/>
            <a:lstStyle/>
            <a:p>
              <a:pPr algn="ctr">
                <a:lnSpc>
                  <a:spcPts val="2672"/>
                </a:lnSpc>
              </a:pPr>
              <a:endParaRPr/>
            </a:p>
          </p:txBody>
        </p:sp>
      </p:grpSp>
      <p:sp>
        <p:nvSpPr>
          <p:cNvPr id="5" name="TextBox 4">
            <a:extLst>
              <a:ext uri="{FF2B5EF4-FFF2-40B4-BE49-F238E27FC236}">
                <a16:creationId xmlns:a16="http://schemas.microsoft.com/office/drawing/2014/main" id="{A52B4B0B-4C0A-0978-88E1-E6BCC20127E3}"/>
              </a:ext>
            </a:extLst>
          </p:cNvPr>
          <p:cNvSpPr txBox="1"/>
          <p:nvPr/>
        </p:nvSpPr>
        <p:spPr>
          <a:xfrm>
            <a:off x="6705600" y="1866900"/>
            <a:ext cx="8763000" cy="2145268"/>
          </a:xfrm>
          <a:prstGeom prst="wedgeRoundRectCallout">
            <a:avLst>
              <a:gd name="adj1" fmla="val -57886"/>
              <a:gd name="adj2" fmla="val 34262"/>
              <a:gd name="adj3" fmla="val 16667"/>
            </a:avLst>
          </a:prstGeom>
          <a:solidFill>
            <a:srgbClr val="FFC000"/>
          </a:solidFill>
        </p:spPr>
        <p:txBody>
          <a:bodyPr wrap="square" rtlCol="0">
            <a:spAutoFit/>
          </a:bodyPr>
          <a:lstStyle/>
          <a:p>
            <a:pPr lvl="0" algn="just"/>
            <a:r>
              <a:rPr lang="vi-VN" sz="6000" dirty="0">
                <a:solidFill>
                  <a:prstClr val="black"/>
                </a:solidFill>
                <a:latin typeface="Calibri"/>
                <a:ea typeface="Arial-Rounded" pitchFamily="34" charset="0"/>
                <a:cs typeface="Arial-Rounded" pitchFamily="34" charset="0"/>
              </a:rPr>
              <a:t>Con người sử dụng năng lượng để làm gì</a:t>
            </a:r>
            <a:r>
              <a:rPr lang="en-US" sz="6000" dirty="0">
                <a:solidFill>
                  <a:prstClr val="black"/>
                </a:solidFill>
                <a:latin typeface="Calibri"/>
                <a:ea typeface="Arial-Rounded" pitchFamily="34" charset="0"/>
                <a:cs typeface="Arial-Rounded" pitchFamily="34" charset="0"/>
              </a:rPr>
              <a:t>?</a:t>
            </a:r>
            <a:endParaRPr kumimoji="0" lang="en-US" sz="6000" b="0" i="0" u="none" strike="noStrike" kern="1200" cap="none" spc="0" normalizeH="0" baseline="0" noProof="0" dirty="0">
              <a:ln>
                <a:noFill/>
              </a:ln>
              <a:solidFill>
                <a:prstClr val="black"/>
              </a:solidFill>
              <a:effectLst/>
              <a:uLnTx/>
              <a:uFillTx/>
              <a:latin typeface="Calibri"/>
              <a:ea typeface="Arial-Rounded" pitchFamily="34" charset="0"/>
              <a:cs typeface="Arial-Rounded" pitchFamily="34" charset="0"/>
            </a:endParaRPr>
          </a:p>
        </p:txBody>
      </p:sp>
      <p:pic>
        <p:nvPicPr>
          <p:cNvPr id="6" name="Picture 5">
            <a:extLst>
              <a:ext uri="{FF2B5EF4-FFF2-40B4-BE49-F238E27FC236}">
                <a16:creationId xmlns:a16="http://schemas.microsoft.com/office/drawing/2014/main" id="{490CBE16-7390-6E5E-6B47-B332E33D11C9}"/>
              </a:ext>
            </a:extLst>
          </p:cNvPr>
          <p:cNvPicPr>
            <a:picLocks noChangeAspect="1"/>
          </p:cNvPicPr>
          <p:nvPr/>
        </p:nvPicPr>
        <p:blipFill>
          <a:blip r:embed="rId2"/>
          <a:stretch>
            <a:fillRect/>
          </a:stretch>
        </p:blipFill>
        <p:spPr>
          <a:xfrm>
            <a:off x="2133600" y="3009900"/>
            <a:ext cx="4881653" cy="6080950"/>
          </a:xfrm>
          <a:prstGeom prst="rect">
            <a:avLst/>
          </a:prstGeom>
        </p:spPr>
      </p:pic>
      <p:sp>
        <p:nvSpPr>
          <p:cNvPr id="7" name="矩形 24">
            <a:extLst>
              <a:ext uri="{FF2B5EF4-FFF2-40B4-BE49-F238E27FC236}">
                <a16:creationId xmlns:a16="http://schemas.microsoft.com/office/drawing/2014/main" id="{2C364A29-A252-5FD3-8154-DDD5DC7F8E4D}"/>
              </a:ext>
            </a:extLst>
          </p:cNvPr>
          <p:cNvSpPr/>
          <p:nvPr/>
        </p:nvSpPr>
        <p:spPr>
          <a:xfrm>
            <a:off x="7239000" y="4838700"/>
            <a:ext cx="9296400" cy="2819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Con người sử dụng năng lượng lấy từ thức ăn, đồ uống để sống, phát triển và vận động.</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extLst>
      <p:ext uri="{BB962C8B-B14F-4D97-AF65-F5344CB8AC3E}">
        <p14:creationId xmlns:p14="http://schemas.microsoft.com/office/powerpoint/2010/main" val="247770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D51444F5-18A9-A61D-5E1F-220132767E37}"/>
              </a:ext>
            </a:extLst>
          </p:cNvPr>
          <p:cNvGrpSpPr/>
          <p:nvPr/>
        </p:nvGrpSpPr>
        <p:grpSpPr>
          <a:xfrm>
            <a:off x="1028700" y="1181101"/>
            <a:ext cx="16084683" cy="7821226"/>
            <a:chOff x="0" y="0"/>
            <a:chExt cx="4236295" cy="1316322"/>
          </a:xfrm>
        </p:grpSpPr>
        <p:sp>
          <p:nvSpPr>
            <p:cNvPr id="3" name="Freeform 4">
              <a:extLst>
                <a:ext uri="{FF2B5EF4-FFF2-40B4-BE49-F238E27FC236}">
                  <a16:creationId xmlns:a16="http://schemas.microsoft.com/office/drawing/2014/main" id="{548E4409-C981-4495-055A-539004651432}"/>
                </a:ext>
              </a:extLst>
            </p:cNvPr>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5">
              <a:extLst>
                <a:ext uri="{FF2B5EF4-FFF2-40B4-BE49-F238E27FC236}">
                  <a16:creationId xmlns:a16="http://schemas.microsoft.com/office/drawing/2014/main" id="{2143983B-E7BE-4224-B4EC-2E90C2CAF722}"/>
                </a:ext>
              </a:extLst>
            </p:cNvPr>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11">
            <a:extLst>
              <a:ext uri="{FF2B5EF4-FFF2-40B4-BE49-F238E27FC236}">
                <a16:creationId xmlns:a16="http://schemas.microsoft.com/office/drawing/2014/main" id="{91D8E88F-923B-D1FF-87D9-9F921B30096A}"/>
              </a:ext>
            </a:extLst>
          </p:cNvPr>
          <p:cNvSpPr/>
          <p:nvPr/>
        </p:nvSpPr>
        <p:spPr>
          <a:xfrm>
            <a:off x="762000" y="647700"/>
            <a:ext cx="3401160" cy="1453223"/>
          </a:xfrm>
          <a:custGeom>
            <a:avLst/>
            <a:gdLst/>
            <a:ahLst/>
            <a:cxnLst/>
            <a:rect l="l" t="t" r="r" b="b"/>
            <a:pathLst>
              <a:path w="3401160" h="1453223">
                <a:moveTo>
                  <a:pt x="0" y="0"/>
                </a:moveTo>
                <a:lnTo>
                  <a:pt x="3401161" y="0"/>
                </a:lnTo>
                <a:lnTo>
                  <a:pt x="3401161" y="1453223"/>
                </a:lnTo>
                <a:lnTo>
                  <a:pt x="0" y="14532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F9AE5DDB-8D37-3646-13BB-7C61A9618E7F}"/>
              </a:ext>
            </a:extLst>
          </p:cNvPr>
          <p:cNvSpPr txBox="1"/>
          <p:nvPr/>
        </p:nvSpPr>
        <p:spPr>
          <a:xfrm>
            <a:off x="6705600" y="1866900"/>
            <a:ext cx="8763000" cy="1940957"/>
          </a:xfrm>
          <a:prstGeom prst="wedgeRoundRectCallout">
            <a:avLst>
              <a:gd name="adj1" fmla="val -57886"/>
              <a:gd name="adj2" fmla="val 34262"/>
              <a:gd name="adj3" fmla="val 16667"/>
            </a:avLst>
          </a:prstGeom>
          <a:solidFill>
            <a:srgbClr val="FFC000"/>
          </a:solidFill>
        </p:spPr>
        <p:txBody>
          <a:bodyPr wrap="square" rtlCol="0">
            <a:spAutoFit/>
          </a:bodyPr>
          <a:lstStyle/>
          <a:p>
            <a:pPr lvl="0" algn="just"/>
            <a:r>
              <a:rPr lang="vi-VN" sz="5400" dirty="0">
                <a:solidFill>
                  <a:prstClr val="black"/>
                </a:solidFill>
                <a:latin typeface="Calibri"/>
                <a:ea typeface="Arial-Rounded" pitchFamily="34" charset="0"/>
                <a:cs typeface="Arial-Rounded" pitchFamily="34" charset="0"/>
              </a:rPr>
              <a:t>Con người sử dụng nguồn năng lượng được lấy từ đâu</a:t>
            </a:r>
            <a:r>
              <a:rPr lang="en-US" sz="5400" dirty="0">
                <a:solidFill>
                  <a:prstClr val="black"/>
                </a:solidFill>
                <a:latin typeface="Calibri"/>
                <a:ea typeface="Arial-Rounded" pitchFamily="34" charset="0"/>
                <a:cs typeface="Arial-Rounded" pitchFamily="34" charset="0"/>
              </a:rPr>
              <a:t>?</a:t>
            </a:r>
            <a:endParaRPr kumimoji="0" lang="en-US" sz="5400" b="0" i="0" u="none" strike="noStrike" kern="1200" cap="none" spc="0" normalizeH="0" baseline="0" noProof="0" dirty="0">
              <a:ln>
                <a:noFill/>
              </a:ln>
              <a:solidFill>
                <a:prstClr val="black"/>
              </a:solidFill>
              <a:effectLst/>
              <a:uLnTx/>
              <a:uFillTx/>
              <a:latin typeface="Calibri"/>
              <a:ea typeface="Arial-Rounded" pitchFamily="34" charset="0"/>
              <a:cs typeface="Arial-Rounded" pitchFamily="34" charset="0"/>
            </a:endParaRPr>
          </a:p>
        </p:txBody>
      </p:sp>
      <p:pic>
        <p:nvPicPr>
          <p:cNvPr id="7" name="Picture 6">
            <a:extLst>
              <a:ext uri="{FF2B5EF4-FFF2-40B4-BE49-F238E27FC236}">
                <a16:creationId xmlns:a16="http://schemas.microsoft.com/office/drawing/2014/main" id="{0D36A55E-49A3-1923-E9CE-8B6E43FFBA94}"/>
              </a:ext>
            </a:extLst>
          </p:cNvPr>
          <p:cNvPicPr>
            <a:picLocks noChangeAspect="1"/>
          </p:cNvPicPr>
          <p:nvPr/>
        </p:nvPicPr>
        <p:blipFill>
          <a:blip r:embed="rId4"/>
          <a:stretch>
            <a:fillRect/>
          </a:stretch>
        </p:blipFill>
        <p:spPr>
          <a:xfrm>
            <a:off x="2133600" y="3009900"/>
            <a:ext cx="4881653" cy="6080950"/>
          </a:xfrm>
          <a:prstGeom prst="rect">
            <a:avLst/>
          </a:prstGeom>
        </p:spPr>
      </p:pic>
      <p:sp>
        <p:nvSpPr>
          <p:cNvPr id="8" name="矩形 24">
            <a:extLst>
              <a:ext uri="{FF2B5EF4-FFF2-40B4-BE49-F238E27FC236}">
                <a16:creationId xmlns:a16="http://schemas.microsoft.com/office/drawing/2014/main" id="{6B1EE6BA-F30A-D314-294D-825B84CFF798}"/>
              </a:ext>
            </a:extLst>
          </p:cNvPr>
          <p:cNvSpPr/>
          <p:nvPr/>
        </p:nvSpPr>
        <p:spPr>
          <a:xfrm>
            <a:off x="7239000" y="4838700"/>
            <a:ext cx="9296400" cy="2819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Năng lượng mà con người sử dụng được lấy từ tự nhiên hoặc do con người tạo ra</a:t>
            </a:r>
            <a:r>
              <a:rPr lang="en-US"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extLst>
      <p:ext uri="{BB962C8B-B14F-4D97-AF65-F5344CB8AC3E}">
        <p14:creationId xmlns:p14="http://schemas.microsoft.com/office/powerpoint/2010/main" val="369899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752</Words>
  <Application>Microsoft Office PowerPoint</Application>
  <PresentationFormat>Custom</PresentationFormat>
  <Paragraphs>39</Paragraphs>
  <Slides>27</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Arial</vt:lpstr>
      <vt:lpstr>Calibri</vt:lpstr>
      <vt:lpstr>Calibri (Body)</vt:lpstr>
      <vt:lpstr>Calibri Light</vt:lpstr>
      <vt:lpstr>Cambria</vt:lpstr>
      <vt:lpstr>Times New Roman</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Windows 10</cp:lastModifiedBy>
  <cp:revision>39</cp:revision>
  <dcterms:created xsi:type="dcterms:W3CDTF">2006-08-16T00:00:00Z</dcterms:created>
  <dcterms:modified xsi:type="dcterms:W3CDTF">2024-10-23T04:50:22Z</dcterms:modified>
  <dc:identifier>DAGGBMTwqNQ</dc:identifier>
</cp:coreProperties>
</file>