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699" r:id="rId3"/>
    <p:sldMasterId id="2147483705" r:id="rId4"/>
    <p:sldMasterId id="2147483717" r:id="rId5"/>
    <p:sldMasterId id="2147483725" r:id="rId6"/>
    <p:sldMasterId id="2147483737" r:id="rId7"/>
    <p:sldMasterId id="2147483747" r:id="rId8"/>
  </p:sldMasterIdLst>
  <p:notesMasterIdLst>
    <p:notesMasterId r:id="rId27"/>
  </p:notesMasterIdLst>
  <p:sldIdLst>
    <p:sldId id="256" r:id="rId9"/>
    <p:sldId id="257" r:id="rId10"/>
    <p:sldId id="2644" r:id="rId11"/>
    <p:sldId id="2646" r:id="rId12"/>
    <p:sldId id="2647" r:id="rId13"/>
    <p:sldId id="2648" r:id="rId14"/>
    <p:sldId id="1176" r:id="rId15"/>
    <p:sldId id="290" r:id="rId16"/>
    <p:sldId id="353" r:id="rId17"/>
    <p:sldId id="2649" r:id="rId18"/>
    <p:sldId id="382" r:id="rId19"/>
    <p:sldId id="2650" r:id="rId20"/>
    <p:sldId id="2651" r:id="rId21"/>
    <p:sldId id="2652" r:id="rId22"/>
    <p:sldId id="441" r:id="rId23"/>
    <p:sldId id="2654" r:id="rId24"/>
    <p:sldId id="2653" r:id="rId25"/>
    <p:sldId id="2656"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96BA"/>
    <a:srgbClr val="E6E6E6"/>
    <a:srgbClr val="FF0066"/>
    <a:srgbClr val="006181"/>
    <a:srgbClr val="552E00"/>
    <a:srgbClr val="FEB6B7"/>
    <a:srgbClr val="939284"/>
    <a:srgbClr val="EB6100"/>
    <a:srgbClr val="FFAFD7"/>
    <a:srgbClr val="FF8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9" autoAdjust="0"/>
    <p:restoredTop sz="87897" autoAdjust="0"/>
  </p:normalViewPr>
  <p:slideViewPr>
    <p:cSldViewPr snapToGrid="0" showGuides="1">
      <p:cViewPr varScale="1">
        <p:scale>
          <a:sx n="66" d="100"/>
          <a:sy n="66" d="100"/>
        </p:scale>
        <p:origin x="126" y="15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2E02-63E7-4628-A572-65A8453E0494}" type="datetimeFigureOut">
              <a:rPr lang="zh-CN" altLang="en-US" smtClean="0"/>
              <a:t>2024/9/27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90F4-280A-47AB-855C-6D76077348B9}" type="slidenum">
              <a:rPr lang="zh-CN" altLang="en-US" smtClean="0"/>
              <a:t>‹#›</a:t>
            </a:fld>
            <a:endParaRPr lang="zh-CN" altLang="en-US"/>
          </a:p>
        </p:txBody>
      </p:sp>
    </p:spTree>
    <p:extLst>
      <p:ext uri="{BB962C8B-B14F-4D97-AF65-F5344CB8AC3E}">
        <p14:creationId xmlns:p14="http://schemas.microsoft.com/office/powerpoint/2010/main" val="111435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a:t>
            </a:fld>
            <a:endParaRPr lang="zh-CN" altLang="en-US"/>
          </a:p>
        </p:txBody>
      </p:sp>
    </p:spTree>
    <p:extLst>
      <p:ext uri="{BB962C8B-B14F-4D97-AF65-F5344CB8AC3E}">
        <p14:creationId xmlns:p14="http://schemas.microsoft.com/office/powerpoint/2010/main" val="102031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8</a:t>
            </a:fld>
            <a:endParaRPr lang="zh-CN" altLang="en-US"/>
          </a:p>
        </p:txBody>
      </p:sp>
    </p:spTree>
    <p:extLst>
      <p:ext uri="{BB962C8B-B14F-4D97-AF65-F5344CB8AC3E}">
        <p14:creationId xmlns:p14="http://schemas.microsoft.com/office/powerpoint/2010/main" val="250326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15976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1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50060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6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81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040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66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6105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268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724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457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6466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2889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89372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6139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1293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772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654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97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928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4253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817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949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241128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554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732558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809943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80762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6055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8862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9174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25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699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5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1"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1"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1" grpId="1">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360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489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14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39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97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3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477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22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03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159183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15881649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3756943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1916600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0221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0"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0"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3829049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2322268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2905000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922562979"/>
      </p:ext>
    </p:extLst>
  </p:cSld>
  <p:clrMapOvr>
    <a:masterClrMapping/>
  </p:clrMapOvr>
  <p:transition spd="slow">
    <p:sndAc>
      <p:stSnd>
        <p:snd r:embed="rId1" name="chimes.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3188578274"/>
      </p:ext>
    </p:extLst>
  </p:cSld>
  <p:clrMapOvr>
    <a:masterClrMapping/>
  </p:clrMapOvr>
  <p:transition spd="slow">
    <p:sndAc>
      <p:stSnd>
        <p:snd r:embed="rId1" name="chimes.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9/27/2024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1923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9/27/2024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1556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542553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9/27/2024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45823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9/27/2024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3688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9/27/2024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88280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9/27/2024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79074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9/27/2024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5993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9/27/2024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30897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9/27/2024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76845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9/27/2024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54556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9/27/2024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44436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174081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2416083442"/>
      </p:ext>
    </p:extLst>
  </p:cSld>
  <p:clrMapOvr>
    <a:masterClrMapping/>
  </p:clrMapOvr>
  <p:transition spd="slow">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2835789002"/>
      </p:ext>
    </p:extLst>
  </p:cSld>
  <p:clrMapOvr>
    <a:masterClrMapping/>
  </p:clrMapOvr>
  <p:transition spd="slow">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2.xml"/><Relationship Id="rId7" Type="http://schemas.openxmlformats.org/officeDocument/2006/relationships/tags" Target="../tags/tag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17.xml"/><Relationship Id="rId7" Type="http://schemas.openxmlformats.org/officeDocument/2006/relationships/tags" Target="../tags/tag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2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9.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17" Type="http://schemas.openxmlformats.org/officeDocument/2006/relationships/image" Target="../media/image21.png"/><Relationship Id="rId2" Type="http://schemas.openxmlformats.org/officeDocument/2006/relationships/slideLayout" Target="../slideLayouts/slideLayout39.xml"/><Relationship Id="rId16" Type="http://schemas.openxmlformats.org/officeDocument/2006/relationships/image" Target="../media/image32.emf"/><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1.e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0.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7.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pic>
        <p:nvPicPr>
          <p:cNvPr id="8" name="Picture 7" descr="A round pink circle with a white and black text and a black background&#10;&#10;Description automatically generated">
            <a:extLst>
              <a:ext uri="{FF2B5EF4-FFF2-40B4-BE49-F238E27FC236}">
                <a16:creationId xmlns:a16="http://schemas.microsoft.com/office/drawing/2014/main" id="{0B9F5C45-E0C4-2F86-58E4-7A000F2F914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052789" y="0"/>
            <a:ext cx="1979629" cy="1979629"/>
          </a:xfrm>
          <a:prstGeom prst="rect">
            <a:avLst/>
          </a:prstGeom>
        </p:spPr>
      </p:pic>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5" r:id="rId3"/>
    <p:sldLayoutId id="2147483660" r:id="rId4"/>
    <p:sldLayoutId id="2147483654" r:id="rId5"/>
    <p:sldLayoutId id="2147483662" r:id="rId6"/>
    <p:sldLayoutId id="2147483666" r:id="rId7"/>
    <p:sldLayoutId id="2147483663"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70146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4116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236293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6DC2753-3B68-647F-332A-450076541520}"/>
              </a:ext>
            </a:extLst>
          </p:cNvPr>
          <p:cNvPicPr>
            <a:picLocks noChangeAspect="1"/>
          </p:cNvPicPr>
          <p:nvPr userDrawn="1"/>
        </p:nvPicPr>
        <p:blipFill>
          <a:blip r:embed="rId9"/>
          <a:stretch>
            <a:fillRect/>
          </a:stretch>
        </p:blipFill>
        <p:spPr>
          <a:xfrm>
            <a:off x="-2305755" y="-163290"/>
            <a:ext cx="2071113" cy="2071113"/>
          </a:xfrm>
          <a:prstGeom prst="rect">
            <a:avLst/>
          </a:prstGeom>
        </p:spPr>
      </p:pic>
    </p:spTree>
    <p:extLst>
      <p:ext uri="{BB962C8B-B14F-4D97-AF65-F5344CB8AC3E}">
        <p14:creationId xmlns:p14="http://schemas.microsoft.com/office/powerpoint/2010/main" val="2122385744"/>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12192001" cy="6858000"/>
          </a:xfrm>
          <a:prstGeom prst="rect">
            <a:avLst/>
          </a:prstGeom>
        </p:spPr>
      </p:pic>
      <p:pic>
        <p:nvPicPr>
          <p:cNvPr id="5" name="图片 4"/>
          <p:cNvPicPr>
            <a:picLocks noChangeAspect="1"/>
          </p:cNvPicPr>
          <p:nvPr userDrawn="1"/>
        </p:nvPicPr>
        <p:blipFill>
          <a:blip r:embed="rId1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5"/>
          <a:stretch>
            <a:fillRect/>
          </a:stretch>
        </p:blipFill>
        <p:spPr>
          <a:xfrm>
            <a:off x="-581574" y="5124418"/>
            <a:ext cx="13107348" cy="1852751"/>
          </a:xfrm>
          <a:prstGeom prst="rect">
            <a:avLst/>
          </a:prstGeom>
        </p:spPr>
      </p:pic>
      <p:pic>
        <p:nvPicPr>
          <p:cNvPr id="24" name="图片 23"/>
          <p:cNvPicPr>
            <a:picLocks noChangeAspect="1"/>
          </p:cNvPicPr>
          <p:nvPr userDrawn="1"/>
        </p:nvPicPr>
        <p:blipFill>
          <a:blip r:embed="rId16"/>
          <a:stretch>
            <a:fillRect/>
          </a:stretch>
        </p:blipFill>
        <p:spPr>
          <a:xfrm rot="16200000">
            <a:off x="2601222" y="-2905687"/>
            <a:ext cx="7145863" cy="127032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A843253E-026E-8468-B81C-E0B402A57A41}"/>
              </a:ext>
            </a:extLst>
          </p:cNvPr>
          <p:cNvPicPr>
            <a:picLocks noChangeAspect="1"/>
          </p:cNvPicPr>
          <p:nvPr userDrawn="1"/>
        </p:nvPicPr>
        <p:blipFill>
          <a:blip r:embed="rId17"/>
          <a:stretch>
            <a:fillRect/>
          </a:stretch>
        </p:blipFill>
        <p:spPr>
          <a:xfrm>
            <a:off x="-1887367" y="-163290"/>
            <a:ext cx="1652725" cy="1652725"/>
          </a:xfrm>
          <a:prstGeom prst="rect">
            <a:avLst/>
          </a:prstGeom>
        </p:spPr>
      </p:pic>
    </p:spTree>
    <p:extLst>
      <p:ext uri="{BB962C8B-B14F-4D97-AF65-F5344CB8AC3E}">
        <p14:creationId xmlns:p14="http://schemas.microsoft.com/office/powerpoint/2010/main" val="35437111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1192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9/27/2024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945906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26.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64.png"/><Relationship Id="rId5" Type="http://schemas.openxmlformats.org/officeDocument/2006/relationships/image" Target="../media/image5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9.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72.png"/><Relationship Id="rId5" Type="http://schemas.openxmlformats.org/officeDocument/2006/relationships/image" Target="../media/image5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49.xml"/><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7.png"/><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DDFD4D13-1DE7-4187-AD5D-A08AAFF25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550" y="4783112"/>
            <a:ext cx="2074888" cy="2074888"/>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CCD46849-5AE0-B171-287F-47E13BC969DB}"/>
              </a:ext>
            </a:extLst>
          </p:cNvPr>
          <p:cNvPicPr>
            <a:picLocks noChangeAspect="1"/>
          </p:cNvPicPr>
          <p:nvPr/>
        </p:nvPicPr>
        <p:blipFill>
          <a:blip r:embed="rId4"/>
          <a:stretch>
            <a:fillRect/>
          </a:stretch>
        </p:blipFill>
        <p:spPr>
          <a:xfrm>
            <a:off x="3403599" y="1238910"/>
            <a:ext cx="7673976" cy="3672118"/>
          </a:xfrm>
          <a:prstGeom prst="rect">
            <a:avLst/>
          </a:prstGeom>
        </p:spPr>
      </p:pic>
      <p:pic>
        <p:nvPicPr>
          <p:cNvPr id="8" name="Picture 7">
            <a:extLst>
              <a:ext uri="{FF2B5EF4-FFF2-40B4-BE49-F238E27FC236}">
                <a16:creationId xmlns:a16="http://schemas.microsoft.com/office/drawing/2014/main" id="{A1684645-B99D-B16A-359D-026F61B90359}"/>
              </a:ext>
            </a:extLst>
          </p:cNvPr>
          <p:cNvPicPr>
            <a:picLocks noChangeAspect="1"/>
          </p:cNvPicPr>
          <p:nvPr/>
        </p:nvPicPr>
        <p:blipFill>
          <a:blip r:embed="rId5"/>
          <a:stretch>
            <a:fillRect/>
          </a:stretch>
        </p:blipFill>
        <p:spPr>
          <a:xfrm>
            <a:off x="5295761" y="193862"/>
            <a:ext cx="3200677" cy="1536325"/>
          </a:xfrm>
          <a:prstGeom prst="rect">
            <a:avLst/>
          </a:prstGeom>
        </p:spPr>
      </p:pic>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225472" y="442796"/>
            <a:ext cx="11741059" cy="5972408"/>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12" name="Freeform 12"/>
          <p:cNvSpPr/>
          <p:nvPr/>
        </p:nvSpPr>
        <p:spPr>
          <a:xfrm rot="2534254">
            <a:off x="227649" y="-134016"/>
            <a:ext cx="969401" cy="1558979"/>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rot="-719906">
            <a:off x="10223880" y="313537"/>
            <a:ext cx="1508485" cy="1184847"/>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D8397F70-DC0E-0A23-4B4C-AEB7ABEC5841}"/>
              </a:ext>
            </a:extLst>
          </p:cNvPr>
          <p:cNvSpPr txBox="1"/>
          <p:nvPr/>
        </p:nvSpPr>
        <p:spPr>
          <a:xfrm>
            <a:off x="1052335" y="657578"/>
            <a:ext cx="5633156" cy="461665"/>
          </a:xfrm>
          <a:prstGeom prst="rect">
            <a:avLst/>
          </a:prstGeom>
          <a:noFill/>
        </p:spPr>
        <p:txBody>
          <a:bodyPr wrap="square" rtlCol="0">
            <a:spAutoFit/>
          </a:bodyPr>
          <a:lstStyle/>
          <a:p>
            <a:pPr defTabSz="121917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2400" b="1" kern="0" dirty="0">
                <a:solidFill>
                  <a:srgbClr val="000000"/>
                </a:solidFill>
                <a:latin typeface="Cambria" panose="02040503050406030204" pitchFamily="18" charset="0"/>
                <a:ea typeface="Cambria" panose="02040503050406030204" pitchFamily="18" charset="0"/>
                <a:cs typeface="Arial"/>
                <a:sym typeface="Arial"/>
              </a:rPr>
              <a:t> </a:t>
            </a:r>
            <a:r>
              <a:rPr lang="en-US" sz="2400" b="1" kern="0" dirty="0" err="1">
                <a:solidFill>
                  <a:srgbClr val="000000"/>
                </a:solidFill>
                <a:latin typeface="Cambria" panose="02040503050406030204" pitchFamily="18" charset="0"/>
                <a:ea typeface="Cambria" panose="02040503050406030204" pitchFamily="18" charset="0"/>
                <a:cs typeface="Arial"/>
                <a:sym typeface="Arial"/>
              </a:rPr>
              <a:t>nhóm</a:t>
            </a:r>
            <a:r>
              <a:rPr lang="en-US" sz="2400" b="1" kern="0" dirty="0">
                <a:solidFill>
                  <a:srgbClr val="000000"/>
                </a:solidFill>
                <a:latin typeface="Cambria" panose="02040503050406030204" pitchFamily="18" charset="0"/>
                <a:ea typeface="Cambria" panose="02040503050406030204" pitchFamily="18" charset="0"/>
                <a:cs typeface="Arial"/>
                <a:sym typeface="Arial"/>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7"/>
          <a:stretch>
            <a:fillRect/>
          </a:stretch>
        </p:blipFill>
        <p:spPr>
          <a:xfrm>
            <a:off x="3991544" y="1164439"/>
            <a:ext cx="5763252" cy="861643"/>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864114873"/>
              </p:ext>
            </p:extLst>
          </p:nvPr>
        </p:nvGraphicFramePr>
        <p:xfrm>
          <a:off x="620888" y="2447924"/>
          <a:ext cx="10905067" cy="3614910"/>
        </p:xfrm>
        <a:graphic>
          <a:graphicData uri="http://schemas.openxmlformats.org/drawingml/2006/table">
            <a:tbl>
              <a:tblPr firstRow="1" bandRow="1"/>
              <a:tblGrid>
                <a:gridCol w="2284237">
                  <a:extLst>
                    <a:ext uri="{9D8B030D-6E8A-4147-A177-3AD203B41FA5}">
                      <a16:colId xmlns:a16="http://schemas.microsoft.com/office/drawing/2014/main" val="3926596845"/>
                    </a:ext>
                  </a:extLst>
                </a:gridCol>
                <a:gridCol w="2581275">
                  <a:extLst>
                    <a:ext uri="{9D8B030D-6E8A-4147-A177-3AD203B41FA5}">
                      <a16:colId xmlns:a16="http://schemas.microsoft.com/office/drawing/2014/main" val="2333062570"/>
                    </a:ext>
                  </a:extLst>
                </a:gridCol>
                <a:gridCol w="3375378">
                  <a:extLst>
                    <a:ext uri="{9D8B030D-6E8A-4147-A177-3AD203B41FA5}">
                      <a16:colId xmlns:a16="http://schemas.microsoft.com/office/drawing/2014/main" val="720897861"/>
                    </a:ext>
                  </a:extLst>
                </a:gridCol>
                <a:gridCol w="2664177">
                  <a:extLst>
                    <a:ext uri="{9D8B030D-6E8A-4147-A177-3AD203B41FA5}">
                      <a16:colId xmlns:a16="http://schemas.microsoft.com/office/drawing/2014/main" val="1166482113"/>
                    </a:ext>
                  </a:extLst>
                </a:gridCol>
              </a:tblGrid>
              <a:tr h="1028701">
                <a:tc>
                  <a:txBody>
                    <a:bodyPr/>
                    <a:lstStyle/>
                    <a:p>
                      <a:pPr algn="ctr"/>
                      <a:r>
                        <a:rPr lang="en-US" sz="2700" b="1" dirty="0" err="1"/>
                        <a:t>Dụng</a:t>
                      </a:r>
                      <a:r>
                        <a:rPr lang="en-US" sz="2700" b="1" dirty="0"/>
                        <a:t> </a:t>
                      </a:r>
                      <a:r>
                        <a:rPr lang="en-US" sz="2700" b="1" dirty="0" err="1"/>
                        <a:t>cụ</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Cách</a:t>
                      </a:r>
                      <a:r>
                        <a:rPr lang="en-US" sz="2700" b="1" dirty="0"/>
                        <a:t> </a:t>
                      </a:r>
                      <a:r>
                        <a:rPr lang="en-US" sz="2700" b="1" dirty="0" err="1"/>
                        <a:t>tiến</a:t>
                      </a:r>
                      <a:r>
                        <a:rPr lang="en-US" sz="2700" b="1" dirty="0"/>
                        <a:t> </a:t>
                      </a:r>
                      <a:r>
                        <a:rPr lang="en-US" sz="2700" b="1" dirty="0" err="1"/>
                        <a:t>hành</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Giải</a:t>
                      </a:r>
                      <a:r>
                        <a:rPr lang="en-US" sz="2700" b="1" dirty="0"/>
                        <a:t> </a:t>
                      </a:r>
                      <a:r>
                        <a:rPr lang="en-US" sz="2700" b="1" dirty="0" err="1"/>
                        <a:t>thích</a:t>
                      </a:r>
                      <a:r>
                        <a:rPr lang="en-US" sz="2700" b="1" dirty="0"/>
                        <a:t> </a:t>
                      </a:r>
                      <a:r>
                        <a:rPr lang="en-US" sz="2700" b="1" dirty="0" err="1"/>
                        <a:t>hiện</a:t>
                      </a:r>
                      <a:r>
                        <a:rPr lang="en-US" sz="2700" b="1" dirty="0"/>
                        <a:t> </a:t>
                      </a:r>
                      <a:r>
                        <a:rPr lang="en-US" sz="2700" b="1" dirty="0" err="1"/>
                        <a:t>tượng</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Những</a:t>
                      </a:r>
                      <a:r>
                        <a:rPr lang="en-US" sz="2700" b="1" dirty="0"/>
                        <a:t> </a:t>
                      </a:r>
                      <a:r>
                        <a:rPr lang="en-US" sz="2700" b="1" dirty="0" err="1"/>
                        <a:t>lưu</a:t>
                      </a:r>
                      <a:r>
                        <a:rPr lang="en-US" sz="2700" b="1" dirty="0"/>
                        <a:t> ý </a:t>
                      </a:r>
                      <a:r>
                        <a:rPr lang="en-US" sz="2700" b="1" dirty="0" err="1"/>
                        <a:t>khi</a:t>
                      </a:r>
                      <a:r>
                        <a:rPr lang="en-US" sz="2700" b="1" dirty="0"/>
                        <a:t> </a:t>
                      </a:r>
                      <a:r>
                        <a:rPr lang="en-US" sz="2700" b="1" dirty="0" err="1"/>
                        <a:t>tiến</a:t>
                      </a:r>
                      <a:r>
                        <a:rPr lang="en-US" sz="2700" b="1" dirty="0"/>
                        <a:t> </a:t>
                      </a:r>
                      <a:r>
                        <a:rPr lang="en-US" sz="2700" b="1" dirty="0" err="1"/>
                        <a:t>hành</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2586209">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9" y="209030"/>
            <a:ext cx="11606772" cy="7286201"/>
          </a:xfrm>
          <a:prstGeom prst="rect">
            <a:avLst/>
          </a:prstGeom>
        </p:spPr>
      </p:pic>
      <p:sp>
        <p:nvSpPr>
          <p:cNvPr id="6" name="Rectangle 5"/>
          <p:cNvSpPr/>
          <p:nvPr/>
        </p:nvSpPr>
        <p:spPr>
          <a:xfrm>
            <a:off x="2600325" y="2623055"/>
            <a:ext cx="6743700" cy="2123658"/>
          </a:xfrm>
          <a:prstGeom prst="rect">
            <a:avLst/>
          </a:prstGeom>
        </p:spPr>
        <p:txBody>
          <a:bodyPr wrap="square">
            <a:spAutoFit/>
          </a:bodyPr>
          <a:lstStyle/>
          <a:p>
            <a:pPr algn="ctr" defTabSz="1219170">
              <a:spcBef>
                <a:spcPct val="20000"/>
              </a:spcBef>
              <a:buClr>
                <a:srgbClr val="000000"/>
              </a:buClr>
              <a:defRPr/>
            </a:pPr>
            <a:r>
              <a:rPr lang="en-US" altLang="en-US" sz="4400" b="1" kern="0" dirty="0" err="1">
                <a:solidFill>
                  <a:srgbClr val="357887">
                    <a:lumMod val="75000"/>
                  </a:srgbClr>
                </a:solidFill>
                <a:latin typeface="Arial" panose="020B0604020202020204" pitchFamily="34" charset="0"/>
                <a:cs typeface="Arial"/>
                <a:sym typeface="Arial"/>
              </a:rPr>
              <a:t>Có</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thể</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tách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ra</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khỏi</a:t>
            </a:r>
            <a:r>
              <a:rPr lang="en-US" altLang="en-US" sz="4400" b="1" kern="0" dirty="0">
                <a:solidFill>
                  <a:srgbClr val="357887">
                    <a:lumMod val="75000"/>
                  </a:srgbClr>
                </a:solidFill>
                <a:latin typeface="Arial" panose="020B0604020202020204" pitchFamily="34" charset="0"/>
                <a:cs typeface="Arial"/>
                <a:sym typeface="Arial"/>
              </a:rPr>
              <a:t> dung </a:t>
            </a:r>
            <a:r>
              <a:rPr lang="en-US" altLang="en-US" sz="4400" b="1" kern="0" dirty="0" err="1">
                <a:solidFill>
                  <a:srgbClr val="357887">
                    <a:lumMod val="75000"/>
                  </a:srgbClr>
                </a:solidFill>
                <a:latin typeface="Arial" panose="020B0604020202020204" pitchFamily="34" charset="0"/>
                <a:cs typeface="Arial"/>
                <a:sym typeface="Arial"/>
              </a:rPr>
              <a:t>dịch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bằng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phương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pháp</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cô</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cạn</a:t>
            </a:r>
            <a:r>
              <a:rPr lang="en-US" altLang="en-US" sz="4400" b="1" kern="0" dirty="0">
                <a:solidFill>
                  <a:srgbClr val="357887">
                    <a:lumMod val="75000"/>
                  </a:srgbClr>
                </a:solidFill>
                <a:latin typeface="Arial" panose="020B0604020202020204" pitchFamily="34" charset="0"/>
                <a:cs typeface="Arial"/>
                <a:sym typeface="Arial"/>
              </a:rPr>
              <a:t>.</a:t>
            </a:r>
            <a:endParaRPr lang="vi-VN" altLang="en-US" sz="4400" b="1" kern="0" dirty="0">
              <a:solidFill>
                <a:srgbClr val="357887">
                  <a:lumMod val="75000"/>
                </a:srgbClr>
              </a:solidFill>
              <a:latin typeface="Arial" panose="020B0604020202020204" pitchFamily="34" charset="0"/>
              <a:cs typeface="Arial"/>
              <a:sym typeface="Arial"/>
            </a:endParaRPr>
          </a:p>
        </p:txBody>
      </p:sp>
      <p:grpSp>
        <p:nvGrpSpPr>
          <p:cNvPr id="7" name="Google Shape;2211;p54"/>
          <p:cNvGrpSpPr/>
          <p:nvPr/>
        </p:nvGrpSpPr>
        <p:grpSpPr>
          <a:xfrm>
            <a:off x="8784579" y="173406"/>
            <a:ext cx="3078700" cy="2269265"/>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76" name="Rectangle 175"/>
          <p:cNvSpPr/>
          <p:nvPr/>
        </p:nvSpPr>
        <p:spPr>
          <a:xfrm>
            <a:off x="420274" y="295915"/>
            <a:ext cx="3424334" cy="1077218"/>
          </a:xfrm>
          <a:prstGeom prst="rect">
            <a:avLst/>
          </a:prstGeom>
        </p:spPr>
        <p:txBody>
          <a:bodyPr wrap="none">
            <a:spAutoFit/>
          </a:bodyPr>
          <a:lstStyle/>
          <a:p>
            <a:pPr algn="ctr" defTabSz="1219170">
              <a:buClr>
                <a:srgbClr val="000000"/>
              </a:buClr>
              <a:defRPr/>
            </a:pPr>
            <a:r>
              <a:rPr lang="en-US" altLang="en-US" sz="6400" b="1" u="sng" kern="0">
                <a:solidFill>
                  <a:srgbClr val="FF3399"/>
                </a:solidFill>
                <a:effectLst>
                  <a:reflection blurRad="6350" stA="55000" endA="300" endPos="45500" dir="5400000" sy="-100000" algn="bl" rotWithShape="0"/>
                </a:effectLst>
                <a:latin typeface="Arial"/>
                <a:cs typeface="Arial"/>
                <a:sym typeface="Arial"/>
              </a:rPr>
              <a:t>Kết luận</a:t>
            </a:r>
            <a:endParaRPr lang="en-US" altLang="en-US" sz="6400" b="1" kern="0" dirty="0">
              <a:solidFill>
                <a:srgbClr val="FF3399"/>
              </a:solidFill>
              <a:latin typeface="Arial"/>
              <a:cs typeface="Arial"/>
              <a:sym typeface="Arial"/>
            </a:endParaRPr>
          </a:p>
        </p:txBody>
      </p:sp>
      <p:grpSp>
        <p:nvGrpSpPr>
          <p:cNvPr id="177" name="Google Shape;4200;p63"/>
          <p:cNvGrpSpPr/>
          <p:nvPr/>
        </p:nvGrpSpPr>
        <p:grpSpPr>
          <a:xfrm>
            <a:off x="4355" y="4612761"/>
            <a:ext cx="2948888" cy="2248848"/>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294" y="3035356"/>
            <a:ext cx="4853509" cy="4853509"/>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descr="A logo with a black background&#10;&#10;Description automatically generated">
            <a:extLst>
              <a:ext uri="{FF2B5EF4-FFF2-40B4-BE49-F238E27FC236}">
                <a16:creationId xmlns:a16="http://schemas.microsoft.com/office/drawing/2014/main" id="{F73DBA1F-59A1-C098-15AB-8FB2D4078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892" y="1225779"/>
            <a:ext cx="8315665" cy="6425741"/>
          </a:xfrm>
          <a:prstGeom prst="rect">
            <a:avLst/>
          </a:prstGeom>
        </p:spPr>
      </p:pic>
    </p:spTree>
    <p:extLst>
      <p:ext uri="{BB962C8B-B14F-4D97-AF65-F5344CB8AC3E}">
        <p14:creationId xmlns:p14="http://schemas.microsoft.com/office/powerpoint/2010/main" val="262712835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7" name="Picture 3">
            <a:extLst>
              <a:ext uri="{FF2B5EF4-FFF2-40B4-BE49-F238E27FC236}">
                <a16:creationId xmlns:a16="http://schemas.microsoft.com/office/drawing/2014/main" id="{E5DCA1A0-1511-142F-76C7-E2A08FE0AB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93" y="2522758"/>
            <a:ext cx="4127045" cy="4222036"/>
          </a:xfrm>
          <a:prstGeom prst="rect">
            <a:avLst/>
          </a:prstGeom>
        </p:spPr>
      </p:pic>
      <p:pic>
        <p:nvPicPr>
          <p:cNvPr id="8" name="Picture 7">
            <a:extLst>
              <a:ext uri="{FF2B5EF4-FFF2-40B4-BE49-F238E27FC236}">
                <a16:creationId xmlns:a16="http://schemas.microsoft.com/office/drawing/2014/main" id="{598A2203-27C3-3755-C56E-619623A27BD4}"/>
              </a:ext>
            </a:extLst>
          </p:cNvPr>
          <p:cNvPicPr>
            <a:picLocks noChangeAspect="1"/>
          </p:cNvPicPr>
          <p:nvPr/>
        </p:nvPicPr>
        <p:blipFill>
          <a:blip r:embed="rId4"/>
          <a:stretch>
            <a:fillRect/>
          </a:stretch>
        </p:blipFill>
        <p:spPr>
          <a:xfrm>
            <a:off x="894378" y="660174"/>
            <a:ext cx="4840644" cy="2280102"/>
          </a:xfrm>
          <a:prstGeom prst="rect">
            <a:avLst/>
          </a:prstGeom>
        </p:spPr>
      </p:pic>
      <p:sp>
        <p:nvSpPr>
          <p:cNvPr id="11" name="Speech Bubble: Oval 10">
            <a:extLst>
              <a:ext uri="{FF2B5EF4-FFF2-40B4-BE49-F238E27FC236}">
                <a16:creationId xmlns:a16="http://schemas.microsoft.com/office/drawing/2014/main" id="{F5356550-0C7A-0EBD-04CF-26B25A6A6931}"/>
              </a:ext>
            </a:extLst>
          </p:cNvPr>
          <p:cNvSpPr/>
          <p:nvPr/>
        </p:nvSpPr>
        <p:spPr>
          <a:xfrm>
            <a:off x="5116749" y="860797"/>
            <a:ext cx="6703756" cy="3429000"/>
          </a:xfrm>
          <a:prstGeom prst="wedgeEllipseCallout">
            <a:avLst>
              <a:gd name="adj1" fmla="val -46858"/>
              <a:gd name="adj2" fmla="val 54668"/>
            </a:avLst>
          </a:prstGeom>
          <a:solidFill>
            <a:schemeClr val="bg1"/>
          </a:solidFill>
          <a:ln w="3810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libri" panose="020F0502020204030204" pitchFamily="34" charset="0"/>
                <a:cs typeface="Calibri" panose="020F0502020204030204" pitchFamily="34" charset="0"/>
              </a:rPr>
              <a:t>Nói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với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về</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muối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ra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khỏi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dịch</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198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400" dirty="0">
              <a:solidFill>
                <a:srgbClr val="002060"/>
              </a:solidFill>
              <a:latin typeface="Cambria" panose="02040503050406030204" pitchFamily="18" charset="0"/>
              <a:ea typeface="Cambria" panose="02040503050406030204" pitchFamily="18" charset="0"/>
            </a:endParaRPr>
          </a:p>
        </p:txBody>
      </p:sp>
      <p:grpSp>
        <p:nvGrpSpPr>
          <p:cNvPr id="6" name="组合 52">
            <a:extLst>
              <a:ext uri="{FF2B5EF4-FFF2-40B4-BE49-F238E27FC236}">
                <a16:creationId xmlns:a16="http://schemas.microsoft.com/office/drawing/2014/main" id="{59FC1E28-317F-CB67-5144-3B743ADB4897}"/>
              </a:ext>
            </a:extLst>
          </p:cNvPr>
          <p:cNvGrpSpPr/>
          <p:nvPr/>
        </p:nvGrpSpPr>
        <p:grpSpPr>
          <a:xfrm>
            <a:off x="290279" y="-896711"/>
            <a:ext cx="11568346" cy="3554186"/>
            <a:chOff x="2858028" y="-1106007"/>
            <a:chExt cx="8719457" cy="5529944"/>
          </a:xfrm>
        </p:grpSpPr>
        <p:pic>
          <p:nvPicPr>
            <p:cNvPr id="9" name="图片 21">
              <a:extLst>
                <a:ext uri="{FF2B5EF4-FFF2-40B4-BE49-F238E27FC236}">
                  <a16:creationId xmlns:a16="http://schemas.microsoft.com/office/drawing/2014/main" id="{81E072CA-4123-6B60-17B4-4656BAA12C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58028" y="-1106007"/>
              <a:ext cx="8719457" cy="5529944"/>
            </a:xfrm>
            <a:prstGeom prst="rect">
              <a:avLst/>
            </a:prstGeom>
          </p:spPr>
        </p:pic>
        <p:sp>
          <p:nvSpPr>
            <p:cNvPr id="10" name="文本框 76">
              <a:extLst>
                <a:ext uri="{FF2B5EF4-FFF2-40B4-BE49-F238E27FC236}">
                  <a16:creationId xmlns:a16="http://schemas.microsoft.com/office/drawing/2014/main" id="{D6560013-5A80-4323-B21A-B3DFA1CA1060}"/>
                </a:ext>
              </a:extLst>
            </p:cNvPr>
            <p:cNvSpPr txBox="1"/>
            <p:nvPr/>
          </p:nvSpPr>
          <p:spPr>
            <a:xfrm>
              <a:off x="4811301" y="1197300"/>
              <a:ext cx="5204123" cy="1005624"/>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Cách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tách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muối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ra</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khỏi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dung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dịch</a:t>
              </a:r>
              <a:endParaRPr lang="zh-CN" altLang="en-US"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3724DEE3-068F-FE5E-9668-DB49B41D9E2F}"/>
              </a:ext>
            </a:extLst>
          </p:cNvPr>
          <p:cNvSpPr/>
          <p:nvPr/>
        </p:nvSpPr>
        <p:spPr>
          <a:xfrm>
            <a:off x="962025" y="2612069"/>
            <a:ext cx="10096499" cy="277908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060989-6F15-FEDD-17BE-9EDD8EC9B6EC}"/>
              </a:ext>
            </a:extLst>
          </p:cNvPr>
          <p:cNvSpPr txBox="1"/>
          <p:nvPr/>
        </p:nvSpPr>
        <p:spPr>
          <a:xfrm>
            <a:off x="1238250" y="2800350"/>
            <a:ext cx="9744075" cy="2308324"/>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Cho 1 thìa muối ăn vào cốc thuỷ tinh chứa 80 ml nước, khuấy đều.</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Lấy 5 đến 6 thìa dung dịch muối cho vào bát sứ và đặt bát lên trên kiềng sắt có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Đốt nến và đưa cốc nến vào phía dưới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Khi đun dung dịch muối sẽ nóng lên và bốc hơi. Sau vài phút thì có hiện tượng nước bốc hơi hết và chỉ còn lại muối trắng trong bát.</a:t>
            </a:r>
          </a:p>
        </p:txBody>
      </p:sp>
    </p:spTree>
    <p:extLst>
      <p:ext uri="{BB962C8B-B14F-4D97-AF65-F5344CB8AC3E}">
        <p14:creationId xmlns:p14="http://schemas.microsoft.com/office/powerpoint/2010/main" val="1224402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316257" y="0"/>
            <a:ext cx="11128592" cy="6858000"/>
          </a:xfrm>
          <a:prstGeom prst="rect">
            <a:avLst/>
          </a:prstGeom>
        </p:spPr>
      </p:pic>
      <p:sp>
        <p:nvSpPr>
          <p:cNvPr id="10" name="Rounded Rectangle 9"/>
          <p:cNvSpPr/>
          <p:nvPr/>
        </p:nvSpPr>
        <p:spPr>
          <a:xfrm>
            <a:off x="2910918" y="2405243"/>
            <a:ext cx="6370163" cy="31726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2. </a:t>
            </a:r>
            <a:r>
              <a:rPr kumimoji="0" lang="vi-VN" sz="4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Người dân ở vùng ven biển làm cách nào để sản xuất muối từ nước biển.</a:t>
            </a:r>
            <a:endParaRPr kumimoji="0" lang="vi-VN" sz="4800" b="1" i="0" u="none" strike="noStrike" kern="1200" cap="none" spc="0" normalizeH="0" baseline="0" noProof="0" dirty="0">
              <a:ln>
                <a:noFill/>
              </a:ln>
              <a:solidFill>
                <a:srgbClr val="FFFF00"/>
              </a:solidFill>
              <a:effectLst/>
              <a:uLnTx/>
              <a:uFillTx/>
              <a:latin typeface="Arial" panose="020B0604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956998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sp>
        <p:nvSpPr>
          <p:cNvPr id="2" name="Rectangle: Rounded Corners 1">
            <a:extLst>
              <a:ext uri="{FF2B5EF4-FFF2-40B4-BE49-F238E27FC236}">
                <a16:creationId xmlns:a16="http://schemas.microsoft.com/office/drawing/2014/main" id="{1F34B01A-F194-46C5-EB87-AA6BDF86A2C0}"/>
              </a:ext>
            </a:extLst>
          </p:cNvPr>
          <p:cNvSpPr/>
          <p:nvPr/>
        </p:nvSpPr>
        <p:spPr>
          <a:xfrm>
            <a:off x="276225" y="1"/>
            <a:ext cx="11715749" cy="16192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Để sản xuất muối từ nước biển người ta dẫn nước biển vào các ruộng cát, sau đó lợi dụng sức nóng của mặt trời làm nước bốc hơi, muối không bay hơi sẽ đọng lại trên đồng muối để thu hoạch.</a:t>
            </a:r>
          </a:p>
        </p:txBody>
      </p:sp>
      <p:pic>
        <p:nvPicPr>
          <p:cNvPr id="2050" name="Picture 2" descr="Quy trình làm muối từ nước biển độc đáo tại các tỉnh ven">
            <a:extLst>
              <a:ext uri="{FF2B5EF4-FFF2-40B4-BE49-F238E27FC236}">
                <a16:creationId xmlns:a16="http://schemas.microsoft.com/office/drawing/2014/main" id="{F7BC574B-6F54-B3CF-509C-6AA3C0743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866900"/>
            <a:ext cx="8705850" cy="448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587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yellow letters on a black background&#10;&#10;Description automatically generated">
            <a:extLst>
              <a:ext uri="{FF2B5EF4-FFF2-40B4-BE49-F238E27FC236}">
                <a16:creationId xmlns:a16="http://schemas.microsoft.com/office/drawing/2014/main" id="{9205808B-5C75-32C7-A19E-3AFFB8E43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571625"/>
            <a:ext cx="8000999" cy="2656582"/>
          </a:xfrm>
          <a:prstGeom prst="rect">
            <a:avLst/>
          </a:prstGeom>
        </p:spPr>
      </p:pic>
    </p:spTree>
    <p:extLst>
      <p:ext uri="{BB962C8B-B14F-4D97-AF65-F5344CB8AC3E}">
        <p14:creationId xmlns:p14="http://schemas.microsoft.com/office/powerpoint/2010/main" val="123558553"/>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3" name="Group 2">
            <a:extLst>
              <a:ext uri="{FF2B5EF4-FFF2-40B4-BE49-F238E27FC236}">
                <a16:creationId xmlns:a16="http://schemas.microsoft.com/office/drawing/2014/main" id="{EC007C86-37EB-17BC-DF8D-70DA0630C3E1}"/>
              </a:ext>
            </a:extLst>
          </p:cNvPr>
          <p:cNvGrpSpPr/>
          <p:nvPr/>
        </p:nvGrpSpPr>
        <p:grpSpPr>
          <a:xfrm>
            <a:off x="1690321" y="703541"/>
            <a:ext cx="9941169" cy="2326716"/>
            <a:chOff x="1594337" y="1602154"/>
            <a:chExt cx="9003323" cy="3477846"/>
          </a:xfrm>
        </p:grpSpPr>
        <p:sp>
          <p:nvSpPr>
            <p:cNvPr id="4" name="Rounded Rectangle 8">
              <a:extLst>
                <a:ext uri="{FF2B5EF4-FFF2-40B4-BE49-F238E27FC236}">
                  <a16:creationId xmlns:a16="http://schemas.microsoft.com/office/drawing/2014/main" id="{9E89BD4D-1FE2-F6EB-B04A-9AFBF9A2A9B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9">
              <a:extLst>
                <a:ext uri="{FF2B5EF4-FFF2-40B4-BE49-F238E27FC236}">
                  <a16:creationId xmlns:a16="http://schemas.microsoft.com/office/drawing/2014/main" id="{D198AF21-3F59-54FF-898E-6F921FB65D69}"/>
                </a:ext>
              </a:extLst>
            </p:cNvPr>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cs typeface="Calibri" panose="020F0502020204030204" pitchFamily="34" charset="0"/>
                </a:rPr>
                <a:t>Thực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tạo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một</a:t>
              </a:r>
              <a:r>
                <a:rPr lang="en-US" sz="4400" dirty="0">
                  <a:solidFill>
                    <a:srgbClr val="002060"/>
                  </a:solidFill>
                  <a:latin typeface="Calibri" panose="020F0502020204030204" pitchFamily="34" charset="0"/>
                  <a:cs typeface="Calibri" panose="020F0502020204030204" pitchFamily="34" charset="0"/>
                </a:rPr>
                <a:t> dung </a:t>
              </a:r>
              <a:r>
                <a:rPr lang="en-US" sz="4400" dirty="0" err="1">
                  <a:solidFill>
                    <a:srgbClr val="002060"/>
                  </a:solidFill>
                  <a:latin typeface="Calibri" panose="020F0502020204030204" pitchFamily="34" charset="0"/>
                  <a:cs typeface="Calibri" panose="020F0502020204030204" pitchFamily="34" charset="0"/>
                </a:rPr>
                <a:t>dịch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nước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chấm</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phục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vụ</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bữa</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ăn</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hàng</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ngày</a:t>
              </a:r>
              <a:r>
                <a:rPr lang="en-US" sz="4400" dirty="0">
                  <a:solidFill>
                    <a:srgbClr val="002060"/>
                  </a:solidFill>
                  <a:latin typeface="Calibri" panose="020F0502020204030204" pitchFamily="34" charset="0"/>
                  <a:cs typeface="Calibri" panose="020F0502020204030204" pitchFamily="34" charset="0"/>
                </a:rPr>
                <a:t>.</a:t>
              </a:r>
              <a:endParaRPr lang="vi-VN" sz="2800" dirty="0">
                <a:solidFill>
                  <a:srgbClr val="002060"/>
                </a:solidFill>
                <a:latin typeface="Calibri" panose="020F0502020204030204" pitchFamily="34" charset="0"/>
                <a:cs typeface="Calibri" panose="020F0502020204030204" pitchFamily="34" charset="0"/>
              </a:endParaRPr>
            </a:p>
          </p:txBody>
        </p:sp>
      </p:grpSp>
      <p:pic>
        <p:nvPicPr>
          <p:cNvPr id="7" name="Graphic 10">
            <a:extLst>
              <a:ext uri="{FF2B5EF4-FFF2-40B4-BE49-F238E27FC236}">
                <a16:creationId xmlns:a16="http://schemas.microsoft.com/office/drawing/2014/main" id="{208A50F5-4661-DDF6-CF1A-43805BDA59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506" y="3147094"/>
            <a:ext cx="3545178" cy="3788788"/>
          </a:xfrm>
          <a:prstGeom prst="rect">
            <a:avLst/>
          </a:prstGeom>
        </p:spPr>
      </p:pic>
      <p:pic>
        <p:nvPicPr>
          <p:cNvPr id="5122" name="Picture 2" descr="8 cách pha nước chấm dùng được cho đủ các loại món ăn">
            <a:extLst>
              <a:ext uri="{FF2B5EF4-FFF2-40B4-BE49-F238E27FC236}">
                <a16:creationId xmlns:a16="http://schemas.microsoft.com/office/drawing/2014/main" id="{B0E7FD89-0FDB-0101-1675-EC1CBF379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4" y="3196232"/>
            <a:ext cx="5324475" cy="299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2538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rot="175581">
            <a:off x="3452475" y="669325"/>
            <a:ext cx="8415349" cy="41197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8854" y="2415235"/>
            <a:ext cx="3269212" cy="4310246"/>
          </a:xfrm>
          <a:prstGeom prst="rect">
            <a:avLst/>
          </a:prstGeom>
        </p:spPr>
      </p:pic>
      <p:pic>
        <p:nvPicPr>
          <p:cNvPr id="2" name="Picture 1">
            <a:extLst>
              <a:ext uri="{FF2B5EF4-FFF2-40B4-BE49-F238E27FC236}">
                <a16:creationId xmlns:a16="http://schemas.microsoft.com/office/drawing/2014/main" id="{2F1FCEF2-BA33-F0EC-6A04-375B0BA4AAA6}"/>
              </a:ext>
            </a:extLst>
          </p:cNvPr>
          <p:cNvPicPr>
            <a:picLocks noChangeAspect="1"/>
          </p:cNvPicPr>
          <p:nvPr/>
        </p:nvPicPr>
        <p:blipFill>
          <a:blip r:embed="rId5"/>
          <a:stretch>
            <a:fillRect/>
          </a:stretch>
        </p:blipFill>
        <p:spPr>
          <a:xfrm>
            <a:off x="3782922" y="1347387"/>
            <a:ext cx="7693819" cy="2865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81832" y="990600"/>
            <a:ext cx="7193924" cy="3525049"/>
            <a:chOff x="6199020" y="1914474"/>
            <a:chExt cx="4938444" cy="2767892"/>
          </a:xfrm>
        </p:grpSpPr>
        <p:pic>
          <p:nvPicPr>
            <p:cNvPr id="9" name="Picture 8"/>
            <p:cNvPicPr>
              <a:picLocks noChangeAspect="1"/>
            </p:cNvPicPr>
            <p:nvPr/>
          </p:nvPicPr>
          <p:blipFill>
            <a:blip r:embed="rId2"/>
            <a:stretch>
              <a:fillRect/>
            </a:stretch>
          </p:blipFill>
          <p:spPr>
            <a:xfrm rot="175581">
              <a:off x="6199020" y="1914474"/>
              <a:ext cx="4938444" cy="2767892"/>
            </a:xfrm>
            <a:prstGeom prst="rect">
              <a:avLst/>
            </a:prstGeom>
          </p:spPr>
        </p:pic>
        <p:sp>
          <p:nvSpPr>
            <p:cNvPr id="10" name="TextBox 9"/>
            <p:cNvSpPr txBox="1"/>
            <p:nvPr/>
          </p:nvSpPr>
          <p:spPr>
            <a:xfrm>
              <a:off x="6490837" y="2404239"/>
              <a:ext cx="4366332" cy="17400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lang="en-US" sz="4800"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endParaRPr kumimoji="0" lang="pt-BR"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620682CD-CACB-43D3-84F7-2AD48446FBEB}"/>
              </a:ext>
            </a:extLst>
          </p:cNvPr>
          <p:cNvGrpSpPr/>
          <p:nvPr/>
        </p:nvGrpSpPr>
        <p:grpSpPr>
          <a:xfrm>
            <a:off x="340084" y="1847776"/>
            <a:ext cx="4859199" cy="5010224"/>
            <a:chOff x="915436" y="2429064"/>
            <a:chExt cx="4570964" cy="4449718"/>
          </a:xfrm>
        </p:grpSpPr>
        <p:sp>
          <p:nvSpPr>
            <p:cNvPr id="17" name="Oval 16">
              <a:extLst>
                <a:ext uri="{FF2B5EF4-FFF2-40B4-BE49-F238E27FC236}">
                  <a16:creationId xmlns:a16="http://schemas.microsoft.com/office/drawing/2014/main" id="{5BAB0D61-1DBD-44D6-9C90-A7BC5945281C}"/>
                </a:ext>
              </a:extLst>
            </p:cNvPr>
            <p:cNvSpPr/>
            <p:nvPr/>
          </p:nvSpPr>
          <p:spPr>
            <a:xfrm>
              <a:off x="1791218" y="3048000"/>
              <a:ext cx="2819400" cy="28194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8" name="Picture 17">
              <a:extLst>
                <a:ext uri="{FF2B5EF4-FFF2-40B4-BE49-F238E27FC236}">
                  <a16:creationId xmlns:a16="http://schemas.microsoft.com/office/drawing/2014/main" id="{26F4DEBF-8F67-45A3-9122-3223B9BEA5AD}"/>
                </a:ext>
              </a:extLst>
            </p:cNvPr>
            <p:cNvPicPr>
              <a:picLocks noChangeAspect="1"/>
            </p:cNvPicPr>
            <p:nvPr/>
          </p:nvPicPr>
          <p:blipFill>
            <a:blip r:embed="rId3"/>
            <a:stretch>
              <a:fillRect/>
            </a:stretch>
          </p:blipFill>
          <p:spPr>
            <a:xfrm>
              <a:off x="915436" y="5245808"/>
              <a:ext cx="4570964" cy="1632974"/>
            </a:xfrm>
            <a:prstGeom prst="rect">
              <a:avLst/>
            </a:prstGeom>
          </p:spPr>
        </p:pic>
        <p:pic>
          <p:nvPicPr>
            <p:cNvPr id="19" name="Picture 18">
              <a:extLst>
                <a:ext uri="{FF2B5EF4-FFF2-40B4-BE49-F238E27FC236}">
                  <a16:creationId xmlns:a16="http://schemas.microsoft.com/office/drawing/2014/main" id="{2C7FD57B-AD93-4034-A13F-D3EBA727D603}"/>
                </a:ext>
              </a:extLst>
            </p:cNvPr>
            <p:cNvPicPr>
              <a:picLocks noChangeAspect="1"/>
            </p:cNvPicPr>
            <p:nvPr/>
          </p:nvPicPr>
          <p:blipFill>
            <a:blip r:embed="rId4">
              <a:extLst>
                <a:ext uri="{28A0092B-C50C-407E-A947-70E740481C1C}">
                  <a14:useLocalDpi xmlns:a14="http://schemas.microsoft.com/office/drawing/2010/main" val="0"/>
                </a:ext>
              </a:extLst>
            </a:blip>
            <a:srcRect t="278" b="278"/>
            <a:stretch>
              <a:fillRect/>
            </a:stretch>
          </p:blipFill>
          <p:spPr>
            <a:xfrm>
              <a:off x="1907542" y="2429064"/>
              <a:ext cx="2677016" cy="2815136"/>
            </a:xfrm>
            <a:prstGeom prst="rect">
              <a:avLst/>
            </a:prstGeom>
          </p:spPr>
        </p:pic>
      </p:grpSp>
      <p:pic>
        <p:nvPicPr>
          <p:cNvPr id="20" name="Picture 19" descr="A picture containing text&#10;&#10;Description automatically generated">
            <a:extLst>
              <a:ext uri="{FF2B5EF4-FFF2-40B4-BE49-F238E27FC236}">
                <a16:creationId xmlns:a16="http://schemas.microsoft.com/office/drawing/2014/main" id="{6BBBCEFA-5127-4733-857F-E10E4585E9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178" y="4219328"/>
            <a:ext cx="2971800" cy="2971800"/>
          </a:xfrm>
          <a:prstGeom prst="rect">
            <a:avLst/>
          </a:prstGeom>
        </p:spPr>
      </p:pic>
    </p:spTree>
    <p:extLst>
      <p:ext uri="{BB962C8B-B14F-4D97-AF65-F5344CB8AC3E}">
        <p14:creationId xmlns:p14="http://schemas.microsoft.com/office/powerpoint/2010/main" val="292883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1026" name="Picture 2" descr="Tổng hợp với hơn 73 về hình nước cam hay nhất - coedo.com.vn">
            <a:extLst>
              <a:ext uri="{FF2B5EF4-FFF2-40B4-BE49-F238E27FC236}">
                <a16:creationId xmlns:a16="http://schemas.microsoft.com/office/drawing/2014/main" id="{C1619E3B-1C8A-DAFF-BA41-77B2811D2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824" y="552450"/>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ước mắm Nam ngư chai 750ml">
            <a:extLst>
              <a:ext uri="{FF2B5EF4-FFF2-40B4-BE49-F238E27FC236}">
                <a16:creationId xmlns:a16="http://schemas.microsoft.com/office/drawing/2014/main" id="{0AE8CDDD-32B6-416F-6B26-12F251A6A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75" y="714375"/>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limex Food - Muối tiêu chanh 90g">
            <a:extLst>
              <a:ext uri="{FF2B5EF4-FFF2-40B4-BE49-F238E27FC236}">
                <a16:creationId xmlns:a16="http://schemas.microsoft.com/office/drawing/2014/main" id="{F7118296-A863-1842-F9D5-6092AB9CA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809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uối Vietrue sát khuẩn, súc miệng chai 500ml - 06/2024 |  nhathuocankhang.com">
            <a:extLst>
              <a:ext uri="{FF2B5EF4-FFF2-40B4-BE49-F238E27FC236}">
                <a16:creationId xmlns:a16="http://schemas.microsoft.com/office/drawing/2014/main" id="{EF989F07-F941-CEE0-3025-947B68543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428625"/>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à Sữa Trân Châu Đen - Gong Cha Vietnam">
            <a:extLst>
              <a:ext uri="{FF2B5EF4-FFF2-40B4-BE49-F238E27FC236}">
                <a16:creationId xmlns:a16="http://schemas.microsoft.com/office/drawing/2014/main" id="{BEF92C84-3DF3-234B-0E35-62D131CD1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 y="35242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lad rau củ trộn xốt mayonnaise | Món Ngon Mỗi Ngày">
            <a:extLst>
              <a:ext uri="{FF2B5EF4-FFF2-40B4-BE49-F238E27FC236}">
                <a16:creationId xmlns:a16="http://schemas.microsoft.com/office/drawing/2014/main" id="{2116AC64-8910-99C8-2C6F-EE17ADD8F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4" y="3781425"/>
            <a:ext cx="38576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ống C sủi chữa nhiệt miệng được không? - Nha Khoa Đông Nam®">
            <a:extLst>
              <a:ext uri="{FF2B5EF4-FFF2-40B4-BE49-F238E27FC236}">
                <a16:creationId xmlns:a16="http://schemas.microsoft.com/office/drawing/2014/main" id="{64B0A0F4-9FAB-D403-9232-FDE3F11B1C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7225" y="3952875"/>
            <a:ext cx="21717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471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686607" y="123825"/>
            <a:ext cx="3514418"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2" descr="Tổng hợp với hơn 73 về hình nước cam hay nhất - coedo.com.vn">
            <a:extLst>
              <a:ext uri="{FF2B5EF4-FFF2-40B4-BE49-F238E27FC236}">
                <a16:creationId xmlns:a16="http://schemas.microsoft.com/office/drawing/2014/main" id="{91CF962D-70C4-56E5-BECB-F1694FE10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49" y="1781175"/>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olimex Food - Muối tiêu chanh 90g">
            <a:extLst>
              <a:ext uri="{FF2B5EF4-FFF2-40B4-BE49-F238E27FC236}">
                <a16:creationId xmlns:a16="http://schemas.microsoft.com/office/drawing/2014/main" id="{E9E0398A-A8FF-321C-3CA6-09FE69BF4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952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Trà Sữa Trân Châu Đen - Gong Cha Vietnam">
            <a:extLst>
              <a:ext uri="{FF2B5EF4-FFF2-40B4-BE49-F238E27FC236}">
                <a16:creationId xmlns:a16="http://schemas.microsoft.com/office/drawing/2014/main" id="{21C59128-3BBB-96B4-53DC-E3CAA0CBC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17335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Salad rau củ trộn xốt mayonnaise | Món Ngon Mỗi Ngày">
            <a:extLst>
              <a:ext uri="{FF2B5EF4-FFF2-40B4-BE49-F238E27FC236}">
                <a16:creationId xmlns:a16="http://schemas.microsoft.com/office/drawing/2014/main" id="{52D0BF73-FB0D-4FDF-750D-F3E64A879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1025" y="2133600"/>
            <a:ext cx="3629026"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43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219575" y="123825"/>
            <a:ext cx="3695700"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Dung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4" descr="Nước mắm Nam ngư chai 750ml">
            <a:extLst>
              <a:ext uri="{FF2B5EF4-FFF2-40B4-BE49-F238E27FC236}">
                <a16:creationId xmlns:a16="http://schemas.microsoft.com/office/drawing/2014/main" id="{7BA2FD93-0E87-E4A2-5180-6A9CEAB27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076450"/>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ước muối Vietrue sát khuẩn, súc miệng chai 500ml - 06/2024 |  nhathuocankhang.com">
            <a:extLst>
              <a:ext uri="{FF2B5EF4-FFF2-40B4-BE49-F238E27FC236}">
                <a16:creationId xmlns:a16="http://schemas.microsoft.com/office/drawing/2014/main" id="{6F0DEFB7-A862-1908-9E30-7C50B9073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180975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Uống C sủi chữa nhiệt miệng được không? - Nha Khoa Đông Nam®">
            <a:extLst>
              <a:ext uri="{FF2B5EF4-FFF2-40B4-BE49-F238E27FC236}">
                <a16:creationId xmlns:a16="http://schemas.microsoft.com/office/drawing/2014/main" id="{C127944B-831F-76C9-6668-1054A2F23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599" y="1952624"/>
            <a:ext cx="288607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40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930740" y="541867"/>
            <a:ext cx="9156477" cy="68580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CA7AED-D659-479E-8402-564CEE54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86" y="3649553"/>
            <a:ext cx="3035214" cy="3015107"/>
          </a:xfrm>
          <a:prstGeom prst="rect">
            <a:avLst/>
          </a:prstGeom>
        </p:spPr>
      </p:pic>
      <p:pic>
        <p:nvPicPr>
          <p:cNvPr id="45" name="Picture 44">
            <a:extLst>
              <a:ext uri="{FF2B5EF4-FFF2-40B4-BE49-F238E27FC236}">
                <a16:creationId xmlns:a16="http://schemas.microsoft.com/office/drawing/2014/main" id="{AAF6CDDC-DEEA-4B76-A5A4-422D786B1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51" y="5050073"/>
            <a:ext cx="1510441" cy="1500435"/>
          </a:xfrm>
          <a:prstGeom prst="rect">
            <a:avLst/>
          </a:prstGeom>
        </p:spPr>
      </p:pic>
      <p:sp>
        <p:nvSpPr>
          <p:cNvPr id="6" name="Freeform 4">
            <a:extLst>
              <a:ext uri="{FF2B5EF4-FFF2-40B4-BE49-F238E27FC236}">
                <a16:creationId xmlns:a16="http://schemas.microsoft.com/office/drawing/2014/main" id="{768276FD-C5B4-E7F1-C3EF-2F914E51B077}"/>
              </a:ext>
            </a:extLst>
          </p:cNvPr>
          <p:cNvSpPr/>
          <p:nvPr/>
        </p:nvSpPr>
        <p:spPr>
          <a:xfrm>
            <a:off x="10324847" y="23918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圆角矩形 14">
            <a:extLst>
              <a:ext uri="{FF2B5EF4-FFF2-40B4-BE49-F238E27FC236}">
                <a16:creationId xmlns:a16="http://schemas.microsoft.com/office/drawing/2014/main" id="{70ACE473-7703-D253-060D-3602D153EEC9}"/>
              </a:ext>
            </a:extLst>
          </p:cNvPr>
          <p:cNvSpPr/>
          <p:nvPr/>
        </p:nvSpPr>
        <p:spPr>
          <a:xfrm>
            <a:off x="2070100" y="1227751"/>
            <a:ext cx="8484042" cy="200122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2. </a:t>
            </a:r>
            <a:r>
              <a:rPr kumimoji="0" lang="en-US" altLang="zh-CN"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Tác</a:t>
            </a:r>
            <a:r>
              <a:rPr lang="en-US" altLang="zh-CN" sz="6000" b="1" kern="0" dirty="0">
                <a:solidFill>
                  <a:srgbClr val="002060"/>
                </a:solidFill>
                <a:latin typeface="Cambria" panose="02040503050406030204" pitchFamily="18" charset="0"/>
                <a:ea typeface="Cambria" panose="02040503050406030204" pitchFamily="18" charset="0"/>
                <a:sym typeface="Arial"/>
              </a:rPr>
              <a:t>h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ra</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khỏi</a:t>
            </a:r>
            <a:r>
              <a:rPr lang="en-US" altLang="zh-CN" sz="6000" b="1" kern="0" dirty="0">
                <a:solidFill>
                  <a:srgbClr val="002060"/>
                </a:solidFill>
                <a:latin typeface="Cambria" panose="02040503050406030204" pitchFamily="18" charset="0"/>
                <a:ea typeface="Cambria" panose="02040503050406030204" pitchFamily="18" charset="0"/>
                <a:sym typeface="Arial"/>
              </a:rPr>
              <a:t> dung </a:t>
            </a:r>
            <a:r>
              <a:rPr lang="en-US" altLang="zh-CN" sz="6000" b="1" kern="0" dirty="0" err="1">
                <a:solidFill>
                  <a:srgbClr val="002060"/>
                </a:solidFill>
                <a:latin typeface="Cambria" panose="02040503050406030204" pitchFamily="18" charset="0"/>
                <a:ea typeface="Cambria" panose="02040503050406030204" pitchFamily="18" charset="0"/>
                <a:sym typeface="Arial"/>
              </a:rPr>
              <a:t>dịch</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endPar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92174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圆角矩形 14">
            <a:extLst>
              <a:ext uri="{FF2B5EF4-FFF2-40B4-BE49-F238E27FC236}">
                <a16:creationId xmlns:a16="http://schemas.microsoft.com/office/drawing/2014/main" id="{070F8419-7BD7-7C57-406F-E6C036E4CA70}"/>
              </a:ext>
            </a:extLst>
          </p:cNvPr>
          <p:cNvSpPr/>
          <p:nvPr/>
        </p:nvSpPr>
        <p:spPr>
          <a:xfrm>
            <a:off x="3879850" y="94277"/>
            <a:ext cx="4530725" cy="601048"/>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Thực</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hiện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3" name="Picture 2">
            <a:extLst>
              <a:ext uri="{FF2B5EF4-FFF2-40B4-BE49-F238E27FC236}">
                <a16:creationId xmlns:a16="http://schemas.microsoft.com/office/drawing/2014/main" id="{1FDCEDC9-8824-6C74-EA29-2DF7CDDAB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717" y="0"/>
            <a:ext cx="842934" cy="842934"/>
          </a:xfrm>
          <a:prstGeom prst="rect">
            <a:avLst/>
          </a:prstGeom>
        </p:spPr>
      </p:pic>
      <p:sp>
        <p:nvSpPr>
          <p:cNvPr id="6" name="TextBox 5">
            <a:extLst>
              <a:ext uri="{FF2B5EF4-FFF2-40B4-BE49-F238E27FC236}">
                <a16:creationId xmlns:a16="http://schemas.microsoft.com/office/drawing/2014/main" id="{CAEB4C9A-B34B-A9C1-54AD-E3F7C7F547FF}"/>
              </a:ext>
            </a:extLst>
          </p:cNvPr>
          <p:cNvSpPr txBox="1"/>
          <p:nvPr/>
        </p:nvSpPr>
        <p:spPr>
          <a:xfrm>
            <a:off x="608541" y="763058"/>
            <a:ext cx="11345333" cy="2677656"/>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Chuẩn bị: </a:t>
            </a:r>
            <a:r>
              <a:rPr lang="vi-VN" sz="2400" dirty="0">
                <a:solidFill>
                  <a:srgbClr val="002060"/>
                </a:solidFill>
                <a:latin typeface="Calibri" panose="020F0502020204030204" pitchFamily="34" charset="0"/>
                <a:cs typeface="Calibri" panose="020F0502020204030204" pitchFamily="34" charset="0"/>
              </a:rPr>
              <a:t>Muối ăn, 1 bát sứ chịu nhiệt, 1 cốc thuỷ tinh có chứa nước tinh khiết, 1 thìa, </a:t>
            </a:r>
            <a:endParaRPr lang="en-US" sz="2400" dirty="0">
              <a:solidFill>
                <a:srgbClr val="002060"/>
              </a:solidFill>
              <a:latin typeface="Calibri" panose="020F0502020204030204" pitchFamily="34" charset="0"/>
              <a:cs typeface="Calibri" panose="020F0502020204030204" pitchFamily="34" charset="0"/>
            </a:endParaRPr>
          </a:p>
          <a:p>
            <a:pPr lvl="0" algn="just"/>
            <a:r>
              <a:rPr lang="vi-VN" sz="2400" dirty="0">
                <a:solidFill>
                  <a:srgbClr val="002060"/>
                </a:solidFill>
                <a:latin typeface="Calibri" panose="020F0502020204030204" pitchFamily="34" charset="0"/>
                <a:cs typeface="Calibri" panose="020F0502020204030204" pitchFamily="34" charset="0"/>
              </a:rPr>
              <a:t>1 kiềng sắt, 1 lưới tản nhiệt, 1 cốc nến, 1 bật lửa.</a:t>
            </a:r>
          </a:p>
          <a:p>
            <a:pPr lvl="0" algn="just"/>
            <a:r>
              <a:rPr lang="vi-VN" sz="2400" b="1" dirty="0">
                <a:solidFill>
                  <a:srgbClr val="002060"/>
                </a:solidFill>
                <a:latin typeface="Calibri" panose="020F0502020204030204" pitchFamily="34" charset="0"/>
                <a:cs typeface="Calibri" panose="020F0502020204030204" pitchFamily="34" charset="0"/>
              </a:rPr>
              <a:t>Tiến hành:</a:t>
            </a:r>
          </a:p>
          <a:p>
            <a:pPr lvl="0" algn="just"/>
            <a:r>
              <a:rPr lang="vi-VN" sz="2400" i="1" dirty="0">
                <a:solidFill>
                  <a:srgbClr val="002060"/>
                </a:solidFill>
                <a:latin typeface="Calibri" panose="020F0502020204030204" pitchFamily="34" charset="0"/>
                <a:cs typeface="Calibri" panose="020F0502020204030204" pitchFamily="34" charset="0"/>
              </a:rPr>
              <a:t>- Cho 1 thìa muối ăn vào cốc thuỷ tinh chứa 80 ml nước, khuấy đều (hình 5a).</a:t>
            </a:r>
          </a:p>
          <a:p>
            <a:pPr lvl="0" algn="just"/>
            <a:r>
              <a:rPr lang="vi-VN" sz="2400" i="1" dirty="0">
                <a:solidFill>
                  <a:srgbClr val="002060"/>
                </a:solidFill>
                <a:latin typeface="Calibri" panose="020F0502020204030204" pitchFamily="34" charset="0"/>
                <a:cs typeface="Calibri" panose="020F0502020204030204" pitchFamily="34" charset="0"/>
              </a:rPr>
              <a:t>- Lấy 5 đến 6 thìa dung dịch muối cho vào bát sứ và đặt bát lên trên kiềng sắt có lưới </a:t>
            </a:r>
            <a:endParaRPr lang="en-US" sz="2400" i="1" dirty="0">
              <a:solidFill>
                <a:srgbClr val="002060"/>
              </a:solidFill>
              <a:latin typeface="Calibri" panose="020F0502020204030204" pitchFamily="34" charset="0"/>
              <a:cs typeface="Calibri" panose="020F0502020204030204" pitchFamily="34" charset="0"/>
            </a:endParaRPr>
          </a:p>
          <a:p>
            <a:pPr lvl="0" algn="just"/>
            <a:r>
              <a:rPr lang="vi-VN" sz="2400" i="1" dirty="0">
                <a:solidFill>
                  <a:srgbClr val="002060"/>
                </a:solidFill>
                <a:latin typeface="Calibri" panose="020F0502020204030204" pitchFamily="34" charset="0"/>
                <a:cs typeface="Calibri" panose="020F0502020204030204" pitchFamily="34" charset="0"/>
              </a:rPr>
              <a:t>tản nhiệt (hình 5b).</a:t>
            </a:r>
          </a:p>
          <a:p>
            <a:pPr lvl="0" algn="just"/>
            <a:r>
              <a:rPr lang="vi-VN" sz="2400" i="1" dirty="0">
                <a:solidFill>
                  <a:srgbClr val="002060"/>
                </a:solidFill>
                <a:latin typeface="Calibri" panose="020F0502020204030204" pitchFamily="34" charset="0"/>
                <a:cs typeface="Calibri" panose="020F0502020204030204" pitchFamily="34" charset="0"/>
              </a:rPr>
              <a:t>- Đốt nến và đưa cốc nến vào phía dưới lưới tản nhiệt (hình 5c).</a:t>
            </a:r>
            <a:endParaRPr kumimoji="0" lang="vi-VN" sz="2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22A5D8EE-F292-681E-B9DB-5C9C1D0E6C9D}"/>
              </a:ext>
            </a:extLst>
          </p:cNvPr>
          <p:cNvPicPr>
            <a:picLocks noChangeAspect="1"/>
          </p:cNvPicPr>
          <p:nvPr/>
        </p:nvPicPr>
        <p:blipFill>
          <a:blip r:embed="rId3"/>
          <a:stretch>
            <a:fillRect/>
          </a:stretch>
        </p:blipFill>
        <p:spPr>
          <a:xfrm>
            <a:off x="2738437" y="3386137"/>
            <a:ext cx="6410325" cy="2314575"/>
          </a:xfrm>
          <a:prstGeom prst="rect">
            <a:avLst/>
          </a:prstGeom>
        </p:spPr>
      </p:pic>
      <p:sp>
        <p:nvSpPr>
          <p:cNvPr id="17" name="Rectangle: Rounded Corners 16">
            <a:extLst>
              <a:ext uri="{FF2B5EF4-FFF2-40B4-BE49-F238E27FC236}">
                <a16:creationId xmlns:a16="http://schemas.microsoft.com/office/drawing/2014/main" id="{AFD5F33A-A559-869B-E6A4-E616AA1747DF}"/>
              </a:ext>
            </a:extLst>
          </p:cNvPr>
          <p:cNvSpPr/>
          <p:nvPr/>
        </p:nvSpPr>
        <p:spPr>
          <a:xfrm>
            <a:off x="466725" y="5672666"/>
            <a:ext cx="11477625" cy="880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FF0000"/>
                </a:solidFill>
                <a:latin typeface="Cambria" panose="02040503050406030204" pitchFamily="18" charset="0"/>
                <a:ea typeface="Cambria" panose="02040503050406030204" pitchFamily="18" charset="0"/>
              </a:rPr>
              <a:t>Dự đoán hiện tượng xảy ra với dung dịch muối khi đun.</a:t>
            </a:r>
          </a:p>
          <a:p>
            <a:pPr algn="just"/>
            <a:r>
              <a:rPr lang="vi-VN" sz="2200" dirty="0">
                <a:solidFill>
                  <a:srgbClr val="FF0000"/>
                </a:solidFill>
                <a:latin typeface="Cambria" panose="02040503050406030204" pitchFamily="18" charset="0"/>
                <a:ea typeface="Cambria" panose="02040503050406030204" pitchFamily="18" charset="0"/>
              </a:rPr>
              <a:t>Sau vài phút, quan sát hiện tượng xảy ra với dung dịch muối và so sánh với dự đoán ban đầu.</a:t>
            </a:r>
            <a:endParaRPr lang="en-US" sz="2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08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1186</TotalTime>
  <Words>409</Words>
  <Application>Microsoft Office PowerPoint</Application>
  <PresentationFormat>Widescreen</PresentationFormat>
  <Paragraphs>35</Paragraphs>
  <Slides>18</Slides>
  <Notes>5</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18</vt:i4>
      </vt:variant>
    </vt:vector>
  </HeadingPairs>
  <TitlesOfParts>
    <vt:vector size="35" baseType="lpstr">
      <vt:lpstr>等线</vt:lpstr>
      <vt:lpstr>#9Slide02 Noi dung dai</vt:lpstr>
      <vt:lpstr>Arial</vt:lpstr>
      <vt:lpstr>Arial-Rounded</vt:lpstr>
      <vt:lpstr>Calibri</vt:lpstr>
      <vt:lpstr>Calibri Light</vt:lpstr>
      <vt:lpstr>Cambria</vt:lpstr>
      <vt:lpstr>Times New Roman</vt:lpstr>
      <vt:lpstr>字魂95号-手刻宋</vt:lpstr>
      <vt:lpstr>Office 主题​​</vt:lpstr>
      <vt:lpstr>1_Office Theme</vt:lpstr>
      <vt:lpstr>2_Office Theme</vt:lpstr>
      <vt:lpstr>3_Office Theme</vt:lpstr>
      <vt:lpstr>Climate and Water Lesson by Slidesgo</vt:lpstr>
      <vt:lpstr>4_Office Theme</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10</cp:lastModifiedBy>
  <cp:revision>26</cp:revision>
  <dcterms:created xsi:type="dcterms:W3CDTF">2019-03-13T05:38:41Z</dcterms:created>
  <dcterms:modified xsi:type="dcterms:W3CDTF">2024-09-27T07:25:21Z</dcterms:modified>
  <cp:category>9Slide.vn</cp:category>
</cp:coreProperties>
</file>