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7" r:id="rId3"/>
    <p:sldId id="270" r:id="rId4"/>
    <p:sldId id="271" r:id="rId5"/>
    <p:sldId id="272" r:id="rId6"/>
    <p:sldId id="273" r:id="rId7"/>
    <p:sldId id="274" r:id="rId8"/>
    <p:sldId id="275" r:id="rId9"/>
    <p:sldId id="280" r:id="rId10"/>
    <p:sldId id="279"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FB6"/>
    <a:srgbClr val="FF5D5D"/>
    <a:srgbClr val="FA7E26"/>
    <a:srgbClr val="F58D56"/>
    <a:srgbClr val="64CEA4"/>
    <a:srgbClr val="F7F2BC"/>
    <a:srgbClr val="F79B8E"/>
    <a:srgbClr val="FFE4A9"/>
    <a:srgbClr val="9148C8"/>
    <a:srgbClr val="81C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26/02/2023</a:t>
            </a:fld>
            <a:endParaRPr lang="vi-VN"/>
          </a:p>
        </p:txBody>
      </p:sp>
      <p:sp>
        <p:nvSpPr>
          <p:cNvPr id="4" name="Footer Placeholder 3">
            <a:extLst>
              <a:ext uri="{FF2B5EF4-FFF2-40B4-BE49-F238E27FC236}">
                <a16:creationId xmlns:a16="http://schemas.microsoft.com/office/drawing/2014/main"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26/02/2023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3901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99099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2023/2/26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81159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64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8E550E-F029-49AB-B7D1-9442994113AD}"/>
              </a:ext>
            </a:extLst>
          </p:cNvPr>
          <p:cNvSpPr txBox="1"/>
          <p:nvPr/>
        </p:nvSpPr>
        <p:spPr>
          <a:xfrm>
            <a:off x="608364" y="2105561"/>
            <a:ext cx="3777726" cy="1323439"/>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9738E0-B68F-4582-998E-0E46AE3F974C}"/>
              </a:ext>
            </a:extLst>
          </p:cNvPr>
          <p:cNvSpPr txBox="1"/>
          <p:nvPr/>
        </p:nvSpPr>
        <p:spPr>
          <a:xfrm>
            <a:off x="-558800" y="4516399"/>
            <a:ext cx="8946206" cy="1938992"/>
          </a:xfrm>
          <a:prstGeom prst="rect">
            <a:avLst/>
          </a:prstGeom>
          <a:noFill/>
        </p:spPr>
        <p:txBody>
          <a:bodyPr wrap="square" rtlCol="0">
            <a:spAutoFit/>
          </a:bodyPr>
          <a:lstStyle/>
          <a:p>
            <a:pPr algn="ctr"/>
            <a:r>
              <a:rPr lang="vi-VN" sz="6000" dirty="0">
                <a:ln>
                  <a:solidFill>
                    <a:schemeClr val="accent2"/>
                  </a:solidFill>
                </a:ln>
                <a:solidFill>
                  <a:schemeClr val="accent2">
                    <a:lumMod val="75000"/>
                  </a:schemeClr>
                </a:solidFill>
                <a:latin typeface="Times New Roman" panose="02020603050405020304" pitchFamily="18" charset="0"/>
                <a:cs typeface="Times New Roman" panose="02020603050405020304" pitchFamily="18" charset="0"/>
              </a:rPr>
              <a:t>TÌM HIỂU </a:t>
            </a:r>
          </a:p>
          <a:p>
            <a:pPr algn="ctr"/>
            <a:r>
              <a:rPr lang="vi-VN" sz="6000" dirty="0">
                <a:ln>
                  <a:solidFill>
                    <a:schemeClr val="accent2"/>
                  </a:solidFill>
                </a:ln>
                <a:solidFill>
                  <a:schemeClr val="accent2">
                    <a:lumMod val="75000"/>
                  </a:schemeClr>
                </a:solidFill>
                <a:latin typeface="Times New Roman" panose="02020603050405020304" pitchFamily="18" charset="0"/>
                <a:cs typeface="Times New Roman" panose="02020603050405020304" pitchFamily="18" charset="0"/>
              </a:rPr>
              <a:t>CƠ QUAN VẬN ĐỘNG</a:t>
            </a:r>
          </a:p>
        </p:txBody>
      </p:sp>
      <p:pic>
        <p:nvPicPr>
          <p:cNvPr id="2" name="Picture 2" descr="Sở giáo dục và đào tạo thành phố Hồ Chí Minh">
            <a:extLst>
              <a:ext uri="{FF2B5EF4-FFF2-40B4-BE49-F238E27FC236}">
                <a16:creationId xmlns:a16="http://schemas.microsoft.com/office/drawing/2014/main" id="{81AB62A7-3122-46CF-8E9A-AAA06D6760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065035-9A8C-4C8A-A32E-43229D711A4A}"/>
              </a:ext>
            </a:extLst>
          </p:cNvPr>
          <p:cNvSpPr txBox="1"/>
          <p:nvPr/>
        </p:nvSpPr>
        <p:spPr>
          <a:xfrm>
            <a:off x="5000487" y="131510"/>
            <a:ext cx="7191513" cy="2123658"/>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CHỦ ĐỀ 5</a:t>
            </a:r>
          </a:p>
          <a:p>
            <a:pPr algn="ctr"/>
            <a:r>
              <a:rPr lang="vi-VN" sz="48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CON NGƯỜI VÀ SỨC KHỎE</a:t>
            </a:r>
          </a:p>
        </p:txBody>
      </p:sp>
      <p:sp>
        <p:nvSpPr>
          <p:cNvPr id="3" name="Rectangle 2"/>
          <p:cNvSpPr/>
          <p:nvPr/>
        </p:nvSpPr>
        <p:spPr>
          <a:xfrm>
            <a:off x="9662615" y="6455391"/>
            <a:ext cx="1665027" cy="2711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4027559" y="4049446"/>
            <a:ext cx="46861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5400" dirty="0" err="1">
                <a:solidFill>
                  <a:schemeClr val="bg1"/>
                </a:solidFill>
                <a:latin typeface="Times New Roman" panose="02020603050405020304" pitchFamily="18" charset="0"/>
                <a:cs typeface="Times New Roman" panose="02020603050405020304" pitchFamily="18" charset="0"/>
              </a:rPr>
              <a:t>HẸN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GẶP</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LẠI</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9771797" y="6469039"/>
            <a:ext cx="1774209" cy="279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470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00457" y="150894"/>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30406" y="46593"/>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024962" y="1329477"/>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a:t>
            </a:r>
            <a:r>
              <a:rPr lang="en-US"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u</a:t>
            </a:r>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78992" y="2178097"/>
            <a:ext cx="10621929" cy="1035845"/>
            <a:chOff x="774356" y="888444"/>
            <a:chExt cx="10187293" cy="103584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HS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chỉ</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tham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còn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khác</a:t>
              </a:r>
              <a:r>
                <a:rPr lang="en-US" sz="2400" b="1" dirty="0">
                  <a:solidFill>
                    <a:srgbClr val="002060"/>
                  </a:solidFill>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686773" y="3636369"/>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Nêu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xảy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mỗi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5649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8E613-EBB3-4346-A5CB-7ACD8B38A028}"/>
              </a:ext>
            </a:extLst>
          </p:cNvPr>
          <p:cNvSpPr txBox="1"/>
          <p:nvPr/>
        </p:nvSpPr>
        <p:spPr>
          <a:xfrm>
            <a:off x="4320046" y="169637"/>
            <a:ext cx="6938504" cy="138499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Làm động tác co và duỗi tay như hình vẽ. Theo dõi sự thay đổi của các cơ cánh tay kết hợp với quan sát các hình dưới đây và cho biết:</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1956E4-3AFD-487F-8D41-FFA048BE954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a:extLst>
              <a:ext uri="{FF2B5EF4-FFF2-40B4-BE49-F238E27FC236}">
                <a16:creationId xmlns:a16="http://schemas.microsoft.com/office/drawing/2014/main" id="{03C8A133-C3D4-40CE-B8C5-53BD182C7C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607996" y="2059213"/>
            <a:ext cx="3400425" cy="4629150"/>
          </a:xfrm>
          <a:prstGeom prst="rect">
            <a:avLst/>
          </a:prstGeom>
        </p:spPr>
      </p:pic>
      <p:sp>
        <p:nvSpPr>
          <p:cNvPr id="5" name="TextBox 4">
            <a:extLst>
              <a:ext uri="{FF2B5EF4-FFF2-40B4-BE49-F238E27FC236}">
                <a16:creationId xmlns:a16="http://schemas.microsoft.com/office/drawing/2014/main" id="{FE7637D5-0D08-4697-962E-9B651C25B647}"/>
              </a:ext>
            </a:extLst>
          </p:cNvPr>
          <p:cNvSpPr txBox="1"/>
          <p:nvPr/>
        </p:nvSpPr>
        <p:spPr>
          <a:xfrm>
            <a:off x="7106895" y="2059213"/>
            <a:ext cx="4400477" cy="3539430"/>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Khi tay co hoặc duỗi, các cơ ở cánh tay thay đổi như thế nào?</a:t>
            </a:r>
          </a:p>
          <a:p>
            <a:pPr marL="457200" indent="-457200" algn="just">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Cử động của tay sẽ bị ảnh hưởng như thế nào nếu xương cánh tay bị gãy?</a:t>
            </a:r>
          </a:p>
          <a:p>
            <a:pPr marL="457200" indent="-457200" algn="just">
              <a:buFont typeface="Arial" panose="020B0604020202020204" pitchFamily="34" charset="0"/>
              <a:buChar char="•"/>
            </a:pPr>
            <a:r>
              <a:rPr lang="vi-VN" sz="2800" dirty="0">
                <a:latin typeface="Times New Roman" panose="02020603050405020304" pitchFamily="18" charset="0"/>
                <a:cs typeface="Times New Roman" panose="02020603050405020304" pitchFamily="18" charset="0"/>
              </a:rPr>
              <a:t>Bộ xương, hệ cơ và khớp có chức năng gì?</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9621672" y="6455391"/>
            <a:ext cx="1937982" cy="402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0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a:extLst>
              <a:ext uri="{FF2B5EF4-FFF2-40B4-BE49-F238E27FC236}">
                <a16:creationId xmlns:a16="http://schemas.microsoft.com/office/drawing/2014/main" id="{8B6E5816-EFAC-4A77-8D95-833D0B19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b="12680"/>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2911A8-F8E5-4F33-849B-3E126EA759FE}"/>
              </a:ext>
            </a:extLst>
          </p:cNvPr>
          <p:cNvSpPr txBox="1"/>
          <p:nvPr/>
        </p:nvSpPr>
        <p:spPr>
          <a:xfrm>
            <a:off x="613759" y="264253"/>
            <a:ext cx="8299836" cy="584775"/>
          </a:xfrm>
          <a:prstGeom prst="rect">
            <a:avLst/>
          </a:prstGeom>
          <a:noFill/>
        </p:spPr>
        <p:txBody>
          <a:bodyPr wrap="none" rtlCol="0">
            <a:spAutoFit/>
          </a:bodyPr>
          <a:lstStyle/>
          <a:p>
            <a:r>
              <a:rPr lang="vi-VN" sz="3200">
                <a:solidFill>
                  <a:schemeClr val="accent5">
                    <a:lumMod val="75000"/>
                  </a:schemeClr>
                </a:solidFill>
                <a:latin typeface="Times New Roman" panose="02020603050405020304" pitchFamily="18" charset="0"/>
                <a:cs typeface="Times New Roman" panose="02020603050405020304" pitchFamily="18" charset="0"/>
              </a:rPr>
              <a:t>HÌNH ẢNH CÁC KHỚP XƯƠNG KHI BỊ GÃY</a:t>
            </a:r>
            <a:endParaRPr lang="vi-VN"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2F0860D-0173-45F5-A752-418D88F6AC91}"/>
              </a:ext>
            </a:extLst>
          </p:cNvPr>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Các khớp xương đau nhức, đau nhiều hơn khi chuyển động.</a:t>
            </a:r>
          </a:p>
          <a:p>
            <a:pPr marL="457200" indent="-457200">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Bị sưng, bầm tím,... Có thể bị biến dạng.</a:t>
            </a:r>
          </a:p>
          <a:p>
            <a:pPr marL="457200" indent="-457200">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Không thể xoay, cử động các phần khớp gãy.</a:t>
            </a:r>
          </a:p>
          <a:p>
            <a:pPr marL="457200" indent="-457200">
              <a:buFont typeface="Arial" panose="020B0604020202020204" pitchFamily="34" charset="0"/>
              <a:buChar char="•"/>
            </a:pP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11" y="6387152"/>
            <a:ext cx="1692407" cy="307513"/>
          </a:xfrm>
          <a:prstGeom prst="rect">
            <a:avLst/>
          </a:prstGeom>
        </p:spPr>
      </p:pic>
    </p:spTree>
    <p:extLst>
      <p:ext uri="{BB962C8B-B14F-4D97-AF65-F5344CB8AC3E}">
        <p14:creationId xmlns:p14="http://schemas.microsoft.com/office/powerpoint/2010/main" val="19904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E5ADB-30A4-47D5-9E3A-6C63AE609BC4}"/>
              </a:ext>
            </a:extLst>
          </p:cNvPr>
          <p:cNvSpPr txBox="1"/>
          <p:nvPr/>
        </p:nvSpPr>
        <p:spPr>
          <a:xfrm>
            <a:off x="229771" y="324381"/>
            <a:ext cx="11844997" cy="52322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Quan sát các hình sau và cho biết cơ mặt đang biểu lộ cảm xúc nào.</a:t>
            </a:r>
            <a:endParaRPr lang="en-US" sz="28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2CF03C48-F98B-41CE-96C4-B13FD54D5053}"/>
              </a:ext>
            </a:extLst>
          </p:cNvPr>
          <p:cNvGrpSpPr/>
          <p:nvPr/>
        </p:nvGrpSpPr>
        <p:grpSpPr>
          <a:xfrm>
            <a:off x="864428" y="1388817"/>
            <a:ext cx="10749182" cy="3095626"/>
            <a:chOff x="808158" y="924584"/>
            <a:chExt cx="10749182" cy="3095626"/>
          </a:xfrm>
        </p:grpSpPr>
        <p:pic>
          <p:nvPicPr>
            <p:cNvPr id="2" name="Picture 1">
              <a:extLst>
                <a:ext uri="{FF2B5EF4-FFF2-40B4-BE49-F238E27FC236}">
                  <a16:creationId xmlns:a16="http://schemas.microsoft.com/office/drawing/2014/main" id="{98CD1408-F67C-4C23-BB70-1C7B2B28DB2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265"/>
            <a:stretch/>
          </p:blipFill>
          <p:spPr>
            <a:xfrm>
              <a:off x="808158" y="924585"/>
              <a:ext cx="2835374" cy="3095625"/>
            </a:xfrm>
            <a:prstGeom prst="rect">
              <a:avLst/>
            </a:prstGeom>
          </p:spPr>
        </p:pic>
        <p:pic>
          <p:nvPicPr>
            <p:cNvPr id="4" name="Picture 3">
              <a:extLst>
                <a:ext uri="{FF2B5EF4-FFF2-40B4-BE49-F238E27FC236}">
                  <a16:creationId xmlns:a16="http://schemas.microsoft.com/office/drawing/2014/main" id="{BE1D158D-8335-40C1-BB8A-4ACE5D0B741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2994" r="35270"/>
            <a:stretch/>
          </p:blipFill>
          <p:spPr>
            <a:xfrm>
              <a:off x="4678313" y="924584"/>
              <a:ext cx="2835374" cy="3095625"/>
            </a:xfrm>
            <a:prstGeom prst="rect">
              <a:avLst/>
            </a:prstGeom>
          </p:spPr>
        </p:pic>
        <p:pic>
          <p:nvPicPr>
            <p:cNvPr id="5" name="Picture 4">
              <a:extLst>
                <a:ext uri="{FF2B5EF4-FFF2-40B4-BE49-F238E27FC236}">
                  <a16:creationId xmlns:a16="http://schemas.microsoft.com/office/drawing/2014/main" id="{9E1DF3BE-D327-4011-8B06-DF62757DC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265"/>
            <a:stretch/>
          </p:blipFill>
          <p:spPr>
            <a:xfrm>
              <a:off x="8721965" y="924584"/>
              <a:ext cx="2835375" cy="3095625"/>
            </a:xfrm>
            <a:prstGeom prst="rect">
              <a:avLst/>
            </a:prstGeom>
          </p:spPr>
        </p:pic>
      </p:grpSp>
      <p:sp>
        <p:nvSpPr>
          <p:cNvPr id="7" name="TextBox 6">
            <a:extLst>
              <a:ext uri="{FF2B5EF4-FFF2-40B4-BE49-F238E27FC236}">
                <a16:creationId xmlns:a16="http://schemas.microsoft.com/office/drawing/2014/main" id="{6C7D02FA-EFA6-41B6-968E-8572F11D20D5}"/>
              </a:ext>
            </a:extLst>
          </p:cNvPr>
          <p:cNvSpPr txBox="1"/>
          <p:nvPr/>
        </p:nvSpPr>
        <p:spPr>
          <a:xfrm>
            <a:off x="1252024" y="4716171"/>
            <a:ext cx="1638590"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latin typeface="Times New Roman" panose="02020603050405020304" pitchFamily="18" charset="0"/>
                <a:cs typeface="Times New Roman" panose="02020603050405020304" pitchFamily="18" charset="0"/>
              </a:rPr>
              <a:t>Cười vui</a:t>
            </a:r>
          </a:p>
        </p:txBody>
      </p:sp>
      <p:sp>
        <p:nvSpPr>
          <p:cNvPr id="8" name="TextBox 7">
            <a:extLst>
              <a:ext uri="{FF2B5EF4-FFF2-40B4-BE49-F238E27FC236}">
                <a16:creationId xmlns:a16="http://schemas.microsoft.com/office/drawing/2014/main" id="{6F9DD310-7D7A-49F8-A199-B6213DD304CF}"/>
              </a:ext>
            </a:extLst>
          </p:cNvPr>
          <p:cNvSpPr txBox="1"/>
          <p:nvPr/>
        </p:nvSpPr>
        <p:spPr>
          <a:xfrm>
            <a:off x="5284644" y="4716171"/>
            <a:ext cx="1564852"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latin typeface="Times New Roman" panose="02020603050405020304" pitchFamily="18" charset="0"/>
                <a:cs typeface="Times New Roman" panose="02020603050405020304" pitchFamily="18" charset="0"/>
              </a:rPr>
              <a:t>Buồn bã</a:t>
            </a:r>
          </a:p>
        </p:txBody>
      </p:sp>
      <p:sp>
        <p:nvSpPr>
          <p:cNvPr id="9" name="TextBox 8">
            <a:extLst>
              <a:ext uri="{FF2B5EF4-FFF2-40B4-BE49-F238E27FC236}">
                <a16:creationId xmlns:a16="http://schemas.microsoft.com/office/drawing/2014/main" id="{A47F2126-F447-4584-9868-FE270FA39823}"/>
              </a:ext>
            </a:extLst>
          </p:cNvPr>
          <p:cNvSpPr txBox="1"/>
          <p:nvPr/>
        </p:nvSpPr>
        <p:spPr>
          <a:xfrm>
            <a:off x="9273983" y="4716171"/>
            <a:ext cx="1649811"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latin typeface="Times New Roman" panose="02020603050405020304" pitchFamily="18" charset="0"/>
                <a:cs typeface="Times New Roman" panose="02020603050405020304" pitchFamily="18" charset="0"/>
              </a:rPr>
              <a:t>Tức giận</a:t>
            </a:r>
            <a:endParaRPr lang="vi-VN" sz="3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11" y="6387152"/>
            <a:ext cx="1692407" cy="307513"/>
          </a:xfrm>
          <a:prstGeom prst="rect">
            <a:avLst/>
          </a:prstGeom>
        </p:spPr>
      </p:pic>
    </p:spTree>
    <p:extLst>
      <p:ext uri="{BB962C8B-B14F-4D97-AF65-F5344CB8AC3E}">
        <p14:creationId xmlns:p14="http://schemas.microsoft.com/office/powerpoint/2010/main" val="1922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2443E-7BF5-406B-B4F9-940D06A396E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412410"/>
            <a:ext cx="5807305" cy="3627088"/>
          </a:xfrm>
          <a:prstGeom prst="rect">
            <a:avLst/>
          </a:prstGeom>
        </p:spPr>
      </p:pic>
      <p:sp>
        <p:nvSpPr>
          <p:cNvPr id="3" name="TextBox 2">
            <a:extLst>
              <a:ext uri="{FF2B5EF4-FFF2-40B4-BE49-F238E27FC236}">
                <a16:creationId xmlns:a16="http://schemas.microsoft.com/office/drawing/2014/main" id="{5C6DDEE5-9C02-43E4-97F4-8ECBD39BD3CF}"/>
              </a:ext>
            </a:extLst>
          </p:cNvPr>
          <p:cNvSpPr txBox="1"/>
          <p:nvPr/>
        </p:nvSpPr>
        <p:spPr>
          <a:xfrm>
            <a:off x="4840550" y="169637"/>
            <a:ext cx="6938504"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Chơi trò chơi: Vật tay.</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18D068-8E53-4C3D-A61F-EA0A5E5CC522}"/>
              </a:ext>
            </a:extLst>
          </p:cNvPr>
          <p:cNvSpPr txBox="1"/>
          <p:nvPr/>
        </p:nvSpPr>
        <p:spPr>
          <a:xfrm>
            <a:off x="268551" y="1942759"/>
            <a:ext cx="4874950"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Trả lời các câu hỏi sau:</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55E72B-78BE-4148-BD2E-3C20EF808869}"/>
              </a:ext>
            </a:extLst>
          </p:cNvPr>
          <p:cNvSpPr txBox="1"/>
          <p:nvPr/>
        </p:nvSpPr>
        <p:spPr>
          <a:xfrm>
            <a:off x="133350" y="2527534"/>
            <a:ext cx="5429250" cy="2554545"/>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Có những cơ, xương và khớp nào tham gia thực hiện động tác vật tay?</a:t>
            </a: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Em cảm thấy tay mình thế nào nếu chơi vật tay quá lâu?</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9621672" y="6455391"/>
            <a:ext cx="1937982" cy="402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A0343BD-4B2F-4896-8139-7DB7AAE1C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9136" y="169637"/>
            <a:ext cx="5928527" cy="7781192"/>
          </a:xfrm>
          <a:prstGeom prst="rect">
            <a:avLst/>
          </a:prstGeom>
        </p:spPr>
      </p:pic>
      <p:sp>
        <p:nvSpPr>
          <p:cNvPr id="6" name="TextBox 5">
            <a:extLst>
              <a:ext uri="{FF2B5EF4-FFF2-40B4-BE49-F238E27FC236}">
                <a16:creationId xmlns:a16="http://schemas.microsoft.com/office/drawing/2014/main" id="{97E0D5BA-4175-46AA-AB0D-ADADF445EE90}"/>
              </a:ext>
            </a:extLst>
          </p:cNvPr>
          <p:cNvSpPr txBox="1"/>
          <p:nvPr/>
        </p:nvSpPr>
        <p:spPr>
          <a:xfrm>
            <a:off x="4343400" y="169637"/>
            <a:ext cx="7848600" cy="1569660"/>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Hoa bị vấp ngã, đau chân không đi lại được. Cơ quan nào trên cơ thể Hoa bị tổn thương? Em sẽ làm gì để giúp đỡ bạn?</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094" y="6332560"/>
            <a:ext cx="1842433" cy="525439"/>
          </a:xfrm>
          <a:prstGeom prst="rect">
            <a:avLst/>
          </a:prstGeom>
        </p:spPr>
      </p:pic>
    </p:spTree>
    <p:extLst>
      <p:ext uri="{BB962C8B-B14F-4D97-AF65-F5344CB8AC3E}">
        <p14:creationId xmlns:p14="http://schemas.microsoft.com/office/powerpoint/2010/main" val="3432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21DAC-9792-48DC-B907-F51C0285D6C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9009" y="450138"/>
            <a:ext cx="11633982" cy="59577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9582027" y="6407861"/>
            <a:ext cx="2004922" cy="329775"/>
          </a:xfrm>
          <a:prstGeom prst="rect">
            <a:avLst/>
          </a:prstGeom>
        </p:spPr>
      </p:pic>
    </p:spTree>
    <p:extLst>
      <p:ext uri="{BB962C8B-B14F-4D97-AF65-F5344CB8AC3E}">
        <p14:creationId xmlns:p14="http://schemas.microsoft.com/office/powerpoint/2010/main" val="55824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8" name="五角星 35"/>
          <p:cNvSpPr/>
          <p:nvPr/>
        </p:nvSpPr>
        <p:spPr>
          <a:xfrm rot="19384917">
            <a:off x="10600457" y="150894"/>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五角星 34"/>
          <p:cNvSpPr/>
          <p:nvPr/>
        </p:nvSpPr>
        <p:spPr>
          <a:xfrm rot="337835">
            <a:off x="11530406" y="46593"/>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024962" y="1329477"/>
            <a:ext cx="61284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a:t>
            </a:r>
            <a:r>
              <a:rPr kumimoji="0" lang="en-US" altLang="zh-CN" sz="5400" b="0"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u</a:t>
            </a:r>
            <a:r>
              <a:rPr kumimoji="0" lang="vi-VN" altLang="zh-CN" sz="5400" b="0"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cần 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78992" y="2178097"/>
            <a:ext cx="10621929" cy="1035845"/>
            <a:chOff x="774356" y="888444"/>
            <a:chExt cx="10187293" cy="103584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HS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không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chỉ</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tham</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vào</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hoạt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thể</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mà</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còn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hiện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nhiều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năng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khác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686773" y="3636369"/>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Nêu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điều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sẽ</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xảy</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ra</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thể</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mỗi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nếu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không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hoạt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87202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380</Words>
  <Application>Microsoft Office PowerPoint</Application>
  <PresentationFormat>Widescreen</PresentationFormat>
  <Paragraphs>33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Thu Hường</cp:lastModifiedBy>
  <cp:revision>48</cp:revision>
  <dcterms:created xsi:type="dcterms:W3CDTF">2021-06-02T02:35:09Z</dcterms:created>
  <dcterms:modified xsi:type="dcterms:W3CDTF">2023-02-26T11:32:53Z</dcterms:modified>
</cp:coreProperties>
</file>