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4"/>
  </p:notesMasterIdLst>
  <p:sldIdLst>
    <p:sldId id="389" r:id="rId3"/>
    <p:sldId id="2007577206" r:id="rId4"/>
    <p:sldId id="412" r:id="rId5"/>
    <p:sldId id="396" r:id="rId6"/>
    <p:sldId id="413" r:id="rId7"/>
    <p:sldId id="414" r:id="rId8"/>
    <p:sldId id="397" r:id="rId9"/>
    <p:sldId id="2007577209" r:id="rId10"/>
    <p:sldId id="415" r:id="rId11"/>
    <p:sldId id="289" r:id="rId12"/>
    <p:sldId id="20075772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62" d="100"/>
          <a:sy n="62" d="100"/>
        </p:scale>
        <p:origin x="10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5/17/2024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5/17/2024</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5/17/2024</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5/17/2024</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37709300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160636609"/>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054832327"/>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36865711"/>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874326218"/>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21482474"/>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909492001"/>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538230557"/>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5/17/2024</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4408536"/>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42659"/>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5/17/2024</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Tree>
    <p:extLst>
      <p:ext uri="{BB962C8B-B14F-4D97-AF65-F5344CB8AC3E}">
        <p14:creationId xmlns:p14="http://schemas.microsoft.com/office/powerpoint/2010/main" val="687126706"/>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5/17/2024</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5/17/2024</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5/17/2024</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7432404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ransition spd="med">
    <p:pull/>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6.xml"/><Relationship Id="rId1" Type="http://schemas.openxmlformats.org/officeDocument/2006/relationships/tags" Target="../tags/tag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5.xml"/><Relationship Id="rId1" Type="http://schemas.openxmlformats.org/officeDocument/2006/relationships/tags" Target="../tags/tag5.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F15B31-59B2-414D-874A-FDF1B8EEA7A1}"/>
              </a:ext>
            </a:extLst>
          </p:cNvPr>
          <p:cNvSpPr txBox="1"/>
          <p:nvPr/>
        </p:nvSpPr>
        <p:spPr>
          <a:xfrm>
            <a:off x="2774831" y="1162524"/>
            <a:ext cx="8133907" cy="1569660"/>
          </a:xfrm>
          <a:prstGeom prst="rect">
            <a:avLst/>
          </a:prstGeom>
          <a:noFill/>
        </p:spPr>
        <p:txBody>
          <a:bodyPr wrap="square" rtlCol="0">
            <a:spAutoFit/>
          </a:bodyPr>
          <a:lstStyle/>
          <a:p>
            <a:pPr algn="ctr" defTabSz="1219170">
              <a:buClr>
                <a:srgbClr val="000000"/>
              </a:buClr>
            </a:pPr>
            <a:r>
              <a:rPr lang="en-US" sz="4800" kern="0" dirty="0">
                <a:ln>
                  <a:solidFill>
                    <a:srgbClr val="FFFFFF"/>
                  </a:solidFill>
                </a:ln>
                <a:solidFill>
                  <a:srgbClr val="FF0000"/>
                </a:solidFill>
                <a:latin typeface="Times New Roman" panose="02020603050405020304" pitchFamily="18" charset="0"/>
                <a:cs typeface="Times New Roman" panose="02020603050405020304" pitchFamily="18" charset="0"/>
                <a:sym typeface="Arial"/>
              </a:rPr>
              <a:t>ÔN TẬP VÀ ĐÁNH GIÁ</a:t>
            </a:r>
          </a:p>
          <a:p>
            <a:pPr algn="ctr" defTabSz="1219170">
              <a:buClr>
                <a:srgbClr val="000000"/>
              </a:buClr>
            </a:pPr>
            <a:r>
              <a:rPr lang="en-US" sz="4800" kern="0" dirty="0">
                <a:ln>
                  <a:solidFill>
                    <a:srgbClr val="FFFFFF"/>
                  </a:solidFill>
                </a:ln>
                <a:solidFill>
                  <a:srgbClr val="FF0000"/>
                </a:solidFill>
                <a:latin typeface="Times New Roman" panose="02020603050405020304" pitchFamily="18" charset="0"/>
                <a:cs typeface="Times New Roman" panose="02020603050405020304" pitchFamily="18" charset="0"/>
                <a:sym typeface="Arial"/>
              </a:rPr>
              <a:t>CUỐI HỌC KÌ 2</a:t>
            </a:r>
          </a:p>
        </p:txBody>
      </p:sp>
      <p:pic>
        <p:nvPicPr>
          <p:cNvPr id="1026" name="Picture 2" descr="Premium Vector | Little school children learning">
            <a:extLst>
              <a:ext uri="{FF2B5EF4-FFF2-40B4-BE49-F238E27FC236}">
                <a16:creationId xmlns:a16="http://schemas.microsoft.com/office/drawing/2014/main" id="{1E9AAB09-FB8C-4C25-AFD2-87DFB4311BC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176139" y="3584591"/>
            <a:ext cx="5331290" cy="2963292"/>
          </a:xfrm>
          <a:prstGeom prst="round2SameRect">
            <a:avLst>
              <a:gd name="adj1" fmla="val 11833"/>
              <a:gd name="adj2" fmla="val 28444"/>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30840CBA-9EA5-44A7-B90E-5FE6A95DA7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178" y="304830"/>
            <a:ext cx="1470675" cy="17153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28A4CE-0F4A-A854-AD59-ED0409D97965}"/>
              </a:ext>
            </a:extLst>
          </p:cNvPr>
          <p:cNvSpPr txBox="1"/>
          <p:nvPr/>
        </p:nvSpPr>
        <p:spPr>
          <a:xfrm>
            <a:off x="5582635" y="2732184"/>
            <a:ext cx="2518298" cy="823752"/>
          </a:xfrm>
          <a:prstGeom prst="rect">
            <a:avLst/>
          </a:prstGeom>
          <a:noFill/>
        </p:spPr>
        <p:txBody>
          <a:bodyPr wrap="square" rtlCol="0">
            <a:spAutoFit/>
          </a:bodyPr>
          <a:lstStyle/>
          <a:p>
            <a:pPr algn="ctr" defTabSz="1219170">
              <a:lnSpc>
                <a:spcPct val="150000"/>
              </a:lnSpc>
              <a:buClr>
                <a:srgbClr val="000000"/>
              </a:buClr>
            </a:pPr>
            <a:r>
              <a:rPr lang="vi-VN" sz="3600" b="1" kern="0" dirty="0">
                <a:solidFill>
                  <a:srgbClr val="FFAB40">
                    <a:lumMod val="50000"/>
                  </a:srgbClr>
                </a:solidFill>
                <a:latin typeface="Times New Roman" panose="02020603050405020304" pitchFamily="18" charset="0"/>
                <a:cs typeface="Times New Roman" panose="02020603050405020304" pitchFamily="18" charset="0"/>
                <a:sym typeface="Arial"/>
              </a:rPr>
              <a:t>TIẾT 3</a:t>
            </a:r>
            <a:r>
              <a:rPr lang="en-US" sz="3600" b="1" kern="0" dirty="0">
                <a:solidFill>
                  <a:srgbClr val="FFAB40">
                    <a:lumMod val="50000"/>
                  </a:srgbClr>
                </a:solidFill>
                <a:latin typeface="Times New Roman" panose="02020603050405020304" pitchFamily="18" charset="0"/>
                <a:cs typeface="Times New Roman" panose="02020603050405020304" pitchFamily="18" charset="0"/>
                <a:sym typeface="Arial"/>
              </a:rPr>
              <a:t> – 4 </a:t>
            </a:r>
          </a:p>
        </p:txBody>
      </p:sp>
    </p:spTree>
    <p:custDataLst>
      <p:tags r:id="rId1"/>
    </p:custDataLst>
    <p:extLst>
      <p:ext uri="{BB962C8B-B14F-4D97-AF65-F5344CB8AC3E}">
        <p14:creationId xmlns:p14="http://schemas.microsoft.com/office/powerpoint/2010/main" val="193262046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Arial-Rounded"/>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2" y="0"/>
            <a:ext cx="12267761"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4158638" y="238935"/>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300" b="1" i="0" u="none" strike="noStrike" kern="0" cap="none" spc="0" normalizeH="0" baseline="0" noProof="0" dirty="0">
                <a:ln w="6350">
                  <a:noFill/>
                </a:ln>
                <a:solidFill>
                  <a:srgbClr val="FF0000"/>
                </a:solidFill>
                <a:effectLst/>
                <a:uLnTx/>
                <a:uFillTx/>
                <a:latin typeface="Times New Roman" panose="02020603050405020304" pitchFamily="18" charset="0"/>
                <a:ea typeface="Arial-Rounded"/>
                <a:cs typeface="Times New Roman" panose="02020603050405020304" pitchFamily="18" charset="0"/>
              </a:rPr>
              <a:t>YÊU CẦU CẦN ĐẠT</a:t>
            </a:r>
            <a:endParaRPr kumimoji="0" lang="zh-CN" altLang="en-US" sz="3300" b="1" i="0" u="none" strike="noStrike" kern="0" cap="none" spc="0" normalizeH="0" baseline="0" noProof="0" dirty="0">
              <a:ln w="6350">
                <a:noFill/>
              </a:ln>
              <a:solidFill>
                <a:srgbClr val="FF0000"/>
              </a:solidFill>
              <a:effectLst/>
              <a:uLnTx/>
              <a:uFillTx/>
              <a:latin typeface="Times New Roman" panose="02020603050405020304" pitchFamily="18" charset="0"/>
              <a:ea typeface="Arial-Rounded"/>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4187873"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01 </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4877758"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đúng</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rõ</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ràng</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ngắt</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nghỉ</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hơi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hợp</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lí</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599508"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02</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81791"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liên</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Nêu</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nội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dung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4721189"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03</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5520572" y="4333127"/>
            <a:ext cx="4873923" cy="2285938"/>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altLang="zh-CN" sz="2400" b="1"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các từ ngữ chỉ sự vật, đặc điểm, hoạt động câu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nêu</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đặc</a:t>
            </a:r>
            <a:r>
              <a:rPr kumimoji="0" lang="en-US" altLang="zh-CN" sz="2400" b="1"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điểm; biết sử dụng các từ ngữ để đặt câu.</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644665043"/>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2" y="0"/>
            <a:ext cx="12267761"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4158638" y="238935"/>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rgbClr val="FF0000"/>
              </a:solidFill>
              <a:latin typeface="Times New Roman" panose="02020603050405020304" pitchFamily="18" charset="0"/>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4187873"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4877758"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599508"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81791"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4721189"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5520572" y="4333127"/>
            <a:ext cx="4873923" cy="2285938"/>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a:latin typeface="Times New Roman" panose="02020603050405020304" pitchFamily="18" charset="0"/>
                <a:ea typeface="Arial-Rounded" panose="020B0500000000000000" pitchFamily="34" charset="0"/>
                <a:cs typeface="Times New Roman" panose="02020603050405020304" pitchFamily="18" charset="0"/>
              </a:rPr>
              <a:t> các từ ngữ chỉ sự vật, đặc điểm, hoạt động câu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2400" b="1">
                <a:latin typeface="Times New Roman" panose="02020603050405020304" pitchFamily="18" charset="0"/>
                <a:ea typeface="Arial-Rounded" panose="020B0500000000000000" pitchFamily="34" charset="0"/>
                <a:cs typeface="Times New Roman" panose="02020603050405020304" pitchFamily="18" charset="0"/>
              </a:rPr>
              <a:t> điểm; biết sử dụng các từ ngữ để đặt câu.</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9208768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9A3AC9-6FB9-4AE2-B116-002FC7A1EEC2}"/>
              </a:ext>
            </a:extLst>
          </p:cNvPr>
          <p:cNvGrpSpPr/>
          <p:nvPr/>
        </p:nvGrpSpPr>
        <p:grpSpPr>
          <a:xfrm>
            <a:off x="1270660" y="961067"/>
            <a:ext cx="10652166" cy="5588000"/>
            <a:chOff x="723015" y="710167"/>
            <a:chExt cx="5808810" cy="4191000"/>
          </a:xfrm>
        </p:grpSpPr>
        <p:pic>
          <p:nvPicPr>
            <p:cNvPr id="5" name="Picture 4">
              <a:extLst>
                <a:ext uri="{FF2B5EF4-FFF2-40B4-BE49-F238E27FC236}">
                  <a16:creationId xmlns:a16="http://schemas.microsoft.com/office/drawing/2014/main" id="{371D5DFA-7FCF-467D-A92C-5A62F593A0A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3015" y="710167"/>
              <a:ext cx="5808810" cy="4191000"/>
            </a:xfrm>
            <a:prstGeom prst="rect">
              <a:avLst/>
            </a:prstGeom>
          </p:spPr>
        </p:pic>
        <p:sp>
          <p:nvSpPr>
            <p:cNvPr id="7" name="TextBox 6">
              <a:extLst>
                <a:ext uri="{FF2B5EF4-FFF2-40B4-BE49-F238E27FC236}">
                  <a16:creationId xmlns:a16="http://schemas.microsoft.com/office/drawing/2014/main" id="{86ACFDBA-ADD9-4705-BA8E-57DBD0F32CD6}"/>
                </a:ext>
              </a:extLst>
            </p:cNvPr>
            <p:cNvSpPr txBox="1"/>
            <p:nvPr/>
          </p:nvSpPr>
          <p:spPr>
            <a:xfrm>
              <a:off x="723015" y="827125"/>
              <a:ext cx="4708341" cy="2839239"/>
            </a:xfrm>
            <a:prstGeom prst="rect">
              <a:avLst/>
            </a:prstGeom>
            <a:noFill/>
          </p:spPr>
          <p:txBody>
            <a:bodyPr wrap="square" rtlCol="0">
              <a:spAutoFit/>
            </a:bodyPr>
            <a:lstStyle/>
            <a:p>
              <a:pPr algn="ctr" defTabSz="1219170">
                <a:buClr>
                  <a:srgbClr val="000000"/>
                </a:buClr>
              </a:pPr>
              <a:r>
                <a:rPr lang="vi-VN" sz="2400" b="1" kern="0" dirty="0">
                  <a:solidFill>
                    <a:srgbClr val="FFAB40">
                      <a:lumMod val="75000"/>
                    </a:srgbClr>
                  </a:solidFill>
                  <a:latin typeface="Times New Roman" panose="02020603050405020304" pitchFamily="18" charset="0"/>
                  <a:cs typeface="Times New Roman" panose="02020603050405020304" pitchFamily="18" charset="0"/>
                  <a:sym typeface="Arial"/>
                </a:rPr>
                <a:t>Thăm bạn ốm</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Hôm nay đến lớp 	</a:t>
              </a:r>
              <a:r>
                <a:rPr lang="vi-VN" kern="0" dirty="0">
                  <a:solidFill>
                    <a:srgbClr val="000000"/>
                  </a:solidFill>
                  <a:latin typeface="Times New Roman" panose="02020603050405020304" pitchFamily="18" charset="0"/>
                  <a:cs typeface="Times New Roman" panose="02020603050405020304" pitchFamily="18" charset="0"/>
                  <a:sym typeface="Arial"/>
                </a:rPr>
                <a:t>             </a:t>
              </a:r>
              <a:r>
                <a:rPr lang="vi-VN" sz="2400" kern="0" dirty="0">
                  <a:solidFill>
                    <a:srgbClr val="000000"/>
                  </a:solidFill>
                  <a:latin typeface="Times New Roman" panose="02020603050405020304" pitchFamily="18" charset="0"/>
                  <a:cs typeface="Times New Roman" panose="02020603050405020304" pitchFamily="18" charset="0"/>
                  <a:sym typeface="Arial"/>
                </a:rPr>
                <a:t>“Gấu tôi mua khế</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Thấy vắng thỏ nâu	          Khế ngọt lại thanh.”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Các bạn hỏi nhau:	          “Mèo tôi mua chanh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“Thỏ đi đâu thế?”	          Đánh đường mát ngọt.”</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Gấu liền nói khẽ:	          Hươu mua sữa bột</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“Thỏ bị ốm rồi	          Nai sữa đậu nành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Này các bạn ơi	          Chúc bạn khỏe nhanh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Đến thăm thỏ nhé!”	          Cùng nhau đến lớp.</a:t>
              </a:r>
            </a:p>
            <a:p>
              <a:pPr algn="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a:t>
              </a:r>
              <a:r>
                <a:rPr lang="vi-VN" sz="2400" i="1" kern="0" dirty="0">
                  <a:solidFill>
                    <a:srgbClr val="000000"/>
                  </a:solidFill>
                  <a:latin typeface="Times New Roman" panose="02020603050405020304" pitchFamily="18" charset="0"/>
                  <a:cs typeface="Times New Roman" panose="02020603050405020304" pitchFamily="18" charset="0"/>
                  <a:sym typeface="Arial"/>
                </a:rPr>
                <a:t>Theo </a:t>
              </a:r>
              <a:r>
                <a:rPr lang="vi-VN" sz="2400" kern="0" dirty="0">
                  <a:solidFill>
                    <a:srgbClr val="000000"/>
                  </a:solidFill>
                  <a:latin typeface="Times New Roman" panose="02020603050405020304" pitchFamily="18" charset="0"/>
                  <a:cs typeface="Times New Roman" panose="02020603050405020304" pitchFamily="18" charset="0"/>
                  <a:sym typeface="Arial"/>
                </a:rPr>
                <a:t>Trần Thị Hương)</a:t>
              </a:r>
            </a:p>
          </p:txBody>
        </p:sp>
      </p:grpSp>
      <p:sp>
        <p:nvSpPr>
          <p:cNvPr id="8" name="TextBox 7">
            <a:extLst>
              <a:ext uri="{FF2B5EF4-FFF2-40B4-BE49-F238E27FC236}">
                <a16:creationId xmlns:a16="http://schemas.microsoft.com/office/drawing/2014/main" id="{FE9242AD-34FD-4277-AC03-6057D333968E}"/>
              </a:ext>
            </a:extLst>
          </p:cNvPr>
          <p:cNvSpPr txBox="1"/>
          <p:nvPr/>
        </p:nvSpPr>
        <p:spPr>
          <a:xfrm>
            <a:off x="704850" y="571500"/>
            <a:ext cx="11217976" cy="523220"/>
          </a:xfrm>
          <a:prstGeom prst="rect">
            <a:avLst/>
          </a:prstGeom>
          <a:noFill/>
        </p:spPr>
        <p:txBody>
          <a:bodyPr wrap="square" rtlCol="0">
            <a:spAutoFit/>
          </a:bodyPr>
          <a:lstStyle/>
          <a:p>
            <a:pPr defTabSz="1219170">
              <a:buClr>
                <a:srgbClr val="000000"/>
              </a:buClr>
            </a:pPr>
            <a:r>
              <a:rPr lang="vi-VN" sz="2800" b="1" kern="0" dirty="0">
                <a:solidFill>
                  <a:srgbClr val="BAE5E4">
                    <a:lumMod val="50000"/>
                  </a:srgbClr>
                </a:solidFill>
                <a:latin typeface="Times New Roman" panose="02020603050405020304" pitchFamily="18" charset="0"/>
                <a:cs typeface="Times New Roman" panose="02020603050405020304" pitchFamily="18" charset="0"/>
                <a:sym typeface="Arial"/>
              </a:rPr>
              <a:t>3. Đọc bài thơ dưới đây, trả lời các câu hỏi và thực hiện yêu cầu.</a:t>
            </a:r>
            <a:endParaRPr lang="en-US" sz="2800" b="1" kern="0" dirty="0">
              <a:solidFill>
                <a:srgbClr val="BAE5E4">
                  <a:lumMod val="50000"/>
                </a:srgb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6015417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09F4CF-3252-4512-B24F-96B1E228C754}"/>
              </a:ext>
            </a:extLst>
          </p:cNvPr>
          <p:cNvPicPr>
            <a:picLocks noChangeAspect="1"/>
          </p:cNvPicPr>
          <p:nvPr/>
        </p:nvPicPr>
        <p:blipFill rotWithShape="1">
          <a:blip r:embed="rId3">
            <a:clrChange>
              <a:clrFrom>
                <a:srgbClr val="FFFFFF"/>
              </a:clrFrom>
              <a:clrTo>
                <a:srgbClr val="FFFFFF">
                  <a:alpha val="0"/>
                </a:srgbClr>
              </a:clrTo>
            </a:clrChange>
          </a:blip>
          <a:srcRect l="32168" t="46711" r="5985" b="1150"/>
          <a:stretch/>
        </p:blipFill>
        <p:spPr>
          <a:xfrm>
            <a:off x="1999790" y="2203548"/>
            <a:ext cx="8625560" cy="4120512"/>
          </a:xfrm>
          <a:prstGeom prst="ellipse">
            <a:avLst/>
          </a:prstGeom>
        </p:spPr>
      </p:pic>
      <p:pic>
        <p:nvPicPr>
          <p:cNvPr id="5" name="Picture 2" descr="Question icons - 42 Free Question icons | Download PNG &amp; SVG">
            <a:extLst>
              <a:ext uri="{FF2B5EF4-FFF2-40B4-BE49-F238E27FC236}">
                <a16:creationId xmlns:a16="http://schemas.microsoft.com/office/drawing/2014/main" id="{56268E51-35D8-4BDF-8AE7-408904FA1F6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1989093" y="567239"/>
            <a:ext cx="1195877" cy="9392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8AF367-7D79-4E1A-BF31-93DD4FA1CFDF}"/>
              </a:ext>
            </a:extLst>
          </p:cNvPr>
          <p:cNvSpPr txBox="1"/>
          <p:nvPr/>
        </p:nvSpPr>
        <p:spPr>
          <a:xfrm>
            <a:off x="3831518" y="465129"/>
            <a:ext cx="8683316"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Times New Roman" panose="02020603050405020304" pitchFamily="18" charset="0"/>
                <a:cs typeface="Times New Roman" panose="02020603050405020304" pitchFamily="18" charset="0"/>
                <a:sym typeface="Arial"/>
              </a:rPr>
              <a:t>a. </a:t>
            </a:r>
            <a:r>
              <a:rPr lang="vi-VN" sz="2800" kern="0" dirty="0">
                <a:solidFill>
                  <a:srgbClr val="000000"/>
                </a:solidFill>
                <a:latin typeface="Times New Roman" panose="02020603050405020304" pitchFamily="18" charset="0"/>
                <a:cs typeface="Times New Roman" panose="02020603050405020304" pitchFamily="18" charset="0"/>
                <a:sym typeface="Arial"/>
              </a:rPr>
              <a:t>Vì sao thỏ nâu nghỉ học?</a:t>
            </a:r>
          </a:p>
        </p:txBody>
      </p:sp>
      <p:sp>
        <p:nvSpPr>
          <p:cNvPr id="7" name="TextBox 6">
            <a:extLst>
              <a:ext uri="{FF2B5EF4-FFF2-40B4-BE49-F238E27FC236}">
                <a16:creationId xmlns:a16="http://schemas.microsoft.com/office/drawing/2014/main" id="{A0A40BD1-3D30-43AF-A340-B8CA01FD4FB4}"/>
              </a:ext>
            </a:extLst>
          </p:cNvPr>
          <p:cNvSpPr txBox="1"/>
          <p:nvPr/>
        </p:nvSpPr>
        <p:spPr>
          <a:xfrm>
            <a:off x="1342545" y="1525096"/>
            <a:ext cx="8683316"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Times New Roman" panose="02020603050405020304" pitchFamily="18" charset="0"/>
                <a:cs typeface="Times New Roman" panose="02020603050405020304" pitchFamily="18" charset="0"/>
                <a:sym typeface="Arial"/>
              </a:rPr>
              <a:t>b. </a:t>
            </a:r>
            <a:r>
              <a:rPr lang="vi-VN" sz="2800" kern="0" dirty="0">
                <a:solidFill>
                  <a:srgbClr val="000000"/>
                </a:solidFill>
                <a:latin typeface="Times New Roman" panose="02020603050405020304" pitchFamily="18" charset="0"/>
                <a:cs typeface="Times New Roman" panose="02020603050405020304" pitchFamily="18" charset="0"/>
                <a:sym typeface="Arial"/>
              </a:rPr>
              <a:t>Các bạn bàn nhau chuyện gì?</a:t>
            </a:r>
          </a:p>
        </p:txBody>
      </p:sp>
      <p:sp>
        <p:nvSpPr>
          <p:cNvPr id="8" name="TextBox 7">
            <a:extLst>
              <a:ext uri="{FF2B5EF4-FFF2-40B4-BE49-F238E27FC236}">
                <a16:creationId xmlns:a16="http://schemas.microsoft.com/office/drawing/2014/main" id="{60F9D557-4ED7-438C-AC17-F6295FE184E8}"/>
              </a:ext>
            </a:extLst>
          </p:cNvPr>
          <p:cNvSpPr txBox="1"/>
          <p:nvPr/>
        </p:nvSpPr>
        <p:spPr>
          <a:xfrm>
            <a:off x="3496898" y="899609"/>
            <a:ext cx="8683317" cy="657359"/>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Times New Roman" panose="02020603050405020304" pitchFamily="18" charset="0"/>
                <a:cs typeface="Times New Roman" panose="02020603050405020304" pitchFamily="18" charset="0"/>
                <a:sym typeface="Wingdings" panose="05000000000000000000" pitchFamily="2" charset="2"/>
              </a:rPr>
              <a:t> Thỏ nâu nghỉ học vì bạn ấy bị ốm.</a:t>
            </a:r>
            <a:endParaRPr lang="vi-VN" sz="2800" kern="0" dirty="0">
              <a:solidFill>
                <a:srgbClr val="FC7D77">
                  <a:lumMod val="75000"/>
                </a:srgbClr>
              </a:solidFill>
              <a:latin typeface="Times New Roman" panose="02020603050405020304" pitchFamily="18" charset="0"/>
              <a:cs typeface="Times New Roman" panose="02020603050405020304" pitchFamily="18" charset="0"/>
              <a:sym typeface="Arial"/>
            </a:endParaRPr>
          </a:p>
        </p:txBody>
      </p:sp>
      <p:pic>
        <p:nvPicPr>
          <p:cNvPr id="9" name="Picture 8">
            <a:extLst>
              <a:ext uri="{FF2B5EF4-FFF2-40B4-BE49-F238E27FC236}">
                <a16:creationId xmlns:a16="http://schemas.microsoft.com/office/drawing/2014/main" id="{C3DA1784-20A0-4625-A7A1-8B2B723C29D3}"/>
              </a:ext>
            </a:extLst>
          </p:cNvPr>
          <p:cNvPicPr>
            <a:picLocks noChangeAspect="1"/>
          </p:cNvPicPr>
          <p:nvPr/>
        </p:nvPicPr>
        <p:blipFill rotWithShape="1">
          <a:blip r:embed="rId3">
            <a:clrChange>
              <a:clrFrom>
                <a:srgbClr val="FFFFFF"/>
              </a:clrFrom>
              <a:clrTo>
                <a:srgbClr val="FFFFFF">
                  <a:alpha val="0"/>
                </a:srgbClr>
              </a:clrTo>
            </a:clrChange>
          </a:blip>
          <a:srcRect l="10754" t="46711" r="67933" b="27464"/>
          <a:stretch/>
        </p:blipFill>
        <p:spPr>
          <a:xfrm>
            <a:off x="9431095" y="242521"/>
            <a:ext cx="1605475" cy="1699840"/>
          </a:xfrm>
          <a:prstGeom prst="ellipse">
            <a:avLst/>
          </a:prstGeom>
        </p:spPr>
      </p:pic>
      <p:sp>
        <p:nvSpPr>
          <p:cNvPr id="11" name="TextBox 10">
            <a:extLst>
              <a:ext uri="{FF2B5EF4-FFF2-40B4-BE49-F238E27FC236}">
                <a16:creationId xmlns:a16="http://schemas.microsoft.com/office/drawing/2014/main" id="{945B6A42-9D27-4AAB-A080-273E9E7DB9E6}"/>
              </a:ext>
            </a:extLst>
          </p:cNvPr>
          <p:cNvSpPr txBox="1"/>
          <p:nvPr/>
        </p:nvSpPr>
        <p:spPr>
          <a:xfrm>
            <a:off x="1199408" y="1987562"/>
            <a:ext cx="10652166" cy="657359"/>
          </a:xfrm>
          <a:prstGeom prst="rect">
            <a:avLst/>
          </a:prstGeom>
          <a:noFill/>
        </p:spPr>
        <p:txBody>
          <a:bodyPr wrap="square" rtlCol="0">
            <a:spAutoFit/>
          </a:bodyPr>
          <a:lstStyle/>
          <a:p>
            <a:pPr algn="just" defTabSz="1219170">
              <a:lnSpc>
                <a:spcPct val="150000"/>
              </a:lnSpc>
              <a:buClr>
                <a:srgbClr val="000000"/>
              </a:buClr>
            </a:pPr>
            <a:r>
              <a:rPr lang="vi-VN" sz="2800" kern="0">
                <a:solidFill>
                  <a:srgbClr val="FC7D77">
                    <a:lumMod val="75000"/>
                  </a:srgbClr>
                </a:solidFill>
                <a:latin typeface="Times New Roman" panose="02020603050405020304" pitchFamily="18" charset="0"/>
                <a:cs typeface="Times New Roman" panose="02020603050405020304" pitchFamily="18" charset="0"/>
                <a:sym typeface="Wingdings" panose="05000000000000000000" pitchFamily="2" charset="2"/>
              </a:rPr>
              <a:t> Các bạn bàn nhau đi thăm thỏ nâu và mua quà cho thỏ nâu.</a:t>
            </a:r>
            <a:endParaRPr lang="vi-VN" sz="2800" kern="0" dirty="0">
              <a:solidFill>
                <a:srgbClr val="FC7D77">
                  <a:lumMod val="75000"/>
                </a:srgbClr>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39321524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BFB0F-1950-40C9-B7BE-992FC6E40D3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633647" y="395358"/>
            <a:ext cx="8924887" cy="6166295"/>
          </a:xfrm>
          <a:prstGeom prst="rect">
            <a:avLst/>
          </a:prstGeom>
        </p:spPr>
      </p:pic>
      <p:sp>
        <p:nvSpPr>
          <p:cNvPr id="3" name="TextBox 2">
            <a:extLst>
              <a:ext uri="{FF2B5EF4-FFF2-40B4-BE49-F238E27FC236}">
                <a16:creationId xmlns:a16="http://schemas.microsoft.com/office/drawing/2014/main" id="{E37A3B9A-39F9-4A77-912F-7F0277CB3D73}"/>
              </a:ext>
            </a:extLst>
          </p:cNvPr>
          <p:cNvSpPr txBox="1"/>
          <p:nvPr/>
        </p:nvSpPr>
        <p:spPr>
          <a:xfrm>
            <a:off x="1279860" y="395358"/>
            <a:ext cx="7282705"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Times New Roman" panose="02020603050405020304" pitchFamily="18" charset="0"/>
                <a:cs typeface="Times New Roman" panose="02020603050405020304" pitchFamily="18" charset="0"/>
                <a:sym typeface="Arial"/>
              </a:rPr>
              <a:t>c. </a:t>
            </a:r>
            <a:r>
              <a:rPr lang="vi-VN" sz="2400" kern="0" dirty="0">
                <a:solidFill>
                  <a:srgbClr val="000000"/>
                </a:solidFill>
                <a:latin typeface="Times New Roman" panose="02020603050405020304" pitchFamily="18" charset="0"/>
                <a:cs typeface="Times New Roman" panose="02020603050405020304" pitchFamily="18" charset="0"/>
                <a:sym typeface="Arial"/>
              </a:rPr>
              <a:t>Đóng vai một trong số các bạn đến thăm thỏ nâu, nói 2 – 3 câu thể hiện sự quan tâm, mong muốn của mình và các bạn đối với thỏ nâu.</a:t>
            </a:r>
          </a:p>
        </p:txBody>
      </p:sp>
      <p:sp>
        <p:nvSpPr>
          <p:cNvPr id="5" name="Speech Bubble: Oval 4">
            <a:extLst>
              <a:ext uri="{FF2B5EF4-FFF2-40B4-BE49-F238E27FC236}">
                <a16:creationId xmlns:a16="http://schemas.microsoft.com/office/drawing/2014/main" id="{395C91EF-8342-49D5-986A-68E43D54DF2D}"/>
              </a:ext>
            </a:extLst>
          </p:cNvPr>
          <p:cNvSpPr/>
          <p:nvPr/>
        </p:nvSpPr>
        <p:spPr>
          <a:xfrm>
            <a:off x="5326196" y="2074087"/>
            <a:ext cx="3855363" cy="1802819"/>
          </a:xfrm>
          <a:prstGeom prst="wedgeEllipseCallout">
            <a:avLst>
              <a:gd name="adj1" fmla="val 33404"/>
              <a:gd name="adj2" fmla="val 71936"/>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Thỏ nâu ơi, cậu có mệt lắm không? Cậu mau khỏe để tới lớp cùng bọn tớ nhé!</a:t>
            </a:r>
          </a:p>
        </p:txBody>
      </p:sp>
      <p:sp>
        <p:nvSpPr>
          <p:cNvPr id="6" name="Speech Bubble: Oval 5">
            <a:extLst>
              <a:ext uri="{FF2B5EF4-FFF2-40B4-BE49-F238E27FC236}">
                <a16:creationId xmlns:a16="http://schemas.microsoft.com/office/drawing/2014/main" id="{B8A0B99D-1A23-4436-B376-37C3CBF05FBF}"/>
              </a:ext>
            </a:extLst>
          </p:cNvPr>
          <p:cNvSpPr/>
          <p:nvPr/>
        </p:nvSpPr>
        <p:spPr>
          <a:xfrm>
            <a:off x="2633647" y="2276325"/>
            <a:ext cx="3112059" cy="1398343"/>
          </a:xfrm>
          <a:prstGeom prst="wedgeEllipseCallout">
            <a:avLst>
              <a:gd name="adj1" fmla="val 51252"/>
              <a:gd name="adj2" fmla="val 7322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Chúng tớ mua ít quà cho cậu ăn mau khỏe nè!</a:t>
            </a:r>
          </a:p>
        </p:txBody>
      </p:sp>
      <p:sp>
        <p:nvSpPr>
          <p:cNvPr id="7" name="Speech Bubble: Oval 6">
            <a:extLst>
              <a:ext uri="{FF2B5EF4-FFF2-40B4-BE49-F238E27FC236}">
                <a16:creationId xmlns:a16="http://schemas.microsoft.com/office/drawing/2014/main" id="{83C58573-7253-487B-BBDE-87A0514D299B}"/>
              </a:ext>
            </a:extLst>
          </p:cNvPr>
          <p:cNvSpPr/>
          <p:nvPr/>
        </p:nvSpPr>
        <p:spPr>
          <a:xfrm>
            <a:off x="9040157" y="1219206"/>
            <a:ext cx="2040785" cy="2657700"/>
          </a:xfrm>
          <a:prstGeom prst="wedgeEllipseCallout">
            <a:avLst>
              <a:gd name="adj1" fmla="val -7984"/>
              <a:gd name="adj2" fmla="val 66287"/>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Thầy cô và các bạn đều đang nhớ cậu lắm đấy!</a:t>
            </a:r>
          </a:p>
        </p:txBody>
      </p:sp>
      <p:sp>
        <p:nvSpPr>
          <p:cNvPr id="8" name="Speech Bubble: Oval 7">
            <a:extLst>
              <a:ext uri="{FF2B5EF4-FFF2-40B4-BE49-F238E27FC236}">
                <a16:creationId xmlns:a16="http://schemas.microsoft.com/office/drawing/2014/main" id="{3C628685-BFBE-40DE-ABFD-358E3CD6FCA1}"/>
              </a:ext>
            </a:extLst>
          </p:cNvPr>
          <p:cNvSpPr/>
          <p:nvPr/>
        </p:nvSpPr>
        <p:spPr>
          <a:xfrm>
            <a:off x="1619623" y="4508318"/>
            <a:ext cx="3349325" cy="1802817"/>
          </a:xfrm>
          <a:prstGeom prst="wedgeEllipseCallout">
            <a:avLst>
              <a:gd name="adj1" fmla="val 85664"/>
              <a:gd name="adj2" fmla="val -2400"/>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a:solidFill>
                  <a:srgbClr val="0070C0"/>
                </a:solidFill>
                <a:latin typeface="Times New Roman" panose="02020603050405020304" pitchFamily="18" charset="0"/>
                <a:cs typeface="Times New Roman" panose="02020603050405020304" pitchFamily="18" charset="0"/>
                <a:sym typeface="Arial"/>
              </a:rPr>
              <a:t>Tớ đã làm bài đầy đủ để khi nào cậu đi học cho cậu mượn mà làm bù nè!</a:t>
            </a:r>
            <a:endParaRPr lang="vi-VN" sz="2000" kern="0" dirty="0">
              <a:solidFill>
                <a:srgbClr val="0070C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693897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29725-60C4-4602-945E-3BB6C8191E33}"/>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538719" y="374208"/>
            <a:ext cx="10263960" cy="6166295"/>
          </a:xfrm>
          <a:prstGeom prst="rect">
            <a:avLst/>
          </a:prstGeom>
        </p:spPr>
      </p:pic>
      <p:sp>
        <p:nvSpPr>
          <p:cNvPr id="3" name="TextBox 2">
            <a:extLst>
              <a:ext uri="{FF2B5EF4-FFF2-40B4-BE49-F238E27FC236}">
                <a16:creationId xmlns:a16="http://schemas.microsoft.com/office/drawing/2014/main" id="{C58B96D6-294F-4D73-B8C8-3B1CEBED79D9}"/>
              </a:ext>
            </a:extLst>
          </p:cNvPr>
          <p:cNvSpPr txBox="1"/>
          <p:nvPr/>
        </p:nvSpPr>
        <p:spPr>
          <a:xfrm>
            <a:off x="2804418" y="581936"/>
            <a:ext cx="8326578"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Times New Roman" panose="02020603050405020304" pitchFamily="18" charset="0"/>
                <a:cs typeface="Times New Roman" panose="02020603050405020304" pitchFamily="18" charset="0"/>
                <a:sym typeface="Arial"/>
              </a:rPr>
              <a:t>d. </a:t>
            </a:r>
            <a:r>
              <a:rPr lang="vi-VN" sz="2400" kern="0" dirty="0">
                <a:solidFill>
                  <a:srgbClr val="000000"/>
                </a:solidFill>
                <a:latin typeface="Times New Roman" panose="02020603050405020304" pitchFamily="18" charset="0"/>
                <a:cs typeface="Times New Roman" panose="02020603050405020304" pitchFamily="18" charset="0"/>
                <a:sym typeface="Arial"/>
              </a:rPr>
              <a:t>Tưởng tượng em là bạn cùng lớp với thỏ nâu. Vì có việc bận, em không đến thăm thỏ nâu được. Hãy viết lời an ủi, động viên thỏ nâu và nhờ các bạn chuyển giúp.</a:t>
            </a:r>
          </a:p>
        </p:txBody>
      </p:sp>
      <p:sp>
        <p:nvSpPr>
          <p:cNvPr id="5" name="Oval 4">
            <a:extLst>
              <a:ext uri="{FF2B5EF4-FFF2-40B4-BE49-F238E27FC236}">
                <a16:creationId xmlns:a16="http://schemas.microsoft.com/office/drawing/2014/main" id="{42670215-56D3-404B-A5AA-E92DA3C9AD9B}"/>
              </a:ext>
            </a:extLst>
          </p:cNvPr>
          <p:cNvSpPr/>
          <p:nvPr/>
        </p:nvSpPr>
        <p:spPr>
          <a:xfrm>
            <a:off x="7430870" y="3396054"/>
            <a:ext cx="2202228" cy="146197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Times New Roman" panose="02020603050405020304" pitchFamily="18" charset="0"/>
              <a:cs typeface="Times New Roman" panose="02020603050405020304" pitchFamily="18" charset="0"/>
              <a:sym typeface="Arial"/>
            </a:endParaRPr>
          </a:p>
        </p:txBody>
      </p:sp>
      <p:sp>
        <p:nvSpPr>
          <p:cNvPr id="6" name="Oval 5">
            <a:extLst>
              <a:ext uri="{FF2B5EF4-FFF2-40B4-BE49-F238E27FC236}">
                <a16:creationId xmlns:a16="http://schemas.microsoft.com/office/drawing/2014/main" id="{B973B13F-6A02-48E5-AAF9-56986E98BA89}"/>
              </a:ext>
            </a:extLst>
          </p:cNvPr>
          <p:cNvSpPr/>
          <p:nvPr/>
        </p:nvSpPr>
        <p:spPr>
          <a:xfrm>
            <a:off x="7109637" y="4380613"/>
            <a:ext cx="255183" cy="34024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Times New Roman" panose="02020603050405020304" pitchFamily="18" charset="0"/>
              <a:cs typeface="Times New Roman" panose="02020603050405020304" pitchFamily="18" charset="0"/>
              <a:sym typeface="Arial"/>
            </a:endParaRPr>
          </a:p>
        </p:txBody>
      </p:sp>
      <p:pic>
        <p:nvPicPr>
          <p:cNvPr id="2050" name="Picture 2" descr="18,597 BEST Kids Talking Cartoon IMAGES, STOCK PHOTOS &amp;amp; VECTORS | Adobe  Stock">
            <a:extLst>
              <a:ext uri="{FF2B5EF4-FFF2-40B4-BE49-F238E27FC236}">
                <a16:creationId xmlns:a16="http://schemas.microsoft.com/office/drawing/2014/main" id="{6368625D-DCF2-4A34-B575-B1C63CDF122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349" t="34038"/>
          <a:stretch/>
        </p:blipFill>
        <p:spPr bwMode="auto">
          <a:xfrm>
            <a:off x="9169775" y="3457355"/>
            <a:ext cx="2065079" cy="3015781"/>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A68B7E7D-D039-475C-A2E7-F697BAB071E5}"/>
              </a:ext>
            </a:extLst>
          </p:cNvPr>
          <p:cNvSpPr/>
          <p:nvPr/>
        </p:nvSpPr>
        <p:spPr>
          <a:xfrm>
            <a:off x="6433988" y="2260665"/>
            <a:ext cx="4697008" cy="1810158"/>
          </a:xfrm>
          <a:prstGeom prst="wedgeEllipseCallout">
            <a:avLst>
              <a:gd name="adj1" fmla="val 14389"/>
              <a:gd name="adj2" fmla="val 80159"/>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Tiếc quá, hôm tới tớ có việc bận không đi được. Các cậu giúp tớ chúc thỏ nâu mau khỏi ốm nhé!</a:t>
            </a:r>
          </a:p>
        </p:txBody>
      </p:sp>
    </p:spTree>
    <p:extLst>
      <p:ext uri="{BB962C8B-B14F-4D97-AF65-F5344CB8AC3E}">
        <p14:creationId xmlns:p14="http://schemas.microsoft.com/office/powerpoint/2010/main" val="27838325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161328" y="584537"/>
            <a:ext cx="10966761" cy="584775"/>
          </a:xfrm>
          <a:prstGeom prst="rect">
            <a:avLst/>
          </a:prstGeom>
          <a:noFill/>
        </p:spPr>
        <p:txBody>
          <a:bodyPr wrap="square" rtlCol="0">
            <a:spAutoFit/>
          </a:bodyPr>
          <a:lstStyle/>
          <a:p>
            <a:pPr defTabSz="1219170">
              <a:buClr>
                <a:srgbClr val="000000"/>
              </a:buClr>
            </a:pPr>
            <a:r>
              <a:rPr lang="en-US" sz="3200" b="1" kern="0" dirty="0">
                <a:solidFill>
                  <a:srgbClr val="BAE5E4">
                    <a:lumMod val="50000"/>
                  </a:srgbClr>
                </a:solidFill>
                <a:latin typeface="Times New Roman" panose="02020603050405020304" pitchFamily="18" charset="0"/>
                <a:cs typeface="Times New Roman" panose="02020603050405020304" pitchFamily="18" charset="0"/>
                <a:sym typeface="Arial"/>
              </a:rPr>
              <a:t>4. Quan </a:t>
            </a:r>
            <a:r>
              <a:rPr lang="vi-VN" sz="3200" b="1" kern="0" dirty="0">
                <a:solidFill>
                  <a:srgbClr val="BAE5E4">
                    <a:lumMod val="50000"/>
                  </a:srgbClr>
                </a:solidFill>
                <a:latin typeface="Times New Roman" panose="02020603050405020304" pitchFamily="18" charset="0"/>
                <a:cs typeface="Times New Roman" panose="02020603050405020304" pitchFamily="18" charset="0"/>
                <a:sym typeface="Arial"/>
              </a:rPr>
              <a:t>sát tranh, tìm từ ngữ</a:t>
            </a:r>
            <a:endParaRPr lang="en-US" sz="3200" b="1" kern="0" dirty="0">
              <a:solidFill>
                <a:srgbClr val="BAE5E4">
                  <a:lumMod val="50000"/>
                </a:srgbClr>
              </a:solidFill>
              <a:latin typeface="Times New Roman" panose="02020603050405020304" pitchFamily="18" charset="0"/>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13492" y="2712111"/>
            <a:ext cx="10827144"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063257" y="1136142"/>
            <a:ext cx="10079664"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Chỉ sự vật (người, đồ vật, con vật, cây cối)   </a:t>
            </a:r>
            <a:r>
              <a:rPr lang="vi-VN" sz="2800" kern="0" dirty="0">
                <a:solidFill>
                  <a:srgbClr val="FF0000"/>
                </a:solidFill>
                <a:latin typeface="Times New Roman" panose="02020603050405020304" pitchFamily="18" charset="0"/>
                <a:cs typeface="Times New Roman" panose="02020603050405020304" pitchFamily="18" charset="0"/>
                <a:sym typeface="Arial"/>
              </a:rPr>
              <a:t>M: trẻ em</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Chỉ đặc điểm   </a:t>
            </a:r>
            <a:r>
              <a:rPr lang="vi-VN" sz="2800" kern="0" dirty="0">
                <a:solidFill>
                  <a:srgbClr val="FF0000"/>
                </a:solidFill>
                <a:latin typeface="Times New Roman" panose="02020603050405020304" pitchFamily="18" charset="0"/>
                <a:cs typeface="Times New Roman" panose="02020603050405020304" pitchFamily="18" charset="0"/>
                <a:sym typeface="Arial"/>
              </a:rPr>
              <a:t>M: tươi vui</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Chỉ hoạt động    </a:t>
            </a:r>
            <a:r>
              <a:rPr lang="vi-VN" sz="2800" kern="0" dirty="0">
                <a:solidFill>
                  <a:srgbClr val="FF0000"/>
                </a:solidFill>
                <a:latin typeface="Times New Roman" panose="02020603050405020304" pitchFamily="18" charset="0"/>
                <a:cs typeface="Times New Roman" panose="02020603050405020304" pitchFamily="18" charset="0"/>
                <a:sym typeface="Arial"/>
              </a:rPr>
              <a:t>M: chạy nhảy</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22657969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161328" y="584537"/>
            <a:ext cx="10966761" cy="584775"/>
          </a:xfrm>
          <a:prstGeom prst="rect">
            <a:avLst/>
          </a:prstGeom>
          <a:noFill/>
        </p:spPr>
        <p:txBody>
          <a:bodyPr wrap="square" rtlCol="0">
            <a:spAutoFit/>
          </a:bodyPr>
          <a:lstStyle/>
          <a:p>
            <a:pPr defTabSz="1219170">
              <a:buClr>
                <a:srgbClr val="000000"/>
              </a:buClr>
            </a:pPr>
            <a:r>
              <a:rPr lang="en-US" sz="3200" b="1" kern="0" dirty="0">
                <a:solidFill>
                  <a:srgbClr val="BAE5E4">
                    <a:lumMod val="50000"/>
                  </a:srgbClr>
                </a:solidFill>
                <a:latin typeface="Times New Roman" panose="02020603050405020304" pitchFamily="18" charset="0"/>
                <a:cs typeface="Times New Roman" panose="02020603050405020304" pitchFamily="18" charset="0"/>
                <a:sym typeface="Arial"/>
              </a:rPr>
              <a:t>4. Quan </a:t>
            </a:r>
            <a:r>
              <a:rPr lang="vi-VN" sz="3200" b="1" kern="0" dirty="0">
                <a:solidFill>
                  <a:srgbClr val="BAE5E4">
                    <a:lumMod val="50000"/>
                  </a:srgbClr>
                </a:solidFill>
                <a:latin typeface="Times New Roman" panose="02020603050405020304" pitchFamily="18" charset="0"/>
                <a:cs typeface="Times New Roman" panose="02020603050405020304" pitchFamily="18" charset="0"/>
                <a:sym typeface="Arial"/>
              </a:rPr>
              <a:t>sát tranh, tìm từ ngữ</a:t>
            </a:r>
            <a:endParaRPr lang="en-US" sz="3200" b="1" kern="0" dirty="0">
              <a:solidFill>
                <a:srgbClr val="BAE5E4">
                  <a:lumMod val="50000"/>
                </a:srgbClr>
              </a:solidFill>
              <a:latin typeface="Times New Roman" panose="02020603050405020304" pitchFamily="18" charset="0"/>
              <a:cs typeface="Times New Roman" panose="02020603050405020304" pitchFamily="18" charset="0"/>
              <a:sym typeface="Arial"/>
            </a:endParaRPr>
          </a:p>
        </p:txBody>
      </p:sp>
      <p:sp>
        <p:nvSpPr>
          <p:cNvPr id="8" name="TextBox 7">
            <a:extLst>
              <a:ext uri="{FF2B5EF4-FFF2-40B4-BE49-F238E27FC236}">
                <a16:creationId xmlns:a16="http://schemas.microsoft.com/office/drawing/2014/main" id="{4E314C33-8CCC-42C0-B5FD-CF2459460076}"/>
              </a:ext>
            </a:extLst>
          </p:cNvPr>
          <p:cNvSpPr txBox="1"/>
          <p:nvPr/>
        </p:nvSpPr>
        <p:spPr>
          <a:xfrm>
            <a:off x="1063257" y="1136142"/>
            <a:ext cx="10079664" cy="4539191"/>
          </a:xfrm>
          <a:prstGeom prst="rect">
            <a:avLst/>
          </a:prstGeom>
          <a:noFill/>
        </p:spPr>
        <p:txBody>
          <a:bodyPr wrap="square" rtlCol="0">
            <a:spAutoFit/>
          </a:bodyPr>
          <a:lstStyle/>
          <a:p>
            <a:pPr marL="457189" indent="-457189" algn="just" defTabSz="1219170">
              <a:lnSpc>
                <a:spcPct val="150000"/>
              </a:lnSpc>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Chỉ sự vật (người, đồ vật, con vật, cây cối</a:t>
            </a:r>
            <a:r>
              <a:rPr lang="vi-VN" sz="2800" kern="0">
                <a:solidFill>
                  <a:srgbClr val="000000"/>
                </a:solidFill>
                <a:latin typeface="Times New Roman" panose="02020603050405020304" pitchFamily="18" charset="0"/>
                <a:cs typeface="Times New Roman" panose="02020603050405020304" pitchFamily="18" charset="0"/>
                <a:sym typeface="Arial"/>
              </a:rPr>
              <a:t>)   </a:t>
            </a:r>
            <a:r>
              <a:rPr lang="vi-VN" sz="2800" kern="0">
                <a:solidFill>
                  <a:srgbClr val="FF0000"/>
                </a:solidFill>
                <a:latin typeface="Times New Roman" panose="02020603050405020304" pitchFamily="18" charset="0"/>
                <a:cs typeface="Times New Roman" panose="02020603050405020304" pitchFamily="18" charset="0"/>
                <a:sym typeface="Arial"/>
              </a:rPr>
              <a:t>M</a:t>
            </a:r>
            <a:r>
              <a:rPr lang="vi-VN" sz="2800" kern="0" dirty="0">
                <a:solidFill>
                  <a:srgbClr val="FF0000"/>
                </a:solidFill>
                <a:latin typeface="Times New Roman" panose="02020603050405020304" pitchFamily="18" charset="0"/>
                <a:cs typeface="Times New Roman" panose="02020603050405020304" pitchFamily="18" charset="0"/>
                <a:sym typeface="Arial"/>
              </a:rPr>
              <a:t>: </a:t>
            </a:r>
            <a:r>
              <a:rPr lang="vi-VN" sz="2800" kern="0">
                <a:solidFill>
                  <a:srgbClr val="FF0000"/>
                </a:solidFill>
                <a:latin typeface="Times New Roman" panose="02020603050405020304" pitchFamily="18" charset="0"/>
                <a:cs typeface="Times New Roman" panose="02020603050405020304" pitchFamily="18" charset="0"/>
                <a:sym typeface="Arial"/>
              </a:rPr>
              <a:t>trẻ em</a:t>
            </a:r>
            <a:endParaRPr lang="en-US" sz="2800" kern="0">
              <a:solidFill>
                <a:srgbClr val="FF0000"/>
              </a:solidFill>
              <a:latin typeface="Times New Roman" panose="02020603050405020304" pitchFamily="18" charset="0"/>
              <a:cs typeface="Times New Roman" panose="02020603050405020304" pitchFamily="18" charset="0"/>
              <a:sym typeface="Arial"/>
            </a:endParaRPr>
          </a:p>
          <a:p>
            <a:pPr algn="just" defTabSz="1219170">
              <a:lnSpc>
                <a:spcPct val="150000"/>
              </a:lnSpc>
              <a:buClr>
                <a:srgbClr val="000000"/>
              </a:buClr>
            </a:pPr>
            <a:r>
              <a:rPr lang="en-US" sz="2800" b="1" kern="0">
                <a:solidFill>
                  <a:srgbClr val="002060"/>
                </a:solidFill>
                <a:latin typeface="Times New Roman" panose="02020603050405020304" pitchFamily="18" charset="0"/>
                <a:cs typeface="Times New Roman" panose="02020603050405020304" pitchFamily="18" charset="0"/>
                <a:sym typeface="Arial"/>
              </a:rPr>
              <a:t>trẻ em, người lớn, ong, bướm, chim, cây, vườn hoa, ghế đá, thùng rác….</a:t>
            </a:r>
            <a:endParaRPr lang="vi-VN" sz="2800" b="1" kern="0" dirty="0">
              <a:solidFill>
                <a:srgbClr val="002060"/>
              </a:solidFill>
              <a:latin typeface="Times New Roman" panose="02020603050405020304" pitchFamily="18" charset="0"/>
              <a:cs typeface="Times New Roman" panose="02020603050405020304" pitchFamily="18" charset="0"/>
              <a:sym typeface="Arial"/>
            </a:endParaRPr>
          </a:p>
          <a:p>
            <a:pPr algn="just" defTabSz="1219170">
              <a:lnSpc>
                <a:spcPct val="150000"/>
              </a:lnSpc>
              <a:buClr>
                <a:srgbClr val="000000"/>
              </a:buClr>
            </a:pPr>
            <a:r>
              <a:rPr lang="en-US" sz="2800" kern="0">
                <a:solidFill>
                  <a:srgbClr val="000000"/>
                </a:solidFill>
                <a:latin typeface="Times New Roman" panose="02020603050405020304" pitchFamily="18" charset="0"/>
                <a:cs typeface="Times New Roman" panose="02020603050405020304" pitchFamily="18" charset="0"/>
                <a:sym typeface="Arial"/>
              </a:rPr>
              <a:t>b. </a:t>
            </a:r>
            <a:r>
              <a:rPr lang="vi-VN" sz="2800" kern="0">
                <a:solidFill>
                  <a:srgbClr val="000000"/>
                </a:solidFill>
                <a:latin typeface="Times New Roman" panose="02020603050405020304" pitchFamily="18" charset="0"/>
                <a:cs typeface="Times New Roman" panose="02020603050405020304" pitchFamily="18" charset="0"/>
                <a:sym typeface="Arial"/>
              </a:rPr>
              <a:t>Chỉ đặc điểm   </a:t>
            </a:r>
            <a:r>
              <a:rPr lang="vi-VN" sz="2800" kern="0">
                <a:solidFill>
                  <a:srgbClr val="FF0000"/>
                </a:solidFill>
                <a:latin typeface="Times New Roman" panose="02020603050405020304" pitchFamily="18" charset="0"/>
                <a:cs typeface="Times New Roman" panose="02020603050405020304" pitchFamily="18" charset="0"/>
                <a:sym typeface="Arial"/>
              </a:rPr>
              <a:t>M: tươi vui</a:t>
            </a:r>
            <a:endParaRPr lang="en-US" sz="2800" kern="0">
              <a:solidFill>
                <a:srgbClr val="FF0000"/>
              </a:solidFill>
              <a:latin typeface="Times New Roman" panose="02020603050405020304" pitchFamily="18" charset="0"/>
              <a:cs typeface="Times New Roman" panose="02020603050405020304" pitchFamily="18" charset="0"/>
              <a:sym typeface="Arial"/>
            </a:endParaRPr>
          </a:p>
          <a:p>
            <a:pPr algn="just" defTabSz="1219170">
              <a:lnSpc>
                <a:spcPct val="150000"/>
              </a:lnSpc>
              <a:buClr>
                <a:srgbClr val="000000"/>
              </a:buClr>
            </a:pPr>
            <a:r>
              <a:rPr lang="en-US" sz="2800" b="1" kern="0">
                <a:solidFill>
                  <a:srgbClr val="002060"/>
                </a:solidFill>
                <a:latin typeface="Times New Roman" panose="02020603050405020304" pitchFamily="18" charset="0"/>
                <a:cs typeface="Times New Roman" panose="02020603050405020304" pitchFamily="18" charset="0"/>
                <a:sym typeface="Arial"/>
              </a:rPr>
              <a:t>đỏ thắm, xanh rờn, đông vui, rực rỡ, chăm chỉ, vui vẻ,….</a:t>
            </a:r>
            <a:endParaRPr lang="vi-VN" sz="2800" b="1" kern="0">
              <a:solidFill>
                <a:srgbClr val="002060"/>
              </a:solidFill>
              <a:latin typeface="Times New Roman" panose="02020603050405020304" pitchFamily="18" charset="0"/>
              <a:cs typeface="Times New Roman" panose="02020603050405020304" pitchFamily="18" charset="0"/>
              <a:sym typeface="Arial"/>
            </a:endParaRPr>
          </a:p>
          <a:p>
            <a:pPr algn="just" defTabSz="1219170">
              <a:lnSpc>
                <a:spcPct val="150000"/>
              </a:lnSpc>
              <a:buClr>
                <a:srgbClr val="000000"/>
              </a:buClr>
            </a:pPr>
            <a:r>
              <a:rPr lang="en-US" sz="2800" kern="0">
                <a:solidFill>
                  <a:srgbClr val="000000"/>
                </a:solidFill>
                <a:latin typeface="Times New Roman" panose="02020603050405020304" pitchFamily="18" charset="0"/>
                <a:cs typeface="Times New Roman" panose="02020603050405020304" pitchFamily="18" charset="0"/>
                <a:sym typeface="Arial"/>
              </a:rPr>
              <a:t>c.</a:t>
            </a:r>
            <a:r>
              <a:rPr lang="vi-VN" sz="2800" kern="0">
                <a:solidFill>
                  <a:srgbClr val="000000"/>
                </a:solidFill>
                <a:latin typeface="Times New Roman" panose="02020603050405020304" pitchFamily="18" charset="0"/>
                <a:cs typeface="Times New Roman" panose="02020603050405020304" pitchFamily="18" charset="0"/>
                <a:sym typeface="Arial"/>
              </a:rPr>
              <a:t>Chỉ </a:t>
            </a:r>
            <a:r>
              <a:rPr lang="vi-VN" sz="2800" kern="0" dirty="0">
                <a:solidFill>
                  <a:srgbClr val="000000"/>
                </a:solidFill>
                <a:latin typeface="Times New Roman" panose="02020603050405020304" pitchFamily="18" charset="0"/>
                <a:cs typeface="Times New Roman" panose="02020603050405020304" pitchFamily="18" charset="0"/>
                <a:sym typeface="Arial"/>
              </a:rPr>
              <a:t>hoạt động    </a:t>
            </a:r>
            <a:r>
              <a:rPr lang="vi-VN" sz="2800" kern="0" dirty="0">
                <a:solidFill>
                  <a:srgbClr val="FF0000"/>
                </a:solidFill>
                <a:latin typeface="Times New Roman" panose="02020603050405020304" pitchFamily="18" charset="0"/>
                <a:cs typeface="Times New Roman" panose="02020603050405020304" pitchFamily="18" charset="0"/>
                <a:sym typeface="Arial"/>
              </a:rPr>
              <a:t>M: </a:t>
            </a:r>
            <a:r>
              <a:rPr lang="vi-VN" sz="2800" kern="0">
                <a:solidFill>
                  <a:srgbClr val="FF0000"/>
                </a:solidFill>
                <a:latin typeface="Times New Roman" panose="02020603050405020304" pitchFamily="18" charset="0"/>
                <a:cs typeface="Times New Roman" panose="02020603050405020304" pitchFamily="18" charset="0"/>
                <a:sym typeface="Arial"/>
              </a:rPr>
              <a:t>chạy nhảy</a:t>
            </a:r>
            <a:endParaRPr lang="en-US" sz="2800" kern="0">
              <a:solidFill>
                <a:srgbClr val="FF0000"/>
              </a:solidFill>
              <a:latin typeface="Times New Roman" panose="02020603050405020304" pitchFamily="18" charset="0"/>
              <a:cs typeface="Times New Roman" panose="02020603050405020304" pitchFamily="18" charset="0"/>
              <a:sym typeface="Arial"/>
            </a:endParaRPr>
          </a:p>
          <a:p>
            <a:pPr algn="just" defTabSz="1219170">
              <a:lnSpc>
                <a:spcPct val="150000"/>
              </a:lnSpc>
              <a:buClr>
                <a:srgbClr val="000000"/>
              </a:buClr>
            </a:pPr>
            <a:r>
              <a:rPr lang="en-US" sz="2800" b="1" kern="0">
                <a:solidFill>
                  <a:srgbClr val="002060"/>
                </a:solidFill>
                <a:latin typeface="Times New Roman" panose="02020603050405020304" pitchFamily="18" charset="0"/>
                <a:cs typeface="Times New Roman" panose="02020603050405020304" pitchFamily="18" charset="0"/>
                <a:sym typeface="Arial"/>
              </a:rPr>
              <a:t>đọc báo, tập thể dục, đá bóng, trò chuyện, bay,…</a:t>
            </a:r>
            <a:endParaRPr lang="vi-VN" sz="2800" b="1" kern="0" dirty="0">
              <a:solidFill>
                <a:srgbClr val="002060"/>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20365927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1000"/>
                                        <p:tgtEl>
                                          <p:spTgt spid="8">
                                            <p:txEl>
                                              <p:pRg st="5" end="5"/>
                                            </p:txEl>
                                          </p:spTgt>
                                        </p:tgtEl>
                                      </p:cBhvr>
                                    </p:animEffect>
                                    <p:anim calcmode="lin" valueType="num">
                                      <p:cBhvr>
                                        <p:cTn id="2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378741" y="573905"/>
            <a:ext cx="10423050" cy="584775"/>
          </a:xfrm>
          <a:prstGeom prst="rect">
            <a:avLst/>
          </a:prstGeom>
          <a:noFill/>
        </p:spPr>
        <p:txBody>
          <a:bodyPr wrap="square" rtlCol="0">
            <a:spAutoFit/>
          </a:bodyPr>
          <a:lstStyle/>
          <a:p>
            <a:pPr defTabSz="1219170">
              <a:buClr>
                <a:srgbClr val="000000"/>
              </a:buClr>
            </a:pPr>
            <a:r>
              <a:rPr lang="vi-VN" sz="3200" b="1" kern="0" dirty="0">
                <a:solidFill>
                  <a:srgbClr val="BAE5E4">
                    <a:lumMod val="50000"/>
                  </a:srgbClr>
                </a:solidFill>
                <a:latin typeface="Times New Roman" panose="02020603050405020304" pitchFamily="18" charset="0"/>
                <a:cs typeface="Times New Roman" panose="02020603050405020304" pitchFamily="18" charset="0"/>
                <a:sym typeface="Arial"/>
              </a:rPr>
              <a:t>5. Đặt câu</a:t>
            </a:r>
            <a:endParaRPr lang="en-US" sz="3200" b="1" kern="0" dirty="0">
              <a:solidFill>
                <a:srgbClr val="BAE5E4">
                  <a:lumMod val="50000"/>
                </a:srgbClr>
              </a:solidFill>
              <a:latin typeface="Times New Roman" panose="02020603050405020304" pitchFamily="18" charset="0"/>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035174" y="2701479"/>
            <a:ext cx="10290355"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307805" y="1158679"/>
            <a:ext cx="10017723"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Câu giới thiệu sự vật   </a:t>
            </a:r>
            <a:r>
              <a:rPr lang="vi-VN" sz="2800" kern="0" dirty="0">
                <a:solidFill>
                  <a:srgbClr val="FF0000"/>
                </a:solidFill>
                <a:latin typeface="Times New Roman" panose="02020603050405020304" pitchFamily="18" charset="0"/>
                <a:cs typeface="Times New Roman" panose="02020603050405020304" pitchFamily="18" charset="0"/>
                <a:sym typeface="Arial"/>
              </a:rPr>
              <a:t>M: Đây là công viên.</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Câu nêu đặc điểm     </a:t>
            </a:r>
            <a:r>
              <a:rPr lang="vi-VN" sz="2800" kern="0" dirty="0">
                <a:solidFill>
                  <a:srgbClr val="FF0000"/>
                </a:solidFill>
                <a:latin typeface="Times New Roman" panose="02020603050405020304" pitchFamily="18" charset="0"/>
                <a:cs typeface="Times New Roman" panose="02020603050405020304" pitchFamily="18" charset="0"/>
                <a:sym typeface="Arial"/>
              </a:rPr>
              <a:t>M: Công viên hôm nay đông vui.</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Câu nêu hoạt </a:t>
            </a:r>
            <a:r>
              <a:rPr lang="vi-VN" sz="2800" kern="0">
                <a:solidFill>
                  <a:srgbClr val="000000"/>
                </a:solidFill>
                <a:latin typeface="Times New Roman" panose="02020603050405020304" pitchFamily="18" charset="0"/>
                <a:cs typeface="Times New Roman" panose="02020603050405020304" pitchFamily="18" charset="0"/>
                <a:sym typeface="Arial"/>
              </a:rPr>
              <a:t>động </a:t>
            </a:r>
            <a:r>
              <a:rPr lang="vi-VN" sz="2800" kern="0">
                <a:solidFill>
                  <a:srgbClr val="FF0000"/>
                </a:solidFill>
                <a:latin typeface="Times New Roman" panose="02020603050405020304" pitchFamily="18" charset="0"/>
                <a:cs typeface="Times New Roman" panose="02020603050405020304" pitchFamily="18" charset="0"/>
                <a:sym typeface="Arial"/>
              </a:rPr>
              <a:t>M</a:t>
            </a:r>
            <a:r>
              <a:rPr lang="vi-VN" sz="2800" kern="0" dirty="0">
                <a:solidFill>
                  <a:srgbClr val="FF0000"/>
                </a:solidFill>
                <a:latin typeface="Times New Roman" panose="02020603050405020304" pitchFamily="18" charset="0"/>
                <a:cs typeface="Times New Roman" panose="02020603050405020304" pitchFamily="18" charset="0"/>
                <a:sym typeface="Arial"/>
              </a:rPr>
              <a:t>: Mọi người đi dạo trong công viên.</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3460908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689</Words>
  <Application>Microsoft Office PowerPoint</Application>
  <PresentationFormat>Widescreen</PresentationFormat>
  <Paragraphs>57</Paragraphs>
  <Slides>11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Arial-Rounded</vt:lpstr>
      <vt:lpstr>Calibri</vt:lpstr>
      <vt:lpstr>Kalam</vt:lpstr>
      <vt:lpstr>Montserrat</vt:lpstr>
      <vt:lpstr>Times New Roman</vt:lpstr>
      <vt:lpstr>Office Theme</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28</cp:revision>
  <dcterms:created xsi:type="dcterms:W3CDTF">2021-07-20T01:55:21Z</dcterms:created>
  <dcterms:modified xsi:type="dcterms:W3CDTF">2024-05-17T05:25:00Z</dcterms:modified>
</cp:coreProperties>
</file>