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84" r:id="rId2"/>
    <p:sldId id="521" r:id="rId3"/>
    <p:sldId id="278" r:id="rId4"/>
    <p:sldId id="279" r:id="rId5"/>
    <p:sldId id="280" r:id="rId6"/>
    <p:sldId id="281" r:id="rId7"/>
    <p:sldId id="273" r:id="rId8"/>
    <p:sldId id="277" r:id="rId9"/>
    <p:sldId id="274" r:id="rId10"/>
    <p:sldId id="282" r:id="rId11"/>
    <p:sldId id="275" r:id="rId12"/>
    <p:sldId id="283" r:id="rId13"/>
    <p:sldId id="522" r:id="rId14"/>
    <p:sldId id="523"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48C8"/>
    <a:srgbClr val="FF5D5D"/>
    <a:srgbClr val="F58D56"/>
    <a:srgbClr val="FA7E26"/>
    <a:srgbClr val="64CEA4"/>
    <a:srgbClr val="F7F2BC"/>
    <a:srgbClr val="F79B8E"/>
    <a:srgbClr val="FFE4A9"/>
    <a:srgbClr val="81C240"/>
    <a:srgbClr val="40B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3" autoAdjust="0"/>
    <p:restoredTop sz="94265" autoAdjust="0"/>
  </p:normalViewPr>
  <p:slideViewPr>
    <p:cSldViewPr snapToGrid="0">
      <p:cViewPr varScale="1">
        <p:scale>
          <a:sx n="61" d="100"/>
          <a:sy n="61" d="100"/>
        </p:scale>
        <p:origin x="42" y="168"/>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A64472-9DC3-473E-81C8-D857383B32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a:extLst>
              <a:ext uri="{FF2B5EF4-FFF2-40B4-BE49-F238E27FC236}">
                <a16:creationId xmlns:a16="http://schemas.microsoft.com/office/drawing/2014/main" id="{4C2A7C0E-C5FB-4701-8462-43400057FF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DE79F-85C5-4347-865A-EC1231B82829}" type="datetimeFigureOut">
              <a:rPr lang="vi-VN" smtClean="0"/>
              <a:t>06/03/2024</a:t>
            </a:fld>
            <a:endParaRPr lang="vi-VN"/>
          </a:p>
        </p:txBody>
      </p:sp>
      <p:sp>
        <p:nvSpPr>
          <p:cNvPr id="4" name="Footer Placeholder 3">
            <a:extLst>
              <a:ext uri="{FF2B5EF4-FFF2-40B4-BE49-F238E27FC236}">
                <a16:creationId xmlns:a16="http://schemas.microsoft.com/office/drawing/2014/main" id="{98BD9FF9-050E-47DF-850C-A194E51C28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a:extLst>
              <a:ext uri="{FF2B5EF4-FFF2-40B4-BE49-F238E27FC236}">
                <a16:creationId xmlns:a16="http://schemas.microsoft.com/office/drawing/2014/main" id="{8D595FFC-4476-418A-B96E-4CC122083C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85AF85-5BB3-4FCC-93C0-9708DA9078DD}" type="slidenum">
              <a:rPr lang="vi-VN" smtClean="0"/>
              <a:t>‹#›</a:t>
            </a:fld>
            <a:endParaRPr lang="vi-VN"/>
          </a:p>
        </p:txBody>
      </p:sp>
    </p:spTree>
    <p:extLst>
      <p:ext uri="{BB962C8B-B14F-4D97-AF65-F5344CB8AC3E}">
        <p14:creationId xmlns:p14="http://schemas.microsoft.com/office/powerpoint/2010/main" val="3585761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846E3-D653-4186-BBE1-0817F3028A2F}" type="datetimeFigureOut">
              <a:rPr lang="vi-VN" smtClean="0"/>
              <a:t>06/03/2024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CFA73-C10E-43FA-A7AE-E3BC7829A128}" type="slidenum">
              <a:rPr lang="vi-VN" smtClean="0"/>
              <a:t>‹#›</a:t>
            </a:fld>
            <a:endParaRPr lang="vi-VN"/>
          </a:p>
        </p:txBody>
      </p:sp>
    </p:spTree>
    <p:extLst>
      <p:ext uri="{BB962C8B-B14F-4D97-AF65-F5344CB8AC3E}">
        <p14:creationId xmlns:p14="http://schemas.microsoft.com/office/powerpoint/2010/main" val="82073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1136912" y="1959429"/>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731581" y="1630344"/>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9;p25">
            <a:extLst>
              <a:ext uri="{FF2B5EF4-FFF2-40B4-BE49-F238E27FC236}">
                <a16:creationId xmlns:a16="http://schemas.microsoft.com/office/drawing/2014/main" id="{1E53B03F-BC1A-4E76-94A8-0F97B8C8D97E}"/>
              </a:ext>
            </a:extLst>
          </p:cNvPr>
          <p:cNvSpPr/>
          <p:nvPr userDrawn="1"/>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7" name="Google Shape;201;p25">
            <a:extLst>
              <a:ext uri="{FF2B5EF4-FFF2-40B4-BE49-F238E27FC236}">
                <a16:creationId xmlns:a16="http://schemas.microsoft.com/office/drawing/2014/main" id="{C8419503-85C4-48BE-9789-5302D78FB313}"/>
              </a:ext>
            </a:extLst>
          </p:cNvPr>
          <p:cNvGrpSpPr/>
          <p:nvPr userDrawn="1"/>
        </p:nvGrpSpPr>
        <p:grpSpPr>
          <a:xfrm rot="870046">
            <a:off x="533532" y="2161681"/>
            <a:ext cx="501149" cy="1012800"/>
            <a:chOff x="656025" y="2751350"/>
            <a:chExt cx="311375" cy="629275"/>
          </a:xfrm>
        </p:grpSpPr>
        <p:sp>
          <p:nvSpPr>
            <p:cNvPr id="18" name="Google Shape;202;p25">
              <a:extLst>
                <a:ext uri="{FF2B5EF4-FFF2-40B4-BE49-F238E27FC236}">
                  <a16:creationId xmlns:a16="http://schemas.microsoft.com/office/drawing/2014/main" id="{5349A810-3FD4-47D8-876D-FE9E4DE373A7}"/>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203;p25">
              <a:extLst>
                <a:ext uri="{FF2B5EF4-FFF2-40B4-BE49-F238E27FC236}">
                  <a16:creationId xmlns:a16="http://schemas.microsoft.com/office/drawing/2014/main" id="{E41FE954-EABB-4A9C-AA92-7781FCAFACD9}"/>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204;p25">
              <a:extLst>
                <a:ext uri="{FF2B5EF4-FFF2-40B4-BE49-F238E27FC236}">
                  <a16:creationId xmlns:a16="http://schemas.microsoft.com/office/drawing/2014/main" id="{88F6A534-10FA-40D3-AF9F-06295E65F36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205;p25">
              <a:extLst>
                <a:ext uri="{FF2B5EF4-FFF2-40B4-BE49-F238E27FC236}">
                  <a16:creationId xmlns:a16="http://schemas.microsoft.com/office/drawing/2014/main" id="{44227B7E-2610-4D73-B260-4CC8347532A8}"/>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206;p25">
              <a:extLst>
                <a:ext uri="{FF2B5EF4-FFF2-40B4-BE49-F238E27FC236}">
                  <a16:creationId xmlns:a16="http://schemas.microsoft.com/office/drawing/2014/main" id="{B1882B66-ECF7-46CF-9D6A-AA541004902E}"/>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207;p25">
              <a:extLst>
                <a:ext uri="{FF2B5EF4-FFF2-40B4-BE49-F238E27FC236}">
                  <a16:creationId xmlns:a16="http://schemas.microsoft.com/office/drawing/2014/main" id="{10BF7BC9-B1F8-45E4-A7EE-7C2B63DDE13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208;p25">
              <a:extLst>
                <a:ext uri="{FF2B5EF4-FFF2-40B4-BE49-F238E27FC236}">
                  <a16:creationId xmlns:a16="http://schemas.microsoft.com/office/drawing/2014/main" id="{E60D2D73-A35F-4B05-A62A-E69E49A62BBC}"/>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09;p25">
              <a:extLst>
                <a:ext uri="{FF2B5EF4-FFF2-40B4-BE49-F238E27FC236}">
                  <a16:creationId xmlns:a16="http://schemas.microsoft.com/office/drawing/2014/main" id="{5E9E148A-0EEA-4917-956C-42F081BD1720}"/>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210;p25">
              <a:extLst>
                <a:ext uri="{FF2B5EF4-FFF2-40B4-BE49-F238E27FC236}">
                  <a16:creationId xmlns:a16="http://schemas.microsoft.com/office/drawing/2014/main" id="{46726DE0-2B71-4B37-A0F3-B1640F45B5A4}"/>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211;p25">
              <a:extLst>
                <a:ext uri="{FF2B5EF4-FFF2-40B4-BE49-F238E27FC236}">
                  <a16:creationId xmlns:a16="http://schemas.microsoft.com/office/drawing/2014/main" id="{FBEF7B57-FBCC-4123-A1DA-F51E4665C545}"/>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8" name="Google Shape;536;p34">
            <a:extLst>
              <a:ext uri="{FF2B5EF4-FFF2-40B4-BE49-F238E27FC236}">
                <a16:creationId xmlns:a16="http://schemas.microsoft.com/office/drawing/2014/main" id="{7097A048-ADBC-4FF4-89B8-6E87B516EBD4}"/>
              </a:ext>
            </a:extLst>
          </p:cNvPr>
          <p:cNvGrpSpPr/>
          <p:nvPr userDrawn="1"/>
        </p:nvGrpSpPr>
        <p:grpSpPr>
          <a:xfrm>
            <a:off x="4744382" y="2755994"/>
            <a:ext cx="1191594" cy="1544846"/>
            <a:chOff x="5685225" y="1586850"/>
            <a:chExt cx="598600" cy="724900"/>
          </a:xfrm>
        </p:grpSpPr>
        <p:sp>
          <p:nvSpPr>
            <p:cNvPr id="29" name="Google Shape;537;p34">
              <a:extLst>
                <a:ext uri="{FF2B5EF4-FFF2-40B4-BE49-F238E27FC236}">
                  <a16:creationId xmlns:a16="http://schemas.microsoft.com/office/drawing/2014/main" id="{36EE5A05-C957-4640-9C24-7A5F1D88A9B8}"/>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 name="Google Shape;538;p34">
              <a:extLst>
                <a:ext uri="{FF2B5EF4-FFF2-40B4-BE49-F238E27FC236}">
                  <a16:creationId xmlns:a16="http://schemas.microsoft.com/office/drawing/2014/main" id="{8F5E4858-90A1-481F-97A4-0A1575C9541A}"/>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539;p34">
              <a:extLst>
                <a:ext uri="{FF2B5EF4-FFF2-40B4-BE49-F238E27FC236}">
                  <a16:creationId xmlns:a16="http://schemas.microsoft.com/office/drawing/2014/main" id="{935512B0-BFCE-4B7C-A310-BEB2558B657F}"/>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32" name="Google Shape;540;p34">
              <a:extLst>
                <a:ext uri="{FF2B5EF4-FFF2-40B4-BE49-F238E27FC236}">
                  <a16:creationId xmlns:a16="http://schemas.microsoft.com/office/drawing/2014/main" id="{7DFEF17C-6AB0-4414-87A2-5D88E7538084}"/>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541;p34">
              <a:extLst>
                <a:ext uri="{FF2B5EF4-FFF2-40B4-BE49-F238E27FC236}">
                  <a16:creationId xmlns:a16="http://schemas.microsoft.com/office/drawing/2014/main" id="{923E700B-A432-4D49-B49C-9DB23A0D3076}"/>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542;p34">
              <a:extLst>
                <a:ext uri="{FF2B5EF4-FFF2-40B4-BE49-F238E27FC236}">
                  <a16:creationId xmlns:a16="http://schemas.microsoft.com/office/drawing/2014/main" id="{929929F3-301E-4DCF-91B2-4C6505E6165F}"/>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543;p34">
              <a:extLst>
                <a:ext uri="{FF2B5EF4-FFF2-40B4-BE49-F238E27FC236}">
                  <a16:creationId xmlns:a16="http://schemas.microsoft.com/office/drawing/2014/main" id="{D3D77902-1481-482F-8ED8-5BF744A4B414}"/>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544;p34">
              <a:extLst>
                <a:ext uri="{FF2B5EF4-FFF2-40B4-BE49-F238E27FC236}">
                  <a16:creationId xmlns:a16="http://schemas.microsoft.com/office/drawing/2014/main" id="{A28CB761-1CF6-47D3-ADFA-AB7796F7E245}"/>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 name="Google Shape;545;p34">
              <a:extLst>
                <a:ext uri="{FF2B5EF4-FFF2-40B4-BE49-F238E27FC236}">
                  <a16:creationId xmlns:a16="http://schemas.microsoft.com/office/drawing/2014/main" id="{0ED9A6B5-8997-4B35-AF3C-51E7DFF15A12}"/>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546;p34">
              <a:extLst>
                <a:ext uri="{FF2B5EF4-FFF2-40B4-BE49-F238E27FC236}">
                  <a16:creationId xmlns:a16="http://schemas.microsoft.com/office/drawing/2014/main" id="{EECC14E8-023B-4255-B2E6-3D97B9267949}"/>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547;p34">
              <a:extLst>
                <a:ext uri="{FF2B5EF4-FFF2-40B4-BE49-F238E27FC236}">
                  <a16:creationId xmlns:a16="http://schemas.microsoft.com/office/drawing/2014/main" id="{91AF55CD-3C22-414A-BEFA-69C2C05005EA}"/>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548;p34">
              <a:extLst>
                <a:ext uri="{FF2B5EF4-FFF2-40B4-BE49-F238E27FC236}">
                  <a16:creationId xmlns:a16="http://schemas.microsoft.com/office/drawing/2014/main" id="{4DB2887F-FEA7-4DA5-ADF6-7784D0E06D98}"/>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549;p34">
              <a:extLst>
                <a:ext uri="{FF2B5EF4-FFF2-40B4-BE49-F238E27FC236}">
                  <a16:creationId xmlns:a16="http://schemas.microsoft.com/office/drawing/2014/main" id="{33BE96BC-64F2-454C-ACF5-13DA9D9FE0E8}"/>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550;p34">
              <a:extLst>
                <a:ext uri="{FF2B5EF4-FFF2-40B4-BE49-F238E27FC236}">
                  <a16:creationId xmlns:a16="http://schemas.microsoft.com/office/drawing/2014/main" id="{E2E710EC-93D6-4123-A019-72163FC835DF}"/>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551;p34">
              <a:extLst>
                <a:ext uri="{FF2B5EF4-FFF2-40B4-BE49-F238E27FC236}">
                  <a16:creationId xmlns:a16="http://schemas.microsoft.com/office/drawing/2014/main" id="{E6BE85EF-5105-4B63-825D-4EBA5DE81BF1}"/>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552;p34">
              <a:extLst>
                <a:ext uri="{FF2B5EF4-FFF2-40B4-BE49-F238E27FC236}">
                  <a16:creationId xmlns:a16="http://schemas.microsoft.com/office/drawing/2014/main" id="{AA1CE8E9-0A24-4E02-98E5-1E1C1F08C786}"/>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553;p34">
              <a:extLst>
                <a:ext uri="{FF2B5EF4-FFF2-40B4-BE49-F238E27FC236}">
                  <a16:creationId xmlns:a16="http://schemas.microsoft.com/office/drawing/2014/main" id="{2446CDBB-072F-4BCB-9709-052424D12919}"/>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554;p34">
              <a:extLst>
                <a:ext uri="{FF2B5EF4-FFF2-40B4-BE49-F238E27FC236}">
                  <a16:creationId xmlns:a16="http://schemas.microsoft.com/office/drawing/2014/main" id="{C592ED21-3935-49BE-B64C-2718B8CCE278}"/>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555;p34">
              <a:extLst>
                <a:ext uri="{FF2B5EF4-FFF2-40B4-BE49-F238E27FC236}">
                  <a16:creationId xmlns:a16="http://schemas.microsoft.com/office/drawing/2014/main" id="{99E417FF-745C-4D11-917E-E1C52FC55FCC}"/>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556;p34">
              <a:extLst>
                <a:ext uri="{FF2B5EF4-FFF2-40B4-BE49-F238E27FC236}">
                  <a16:creationId xmlns:a16="http://schemas.microsoft.com/office/drawing/2014/main" id="{9C47395D-14EC-4087-8A48-04C1E3A5A80E}"/>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557;p34">
              <a:extLst>
                <a:ext uri="{FF2B5EF4-FFF2-40B4-BE49-F238E27FC236}">
                  <a16:creationId xmlns:a16="http://schemas.microsoft.com/office/drawing/2014/main" id="{C4230AFA-7F54-41F9-A0CC-4435E9196B1F}"/>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558;p34">
              <a:extLst>
                <a:ext uri="{FF2B5EF4-FFF2-40B4-BE49-F238E27FC236}">
                  <a16:creationId xmlns:a16="http://schemas.microsoft.com/office/drawing/2014/main" id="{D6E217AB-F6AD-42FA-AAE8-0C0918ED86D2}"/>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559;p34">
              <a:extLst>
                <a:ext uri="{FF2B5EF4-FFF2-40B4-BE49-F238E27FC236}">
                  <a16:creationId xmlns:a16="http://schemas.microsoft.com/office/drawing/2014/main" id="{8D18F0F7-05F7-45C4-B806-D1D15A9D290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560;p34">
              <a:extLst>
                <a:ext uri="{FF2B5EF4-FFF2-40B4-BE49-F238E27FC236}">
                  <a16:creationId xmlns:a16="http://schemas.microsoft.com/office/drawing/2014/main" id="{8BFE3A4F-8A6D-43E7-9683-38B69A8B9C3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561;p34">
              <a:extLst>
                <a:ext uri="{FF2B5EF4-FFF2-40B4-BE49-F238E27FC236}">
                  <a16:creationId xmlns:a16="http://schemas.microsoft.com/office/drawing/2014/main" id="{E59AB8F3-1361-4413-B047-C6DCF5FD06AB}"/>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562;p34">
              <a:extLst>
                <a:ext uri="{FF2B5EF4-FFF2-40B4-BE49-F238E27FC236}">
                  <a16:creationId xmlns:a16="http://schemas.microsoft.com/office/drawing/2014/main" id="{5478827E-E2E2-4280-85EF-ED733271C544}"/>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563;p34">
              <a:extLst>
                <a:ext uri="{FF2B5EF4-FFF2-40B4-BE49-F238E27FC236}">
                  <a16:creationId xmlns:a16="http://schemas.microsoft.com/office/drawing/2014/main" id="{05C7E74B-B57F-406F-93A9-4D9C87889859}"/>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56" name="Google Shape;221;p25">
            <a:extLst>
              <a:ext uri="{FF2B5EF4-FFF2-40B4-BE49-F238E27FC236}">
                <a16:creationId xmlns:a16="http://schemas.microsoft.com/office/drawing/2014/main" id="{736B63F3-4BE8-483B-99D1-E3B1A4996D92}"/>
              </a:ext>
            </a:extLst>
          </p:cNvPr>
          <p:cNvGrpSpPr/>
          <p:nvPr userDrawn="1"/>
        </p:nvGrpSpPr>
        <p:grpSpPr>
          <a:xfrm>
            <a:off x="1813528" y="531384"/>
            <a:ext cx="2219111" cy="1592274"/>
            <a:chOff x="4582100" y="3095150"/>
            <a:chExt cx="581650" cy="417350"/>
          </a:xfrm>
        </p:grpSpPr>
        <p:sp>
          <p:nvSpPr>
            <p:cNvPr id="57" name="Google Shape;222;p25">
              <a:extLst>
                <a:ext uri="{FF2B5EF4-FFF2-40B4-BE49-F238E27FC236}">
                  <a16:creationId xmlns:a16="http://schemas.microsoft.com/office/drawing/2014/main" id="{3C79A6E0-4D99-4203-A24A-711E0B9BE331}"/>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223;p25">
              <a:extLst>
                <a:ext uri="{FF2B5EF4-FFF2-40B4-BE49-F238E27FC236}">
                  <a16:creationId xmlns:a16="http://schemas.microsoft.com/office/drawing/2014/main" id="{0BF1640C-E9F9-40E5-9909-04EC2E80FAE9}"/>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224;p25">
              <a:extLst>
                <a:ext uri="{FF2B5EF4-FFF2-40B4-BE49-F238E27FC236}">
                  <a16:creationId xmlns:a16="http://schemas.microsoft.com/office/drawing/2014/main" id="{97FD7E9A-E049-4468-BC63-C3FC9D29A1B4}"/>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225;p25">
              <a:extLst>
                <a:ext uri="{FF2B5EF4-FFF2-40B4-BE49-F238E27FC236}">
                  <a16:creationId xmlns:a16="http://schemas.microsoft.com/office/drawing/2014/main" id="{62BA424E-92D4-4AB4-B919-74CE92F22155}"/>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226;p25">
              <a:extLst>
                <a:ext uri="{FF2B5EF4-FFF2-40B4-BE49-F238E27FC236}">
                  <a16:creationId xmlns:a16="http://schemas.microsoft.com/office/drawing/2014/main" id="{92ABC151-48B0-4D45-8474-0304E770EBC5}"/>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227;p25">
              <a:extLst>
                <a:ext uri="{FF2B5EF4-FFF2-40B4-BE49-F238E27FC236}">
                  <a16:creationId xmlns:a16="http://schemas.microsoft.com/office/drawing/2014/main" id="{D130249B-DC1B-4CA4-95E9-B5D050167FC5}"/>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228;p25">
              <a:extLst>
                <a:ext uri="{FF2B5EF4-FFF2-40B4-BE49-F238E27FC236}">
                  <a16:creationId xmlns:a16="http://schemas.microsoft.com/office/drawing/2014/main" id="{21A3954C-E9F2-46B6-9D00-BE944EF67D2D}"/>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229;p25">
              <a:extLst>
                <a:ext uri="{FF2B5EF4-FFF2-40B4-BE49-F238E27FC236}">
                  <a16:creationId xmlns:a16="http://schemas.microsoft.com/office/drawing/2014/main" id="{C04E0370-5188-474B-8B38-F243A8E64235}"/>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230;p25">
              <a:extLst>
                <a:ext uri="{FF2B5EF4-FFF2-40B4-BE49-F238E27FC236}">
                  <a16:creationId xmlns:a16="http://schemas.microsoft.com/office/drawing/2014/main" id="{6F18E66D-CD82-49F9-8BB7-045A9406DB76}"/>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231;p25">
              <a:extLst>
                <a:ext uri="{FF2B5EF4-FFF2-40B4-BE49-F238E27FC236}">
                  <a16:creationId xmlns:a16="http://schemas.microsoft.com/office/drawing/2014/main" id="{8192E490-DE63-411E-A279-B6094F252C4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232;p25">
              <a:extLst>
                <a:ext uri="{FF2B5EF4-FFF2-40B4-BE49-F238E27FC236}">
                  <a16:creationId xmlns:a16="http://schemas.microsoft.com/office/drawing/2014/main" id="{C9554DBC-9132-42DE-90C6-B68F57287FAF}"/>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233;p25">
              <a:extLst>
                <a:ext uri="{FF2B5EF4-FFF2-40B4-BE49-F238E27FC236}">
                  <a16:creationId xmlns:a16="http://schemas.microsoft.com/office/drawing/2014/main" id="{0F94F6ED-BB42-481C-B9FD-337337319D23}"/>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234;p25">
              <a:extLst>
                <a:ext uri="{FF2B5EF4-FFF2-40B4-BE49-F238E27FC236}">
                  <a16:creationId xmlns:a16="http://schemas.microsoft.com/office/drawing/2014/main" id="{ABE2BC59-7C44-4626-821E-118E40C804AB}"/>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235;p25">
              <a:extLst>
                <a:ext uri="{FF2B5EF4-FFF2-40B4-BE49-F238E27FC236}">
                  <a16:creationId xmlns:a16="http://schemas.microsoft.com/office/drawing/2014/main" id="{0FE90DF6-3C13-4564-A69D-2C22555E01F2}"/>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236;p25">
              <a:extLst>
                <a:ext uri="{FF2B5EF4-FFF2-40B4-BE49-F238E27FC236}">
                  <a16:creationId xmlns:a16="http://schemas.microsoft.com/office/drawing/2014/main" id="{6816D277-828E-4E4E-B6C7-DD8ED24E9077}"/>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237;p25">
              <a:extLst>
                <a:ext uri="{FF2B5EF4-FFF2-40B4-BE49-F238E27FC236}">
                  <a16:creationId xmlns:a16="http://schemas.microsoft.com/office/drawing/2014/main" id="{D8ABD917-034A-4CEE-BA27-16A148C87388}"/>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238;p25">
              <a:extLst>
                <a:ext uri="{FF2B5EF4-FFF2-40B4-BE49-F238E27FC236}">
                  <a16:creationId xmlns:a16="http://schemas.microsoft.com/office/drawing/2014/main" id="{9CC6ABE2-8AB8-4613-A17B-0E84D278EA2D}"/>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239;p25">
              <a:extLst>
                <a:ext uri="{FF2B5EF4-FFF2-40B4-BE49-F238E27FC236}">
                  <a16:creationId xmlns:a16="http://schemas.microsoft.com/office/drawing/2014/main" id="{F46ACC1A-E532-4659-9F68-16A9657B0D96}"/>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240;p25">
              <a:extLst>
                <a:ext uri="{FF2B5EF4-FFF2-40B4-BE49-F238E27FC236}">
                  <a16:creationId xmlns:a16="http://schemas.microsoft.com/office/drawing/2014/main" id="{074DCC4A-7EC8-42D6-995B-25C846ECABED}"/>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241;p25">
              <a:extLst>
                <a:ext uri="{FF2B5EF4-FFF2-40B4-BE49-F238E27FC236}">
                  <a16:creationId xmlns:a16="http://schemas.microsoft.com/office/drawing/2014/main" id="{0ED1D9ED-B741-4130-9606-26657BFAB794}"/>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242;p25">
              <a:extLst>
                <a:ext uri="{FF2B5EF4-FFF2-40B4-BE49-F238E27FC236}">
                  <a16:creationId xmlns:a16="http://schemas.microsoft.com/office/drawing/2014/main" id="{0AD6E583-8862-4EDC-B6A1-B7B6124AC7B3}"/>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243;p25">
              <a:extLst>
                <a:ext uri="{FF2B5EF4-FFF2-40B4-BE49-F238E27FC236}">
                  <a16:creationId xmlns:a16="http://schemas.microsoft.com/office/drawing/2014/main" id="{BD54085E-BF63-404B-8C41-4D466B9296B8}"/>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244;p25">
              <a:extLst>
                <a:ext uri="{FF2B5EF4-FFF2-40B4-BE49-F238E27FC236}">
                  <a16:creationId xmlns:a16="http://schemas.microsoft.com/office/drawing/2014/main" id="{9B27A862-E9DB-46BF-B93A-6BD1DD589ABB}"/>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245;p25">
              <a:extLst>
                <a:ext uri="{FF2B5EF4-FFF2-40B4-BE49-F238E27FC236}">
                  <a16:creationId xmlns:a16="http://schemas.microsoft.com/office/drawing/2014/main" id="{62A5B9DF-131D-48A9-B27B-DE2BFC07A79B}"/>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81" name="Google Shape;343;p28">
            <a:extLst>
              <a:ext uri="{FF2B5EF4-FFF2-40B4-BE49-F238E27FC236}">
                <a16:creationId xmlns:a16="http://schemas.microsoft.com/office/drawing/2014/main" id="{3FDF8CCC-8B3E-42DE-B3AD-DC0A797A8A14}"/>
              </a:ext>
            </a:extLst>
          </p:cNvPr>
          <p:cNvGrpSpPr/>
          <p:nvPr userDrawn="1"/>
        </p:nvGrpSpPr>
        <p:grpSpPr>
          <a:xfrm>
            <a:off x="3654818" y="222074"/>
            <a:ext cx="790837" cy="1083272"/>
            <a:chOff x="1731150" y="1748550"/>
            <a:chExt cx="228625" cy="313175"/>
          </a:xfrm>
        </p:grpSpPr>
        <p:sp>
          <p:nvSpPr>
            <p:cNvPr id="82" name="Google Shape;344;p28">
              <a:extLst>
                <a:ext uri="{FF2B5EF4-FFF2-40B4-BE49-F238E27FC236}">
                  <a16:creationId xmlns:a16="http://schemas.microsoft.com/office/drawing/2014/main" id="{B073B2A2-1C8F-487C-87AE-B09F43E3361C}"/>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345;p28">
              <a:extLst>
                <a:ext uri="{FF2B5EF4-FFF2-40B4-BE49-F238E27FC236}">
                  <a16:creationId xmlns:a16="http://schemas.microsoft.com/office/drawing/2014/main" id="{A21107F5-B5BF-4A55-BA5E-5BF08BCB6C9E}"/>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346;p28">
              <a:extLst>
                <a:ext uri="{FF2B5EF4-FFF2-40B4-BE49-F238E27FC236}">
                  <a16:creationId xmlns:a16="http://schemas.microsoft.com/office/drawing/2014/main" id="{9DB08C84-F5B0-4B13-915E-1B70709CB15F}"/>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85" name="Google Shape;347;p28">
              <a:extLst>
                <a:ext uri="{FF2B5EF4-FFF2-40B4-BE49-F238E27FC236}">
                  <a16:creationId xmlns:a16="http://schemas.microsoft.com/office/drawing/2014/main" id="{E2435323-5E3D-4A5D-B26F-6D0712192216}"/>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348;p28">
              <a:extLst>
                <a:ext uri="{FF2B5EF4-FFF2-40B4-BE49-F238E27FC236}">
                  <a16:creationId xmlns:a16="http://schemas.microsoft.com/office/drawing/2014/main" id="{119761DF-F3C4-4B11-8D81-36667C7FC9C1}"/>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349;p28">
              <a:extLst>
                <a:ext uri="{FF2B5EF4-FFF2-40B4-BE49-F238E27FC236}">
                  <a16:creationId xmlns:a16="http://schemas.microsoft.com/office/drawing/2014/main" id="{E8195421-A935-491D-AD41-F7E85C8F8239}"/>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350;p28">
              <a:extLst>
                <a:ext uri="{FF2B5EF4-FFF2-40B4-BE49-F238E27FC236}">
                  <a16:creationId xmlns:a16="http://schemas.microsoft.com/office/drawing/2014/main" id="{14C90099-D73E-4400-81BD-5FC7CD25C94C}"/>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2024/3/6</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700184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08C5FC"/>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9F5FCF"/>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F05E6-BAE8-7C4D-92B6-E6FCAE2BBBE3}"/>
              </a:ext>
            </a:extLst>
          </p:cNvPr>
          <p:cNvSpPr txBox="1"/>
          <p:nvPr/>
        </p:nvSpPr>
        <p:spPr>
          <a:xfrm>
            <a:off x="5143017" y="381965"/>
            <a:ext cx="7048983" cy="2308324"/>
          </a:xfrm>
          <a:prstGeom prst="rect">
            <a:avLst/>
          </a:prstGeom>
          <a:noFill/>
        </p:spPr>
        <p:txBody>
          <a:bodyPr wrap="square" rtlCol="0">
            <a:spAutoFit/>
          </a:bodyPr>
          <a:lstStyle/>
          <a:p>
            <a:pPr algn="ctr"/>
            <a:r>
              <a:rPr lang="en-VN" sz="4800" dirty="0">
                <a:latin typeface="Times New Roman" panose="02020603050405020304" pitchFamily="18" charset="0"/>
                <a:cs typeface="Times New Roman" panose="02020603050405020304" pitchFamily="18" charset="0"/>
              </a:rPr>
              <a:t>CHĂM SÓC, BẢO VỆ CƠ QUAN VẬN ĐỘNG </a:t>
            </a:r>
            <a:endParaRPr lang="en-US" sz="4800" dirty="0">
              <a:latin typeface="Times New Roman" panose="02020603050405020304" pitchFamily="18" charset="0"/>
              <a:cs typeface="Times New Roman" panose="02020603050405020304" pitchFamily="18" charset="0"/>
            </a:endParaRPr>
          </a:p>
          <a:p>
            <a:pPr algn="ctr"/>
            <a:r>
              <a:rPr lang="en-VN" sz="4800" dirty="0">
                <a:latin typeface="Times New Roman" panose="02020603050405020304" pitchFamily="18" charset="0"/>
                <a:cs typeface="Times New Roman" panose="02020603050405020304" pitchFamily="18" charset="0"/>
              </a:rPr>
              <a:t>(TIẾT 2 )</a:t>
            </a:r>
          </a:p>
        </p:txBody>
      </p:sp>
      <p:pic>
        <p:nvPicPr>
          <p:cNvPr id="3" name="Picture 2" descr="Kids Playing Football Cartoon Vector Illustration">
            <a:extLst>
              <a:ext uri="{FF2B5EF4-FFF2-40B4-BE49-F238E27FC236}">
                <a16:creationId xmlns:a16="http://schemas.microsoft.com/office/drawing/2014/main" id="{8E55D153-A141-B847-B1DD-FFDE41469D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492"/>
          <a:stretch/>
        </p:blipFill>
        <p:spPr bwMode="auto">
          <a:xfrm>
            <a:off x="7140778" y="3193005"/>
            <a:ext cx="5177742" cy="3664995"/>
          </a:xfrm>
          <a:prstGeom prst="teardrop">
            <a:avLst>
              <a:gd name="adj" fmla="val 62308"/>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4D27E0-DDFF-1F4F-9C60-C48A297C5927}"/>
              </a:ext>
            </a:extLst>
          </p:cNvPr>
          <p:cNvSpPr txBox="1"/>
          <p:nvPr/>
        </p:nvSpPr>
        <p:spPr>
          <a:xfrm>
            <a:off x="874582" y="2199189"/>
            <a:ext cx="3338603" cy="1323439"/>
          </a:xfrm>
          <a:prstGeom prst="rect">
            <a:avLst/>
          </a:prstGeom>
          <a:noFill/>
        </p:spPr>
        <p:txBody>
          <a:bodyPr wrap="square" rtlCol="0">
            <a:spAutoFit/>
          </a:bodyPr>
          <a:lstStyle/>
          <a:p>
            <a:pPr algn="ctr"/>
            <a:r>
              <a:rPr lang="vi-VN"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BÀI </a:t>
            </a:r>
            <a:r>
              <a:rPr lang="en-US"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22</a:t>
            </a:r>
            <a:endParaRPr lang="vi-VN"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7C874D6-F7E4-384E-965D-50A320EDEE6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1013" b="1286"/>
          <a:stretch/>
        </p:blipFill>
        <p:spPr>
          <a:xfrm>
            <a:off x="727722" y="4563501"/>
            <a:ext cx="5800400" cy="19421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9729649" y="6505617"/>
            <a:ext cx="1652584" cy="209078"/>
          </a:xfrm>
          <a:prstGeom prst="rect">
            <a:avLst/>
          </a:prstGeom>
        </p:spPr>
      </p:pic>
    </p:spTree>
    <p:extLst>
      <p:ext uri="{BB962C8B-B14F-4D97-AF65-F5344CB8AC3E}">
        <p14:creationId xmlns:p14="http://schemas.microsoft.com/office/powerpoint/2010/main" val="27574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314C06-88C6-AC43-8173-67AC52FEF5C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8116" t="17076" r="5700"/>
          <a:stretch/>
        </p:blipFill>
        <p:spPr>
          <a:xfrm>
            <a:off x="239151" y="2082016"/>
            <a:ext cx="4656406" cy="4354555"/>
          </a:xfrm>
          <a:prstGeom prst="rect">
            <a:avLst/>
          </a:prstGeom>
        </p:spPr>
      </p:pic>
      <p:sp>
        <p:nvSpPr>
          <p:cNvPr id="4" name="Rounded Rectangular Callout 3">
            <a:extLst>
              <a:ext uri="{FF2B5EF4-FFF2-40B4-BE49-F238E27FC236}">
                <a16:creationId xmlns:a16="http://schemas.microsoft.com/office/drawing/2014/main" id="{1AAC01E4-E681-0F45-AAE3-7173AF5B1C4B}"/>
              </a:ext>
            </a:extLst>
          </p:cNvPr>
          <p:cNvSpPr/>
          <p:nvPr/>
        </p:nvSpPr>
        <p:spPr>
          <a:xfrm>
            <a:off x="4440703" y="188911"/>
            <a:ext cx="6850965" cy="1063114"/>
          </a:xfrm>
          <a:prstGeom prst="wedgeRoundRectCallout">
            <a:avLst>
              <a:gd name="adj1" fmla="val -49506"/>
              <a:gd name="adj2" fmla="val 94651"/>
              <a:gd name="adj3" fmla="val 16667"/>
            </a:avLst>
          </a:prstGeom>
          <a:solidFill>
            <a:srgbClr val="FF5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sát hình và nhận xét ?</a:t>
            </a:r>
          </a:p>
        </p:txBody>
      </p:sp>
      <p:sp>
        <p:nvSpPr>
          <p:cNvPr id="5" name="TextBox 4">
            <a:extLst>
              <a:ext uri="{FF2B5EF4-FFF2-40B4-BE49-F238E27FC236}">
                <a16:creationId xmlns:a16="http://schemas.microsoft.com/office/drawing/2014/main" id="{E46A586E-3AC3-6E4B-8C1D-234C42ECB5B6}"/>
              </a:ext>
            </a:extLst>
          </p:cNvPr>
          <p:cNvSpPr txBox="1"/>
          <p:nvPr/>
        </p:nvSpPr>
        <p:spPr>
          <a:xfrm>
            <a:off x="5613011" y="2082016"/>
            <a:ext cx="6705600" cy="3539430"/>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Tư thế ngồi học của em Hoa đã đúng chưa , cần điều chỉnh như thế nào ?</a:t>
            </a:r>
          </a:p>
          <a:p>
            <a:endParaRPr lang="en-VN" sz="3200" dirty="0">
              <a:latin typeface="Times New Roman" panose="02020603050405020304" pitchFamily="18" charset="0"/>
              <a:cs typeface="Times New Roman" panose="02020603050405020304" pitchFamily="18" charset="0"/>
            </a:endParaRPr>
          </a:p>
          <a:p>
            <a:r>
              <a:rPr lang="en-VN" sz="3200" dirty="0">
                <a:latin typeface="Times New Roman" panose="02020603050405020304" pitchFamily="18" charset="0"/>
                <a:cs typeface="Times New Roman" panose="02020603050405020304" pitchFamily="18" charset="0"/>
              </a:rPr>
              <a:t>Bạn Hoa nhắc nhở em là đúng hay sai? </a:t>
            </a:r>
          </a:p>
          <a:p>
            <a:endParaRPr lang="en-VN" sz="3200" dirty="0">
              <a:latin typeface="Times New Roman" panose="02020603050405020304" pitchFamily="18" charset="0"/>
              <a:cs typeface="Times New Roman" panose="02020603050405020304" pitchFamily="18" charset="0"/>
            </a:endParaRPr>
          </a:p>
          <a:p>
            <a:r>
              <a:rPr lang="en-VN" sz="3200" dirty="0">
                <a:latin typeface="Times New Roman" panose="02020603050405020304" pitchFamily="18" charset="0"/>
                <a:cs typeface="Times New Roman" panose="02020603050405020304" pitchFamily="18" charset="0"/>
              </a:rPr>
              <a:t>Nếu là em, em có làm như bạn Hoa không ?</a:t>
            </a:r>
          </a:p>
        </p:txBody>
      </p:sp>
      <p:pic>
        <p:nvPicPr>
          <p:cNvPr id="4098" name="Picture 2" descr="Dấu Chấm Hỏi Câu Đánh Biểu - Ảnh miễn phí trên Pixabay">
            <a:extLst>
              <a:ext uri="{FF2B5EF4-FFF2-40B4-BE49-F238E27FC236}">
                <a16:creationId xmlns:a16="http://schemas.microsoft.com/office/drawing/2014/main" id="{34160618-4DBC-8540-85C8-AA2C4AB64AA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191584" y="2272534"/>
            <a:ext cx="421427" cy="4214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ấu Chấm Hỏi Câu Đánh Biểu - Ảnh miễn phí trên Pixabay">
            <a:extLst>
              <a:ext uri="{FF2B5EF4-FFF2-40B4-BE49-F238E27FC236}">
                <a16:creationId xmlns:a16="http://schemas.microsoft.com/office/drawing/2014/main" id="{CB9007CE-93FE-DF47-9557-EAA26EDA0EE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191583" y="3714470"/>
            <a:ext cx="421427" cy="4214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ấu Chấm Hỏi Câu Đánh Biểu - Ảnh miễn phí trên Pixabay">
            <a:extLst>
              <a:ext uri="{FF2B5EF4-FFF2-40B4-BE49-F238E27FC236}">
                <a16:creationId xmlns:a16="http://schemas.microsoft.com/office/drawing/2014/main" id="{55EAD525-AB2D-EE49-890A-054D40BC575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191582" y="4770146"/>
            <a:ext cx="421427" cy="4214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0642" y="6404296"/>
            <a:ext cx="1758067" cy="309425"/>
          </a:xfrm>
          <a:prstGeom prst="rect">
            <a:avLst/>
          </a:prstGeom>
        </p:spPr>
      </p:pic>
    </p:spTree>
    <p:extLst>
      <p:ext uri="{BB962C8B-B14F-4D97-AF65-F5344CB8AC3E}">
        <p14:creationId xmlns:p14="http://schemas.microsoft.com/office/powerpoint/2010/main" val="281354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 calcmode="lin" valueType="num">
                                      <p:cBhvr additive="base">
                                        <p:cTn id="20" dur="500" fill="hold"/>
                                        <p:tgtEl>
                                          <p:spTgt spid="4098"/>
                                        </p:tgtEl>
                                        <p:attrNameLst>
                                          <p:attrName>ppt_x</p:attrName>
                                        </p:attrNameLst>
                                      </p:cBhvr>
                                      <p:tavLst>
                                        <p:tav tm="0">
                                          <p:val>
                                            <p:strVal val="#ppt_x"/>
                                          </p:val>
                                        </p:tav>
                                        <p:tav tm="100000">
                                          <p:val>
                                            <p:strVal val="#ppt_x"/>
                                          </p:val>
                                        </p:tav>
                                      </p:tavLst>
                                    </p:anim>
                                    <p:anim calcmode="lin" valueType="num">
                                      <p:cBhvr additive="base">
                                        <p:cTn id="21"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BE1A73-B837-430A-91DB-E454FF9D50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69395" y="379222"/>
            <a:ext cx="11453210" cy="609955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149" y="6478778"/>
            <a:ext cx="1880707" cy="294372"/>
          </a:xfrm>
          <a:prstGeom prst="rect">
            <a:avLst/>
          </a:prstGeom>
        </p:spPr>
      </p:pic>
    </p:spTree>
    <p:extLst>
      <p:ext uri="{BB962C8B-B14F-4D97-AF65-F5344CB8AC3E}">
        <p14:creationId xmlns:p14="http://schemas.microsoft.com/office/powerpoint/2010/main" val="55824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BFDC31-96AB-FC48-83DF-EE7E5E59E200}"/>
              </a:ext>
            </a:extLst>
          </p:cNvPr>
          <p:cNvPicPr>
            <a:picLocks noChangeAspect="1"/>
          </p:cNvPicPr>
          <p:nvPr/>
        </p:nvPicPr>
        <p:blipFill>
          <a:blip r:embed="rId2"/>
          <a:stretch>
            <a:fillRect/>
          </a:stretch>
        </p:blipFill>
        <p:spPr>
          <a:xfrm>
            <a:off x="0" y="0"/>
            <a:ext cx="12192000" cy="649377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7938" y="6548575"/>
            <a:ext cx="1758067" cy="309425"/>
          </a:xfrm>
          <a:prstGeom prst="rect">
            <a:avLst/>
          </a:prstGeom>
        </p:spPr>
      </p:pic>
    </p:spTree>
    <p:extLst>
      <p:ext uri="{BB962C8B-B14F-4D97-AF65-F5344CB8AC3E}">
        <p14:creationId xmlns:p14="http://schemas.microsoft.com/office/powerpoint/2010/main" val="986669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ẠY K12">
            <a:extLst>
              <a:ext uri="{FF2B5EF4-FFF2-40B4-BE49-F238E27FC236}">
                <a16:creationId xmlns:a16="http://schemas.microsoft.com/office/drawing/2014/main" id="{A20FCDCD-EBC7-DA42-82B3-A395D1DDB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0CB709-19B5-4E46-9911-5DBAFA7D12EA}"/>
              </a:ext>
            </a:extLst>
          </p:cNvPr>
          <p:cNvSpPr txBox="1"/>
          <p:nvPr/>
        </p:nvSpPr>
        <p:spPr>
          <a:xfrm>
            <a:off x="1838793" y="689550"/>
            <a:ext cx="9418819" cy="3354765"/>
          </a:xfrm>
          <a:prstGeom prst="rect">
            <a:avLst/>
          </a:prstGeom>
          <a:noFill/>
        </p:spPr>
        <p:txBody>
          <a:bodyPr wrap="square" rtlCol="0">
            <a:spAutoFit/>
          </a:bodyPr>
          <a:lstStyle/>
          <a:p>
            <a:pPr algn="ctr"/>
            <a:endParaRPr lang="en-VN" sz="3600" b="1" dirty="0">
              <a:latin typeface="Times New Roman" panose="02020603050405020304" pitchFamily="18" charset="0"/>
              <a:cs typeface="Times New Roman" panose="02020603050405020304" pitchFamily="18" charset="0"/>
            </a:endParaRPr>
          </a:p>
          <a:p>
            <a:pPr algn="ctr"/>
            <a:r>
              <a:rPr lang="en-VN" sz="3600" b="1" dirty="0">
                <a:latin typeface="Times New Roman" panose="02020603050405020304" pitchFamily="18" charset="0"/>
                <a:cs typeface="Times New Roman" panose="02020603050405020304" pitchFamily="18" charset="0"/>
              </a:rPr>
              <a:t>Yêu cầu cần đạt</a:t>
            </a:r>
          </a:p>
          <a:p>
            <a:pPr marL="457200" indent="-457200">
              <a:buFontTx/>
              <a:buChar char="-"/>
            </a:pPr>
            <a:r>
              <a:rPr lang="en-VN" sz="2800" b="1" dirty="0">
                <a:latin typeface="Times New Roman" panose="02020603050405020304" pitchFamily="18" charset="0"/>
                <a:cs typeface="Times New Roman" panose="02020603050405020304" pitchFamily="18" charset="0"/>
              </a:rPr>
              <a:t>Kể tên được những việc làm giúp chăm sóc, bảo vệ cơ quan vận động.</a:t>
            </a:r>
          </a:p>
          <a:p>
            <a:pPr marL="457200" indent="-457200">
              <a:buFontTx/>
              <a:buChar char="-"/>
            </a:pPr>
            <a:r>
              <a:rPr lang="en-VN" sz="2800" b="1" dirty="0">
                <a:latin typeface="Times New Roman" panose="02020603050405020304" pitchFamily="18" charset="0"/>
                <a:cs typeface="Times New Roman" panose="02020603050405020304" pitchFamily="18" charset="0"/>
              </a:rPr>
              <a:t>Kể tên những việc làm gây hại cho cơ quan vận động.</a:t>
            </a:r>
          </a:p>
          <a:p>
            <a:r>
              <a:rPr lang="en-VN" sz="2800" dirty="0">
                <a:latin typeface="Times New Roman" panose="02020603050405020304" pitchFamily="18" charset="0"/>
                <a:cs typeface="Times New Roman" panose="02020603050405020304" pitchFamily="18" charset="0"/>
              </a:rPr>
              <a:t>- </a:t>
            </a:r>
            <a:r>
              <a:rPr lang="en-VN" sz="2800" b="1" dirty="0">
                <a:latin typeface="Times New Roman" panose="02020603050405020304" pitchFamily="18" charset="0"/>
                <a:cs typeface="Times New Roman" panose="02020603050405020304" pitchFamily="18" charset="0"/>
              </a:rPr>
              <a:t>Thực hiện được đi, đứng, ngồi, bê , mang cặp đúng tư thế để phòng tránh cong vẹo cột sống.</a:t>
            </a:r>
          </a:p>
        </p:txBody>
      </p:sp>
    </p:spTree>
    <p:extLst>
      <p:ext uri="{BB962C8B-B14F-4D97-AF65-F5344CB8AC3E}">
        <p14:creationId xmlns:p14="http://schemas.microsoft.com/office/powerpoint/2010/main" val="376299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4034A2CE-5EB7-4285-837A-5C7A82A7C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12" y="1081990"/>
            <a:ext cx="7814320" cy="4892324"/>
          </a:xfrm>
          <a:prstGeom prst="rect">
            <a:avLst/>
          </a:prstGeom>
        </p:spPr>
      </p:pic>
      <p:pic>
        <p:nvPicPr>
          <p:cNvPr id="6" name="图片 58">
            <a:extLst>
              <a:ext uri="{FF2B5EF4-FFF2-40B4-BE49-F238E27FC236}">
                <a16:creationId xmlns:a16="http://schemas.microsoft.com/office/drawing/2014/main" id="{9276FAA3-6E2E-4F3B-837D-5BC1D958E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58" y="4294982"/>
            <a:ext cx="5274942" cy="2107595"/>
          </a:xfrm>
          <a:prstGeom prst="rect">
            <a:avLst/>
          </a:prstGeom>
        </p:spPr>
      </p:pic>
      <p:pic>
        <p:nvPicPr>
          <p:cNvPr id="24" name="图片 40">
            <a:extLst>
              <a:ext uri="{FF2B5EF4-FFF2-40B4-BE49-F238E27FC236}">
                <a16:creationId xmlns:a16="http://schemas.microsoft.com/office/drawing/2014/main" id="{EBB90E82-60F3-44C5-87D8-DB530D6AE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4200" y="2167116"/>
            <a:ext cx="5703846" cy="4892323"/>
          </a:xfrm>
          <a:prstGeom prst="rect">
            <a:avLst/>
          </a:prstGeom>
        </p:spPr>
      </p:pic>
      <p:pic>
        <p:nvPicPr>
          <p:cNvPr id="8" name="图片 35">
            <a:extLst>
              <a:ext uri="{FF2B5EF4-FFF2-40B4-BE49-F238E27FC236}">
                <a16:creationId xmlns:a16="http://schemas.microsoft.com/office/drawing/2014/main" id="{8683D7DB-C58F-4775-B021-55A5A99DFF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2153" y="1577911"/>
            <a:ext cx="1871113" cy="1434021"/>
          </a:xfrm>
          <a:prstGeom prst="rect">
            <a:avLst/>
          </a:prstGeom>
        </p:spPr>
      </p:pic>
      <p:pic>
        <p:nvPicPr>
          <p:cNvPr id="9" name="图片 41">
            <a:extLst>
              <a:ext uri="{FF2B5EF4-FFF2-40B4-BE49-F238E27FC236}">
                <a16:creationId xmlns:a16="http://schemas.microsoft.com/office/drawing/2014/main" id="{4C4683F5-8CC4-4031-8C47-4F315AD0B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9813" y="124952"/>
            <a:ext cx="1714426" cy="1914076"/>
          </a:xfrm>
          <a:prstGeom prst="rect">
            <a:avLst/>
          </a:prstGeom>
        </p:spPr>
      </p:pic>
      <p:pic>
        <p:nvPicPr>
          <p:cNvPr id="10" name="图片 39">
            <a:extLst>
              <a:ext uri="{FF2B5EF4-FFF2-40B4-BE49-F238E27FC236}">
                <a16:creationId xmlns:a16="http://schemas.microsoft.com/office/drawing/2014/main" id="{9B408328-EDEA-4366-903E-DEF5612627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3921"/>
            <a:ext cx="1563776" cy="1323195"/>
          </a:xfrm>
          <a:prstGeom prst="rect">
            <a:avLst/>
          </a:prstGeom>
        </p:spPr>
      </p:pic>
      <p:pic>
        <p:nvPicPr>
          <p:cNvPr id="11" name="图片 43">
            <a:extLst>
              <a:ext uri="{FF2B5EF4-FFF2-40B4-BE49-F238E27FC236}">
                <a16:creationId xmlns:a16="http://schemas.microsoft.com/office/drawing/2014/main" id="{04B55DF1-A114-407B-B5C7-C8A178D80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 y="72258"/>
            <a:ext cx="852012" cy="1374838"/>
          </a:xfrm>
          <a:prstGeom prst="rect">
            <a:avLst/>
          </a:prstGeom>
        </p:spPr>
      </p:pic>
      <p:pic>
        <p:nvPicPr>
          <p:cNvPr id="12" name="图片 35">
            <a:extLst>
              <a:ext uri="{FF2B5EF4-FFF2-40B4-BE49-F238E27FC236}">
                <a16:creationId xmlns:a16="http://schemas.microsoft.com/office/drawing/2014/main" id="{B13637A8-BC86-47A0-BEFD-DD7DCEDE37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5010" y="653798"/>
            <a:ext cx="1871113" cy="1434021"/>
          </a:xfrm>
          <a:prstGeom prst="rect">
            <a:avLst/>
          </a:prstGeom>
        </p:spPr>
      </p:pic>
      <p:pic>
        <p:nvPicPr>
          <p:cNvPr id="13" name="图片 35">
            <a:extLst>
              <a:ext uri="{FF2B5EF4-FFF2-40B4-BE49-F238E27FC236}">
                <a16:creationId xmlns:a16="http://schemas.microsoft.com/office/drawing/2014/main" id="{821EF46A-B29B-4531-84D2-4E548C5111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600567" y="843921"/>
            <a:ext cx="2828825" cy="2168011"/>
          </a:xfrm>
          <a:prstGeom prst="rect">
            <a:avLst/>
          </a:prstGeom>
        </p:spPr>
      </p:pic>
      <p:sp>
        <p:nvSpPr>
          <p:cNvPr id="15" name="文本框 22">
            <a:extLst>
              <a:ext uri="{FF2B5EF4-FFF2-40B4-BE49-F238E27FC236}">
                <a16:creationId xmlns:a16="http://schemas.microsoft.com/office/drawing/2014/main" id="{13192161-E47F-46A2-A54C-44ED57702632}"/>
              </a:ext>
            </a:extLst>
          </p:cNvPr>
          <p:cNvSpPr txBox="1"/>
          <p:nvPr/>
        </p:nvSpPr>
        <p:spPr>
          <a:xfrm>
            <a:off x="1135171" y="3844651"/>
            <a:ext cx="5113535" cy="2414315"/>
          </a:xfrm>
          <a:prstGeom prst="rect">
            <a:avLst/>
          </a:prstGeom>
          <a:noFill/>
        </p:spPr>
        <p:txBody>
          <a:bodyPr wrap="square" rtlCol="0">
            <a:prstTxWarp prst="textArchUp">
              <a:avLst/>
            </a:prstTxWarp>
            <a:spAutoFit/>
          </a:bodyPr>
          <a:lstStyle/>
          <a:p>
            <a:pPr algn="ctr">
              <a:lnSpc>
                <a:spcPct val="150000"/>
              </a:lnSpc>
            </a:pP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CHÀO TẠM BIỆT </a:t>
            </a:r>
          </a:p>
          <a:p>
            <a:pPr algn="ctr">
              <a:lnSpc>
                <a:spcPct val="150000"/>
              </a:lnSpc>
            </a:pP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CÁC CON!</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 name="Rectangle 1"/>
          <p:cNvSpPr/>
          <p:nvPr/>
        </p:nvSpPr>
        <p:spPr>
          <a:xfrm>
            <a:off x="9771797" y="6509982"/>
            <a:ext cx="1657595" cy="198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1546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750" fill="hold"/>
                                        <p:tgtEl>
                                          <p:spTgt spid="6"/>
                                        </p:tgtEl>
                                        <p:attrNameLst>
                                          <p:attrName>ppt_w</p:attrName>
                                        </p:attrNameLst>
                                      </p:cBhvr>
                                      <p:tavLst>
                                        <p:tav tm="0">
                                          <p:val>
                                            <p:fltVal val="0"/>
                                          </p:val>
                                        </p:tav>
                                        <p:tav tm="100000">
                                          <p:val>
                                            <p:strVal val="#ppt_w"/>
                                          </p:val>
                                        </p:tav>
                                      </p:tavLst>
                                    </p:anim>
                                    <p:anim calcmode="lin" valueType="num">
                                      <p:cBhvr>
                                        <p:cTn id="13" dur="750" fill="hold"/>
                                        <p:tgtEl>
                                          <p:spTgt spid="6"/>
                                        </p:tgtEl>
                                        <p:attrNameLst>
                                          <p:attrName>ppt_h</p:attrName>
                                        </p:attrNameLst>
                                      </p:cBhvr>
                                      <p:tavLst>
                                        <p:tav tm="0">
                                          <p:val>
                                            <p:fltVal val="0"/>
                                          </p:val>
                                        </p:tav>
                                        <p:tav tm="100000">
                                          <p:val>
                                            <p:strVal val="#ppt_h"/>
                                          </p:val>
                                        </p:tav>
                                      </p:tavLst>
                                    </p:anim>
                                    <p:animEffect transition="in" filter="fade">
                                      <p:cBhvr>
                                        <p:cTn id="14" dur="750"/>
                                        <p:tgtEl>
                                          <p:spTgt spid="6"/>
                                        </p:tgtEl>
                                      </p:cBhvr>
                                    </p:animEffect>
                                  </p:childTnLst>
                                </p:cTn>
                              </p:par>
                            </p:childTnLst>
                          </p:cTn>
                        </p:par>
                        <p:par>
                          <p:cTn id="15" fill="hold">
                            <p:stCondLst>
                              <p:cond delay="750"/>
                            </p:stCondLst>
                            <p:childTnLst>
                              <p:par>
                                <p:cTn id="16" presetID="2" presetClass="entr" presetSubtype="2"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750" fill="hold"/>
                                        <p:tgtEl>
                                          <p:spTgt spid="24"/>
                                        </p:tgtEl>
                                        <p:attrNameLst>
                                          <p:attrName>ppt_x</p:attrName>
                                        </p:attrNameLst>
                                      </p:cBhvr>
                                      <p:tavLst>
                                        <p:tav tm="0">
                                          <p:val>
                                            <p:strVal val="1+#ppt_w/2"/>
                                          </p:val>
                                        </p:tav>
                                        <p:tav tm="100000">
                                          <p:val>
                                            <p:strVal val="#ppt_x"/>
                                          </p:val>
                                        </p:tav>
                                      </p:tavLst>
                                    </p:anim>
                                    <p:anim calcmode="lin" valueType="num">
                                      <p:cBhvr additive="base">
                                        <p:cTn id="19" dur="750" fill="hold"/>
                                        <p:tgtEl>
                                          <p:spTgt spid="24"/>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750" fill="hold"/>
                                        <p:tgtEl>
                                          <p:spTgt spid="10"/>
                                        </p:tgtEl>
                                        <p:attrNameLst>
                                          <p:attrName>ppt_w</p:attrName>
                                        </p:attrNameLst>
                                      </p:cBhvr>
                                      <p:tavLst>
                                        <p:tav tm="0">
                                          <p:val>
                                            <p:fltVal val="0"/>
                                          </p:val>
                                        </p:tav>
                                        <p:tav tm="100000">
                                          <p:val>
                                            <p:strVal val="#ppt_w"/>
                                          </p:val>
                                        </p:tav>
                                      </p:tavLst>
                                    </p:anim>
                                    <p:anim calcmode="lin" valueType="num">
                                      <p:cBhvr>
                                        <p:cTn id="23" dur="750" fill="hold"/>
                                        <p:tgtEl>
                                          <p:spTgt spid="10"/>
                                        </p:tgtEl>
                                        <p:attrNameLst>
                                          <p:attrName>ppt_h</p:attrName>
                                        </p:attrNameLst>
                                      </p:cBhvr>
                                      <p:tavLst>
                                        <p:tav tm="0">
                                          <p:val>
                                            <p:fltVal val="0"/>
                                          </p:val>
                                        </p:tav>
                                        <p:tav tm="100000">
                                          <p:val>
                                            <p:strVal val="#ppt_h"/>
                                          </p:val>
                                        </p:tav>
                                      </p:tavLst>
                                    </p:anim>
                                    <p:animEffect transition="in" filter="fade">
                                      <p:cBhvr>
                                        <p:cTn id="24" dur="75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750" fill="hold"/>
                                        <p:tgtEl>
                                          <p:spTgt spid="8"/>
                                        </p:tgtEl>
                                        <p:attrNameLst>
                                          <p:attrName>ppt_w</p:attrName>
                                        </p:attrNameLst>
                                      </p:cBhvr>
                                      <p:tavLst>
                                        <p:tav tm="0">
                                          <p:val>
                                            <p:fltVal val="0"/>
                                          </p:val>
                                        </p:tav>
                                        <p:tav tm="100000">
                                          <p:val>
                                            <p:strVal val="#ppt_w"/>
                                          </p:val>
                                        </p:tav>
                                      </p:tavLst>
                                    </p:anim>
                                    <p:anim calcmode="lin" valueType="num">
                                      <p:cBhvr>
                                        <p:cTn id="33" dur="750" fill="hold"/>
                                        <p:tgtEl>
                                          <p:spTgt spid="8"/>
                                        </p:tgtEl>
                                        <p:attrNameLst>
                                          <p:attrName>ppt_h</p:attrName>
                                        </p:attrNameLst>
                                      </p:cBhvr>
                                      <p:tavLst>
                                        <p:tav tm="0">
                                          <p:val>
                                            <p:fltVal val="0"/>
                                          </p:val>
                                        </p:tav>
                                        <p:tav tm="100000">
                                          <p:val>
                                            <p:strVal val="#ppt_h"/>
                                          </p:val>
                                        </p:tav>
                                      </p:tavLst>
                                    </p:anim>
                                    <p:animEffect transition="in" filter="fade">
                                      <p:cBhvr>
                                        <p:cTn id="34" dur="75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750" fill="hold"/>
                                        <p:tgtEl>
                                          <p:spTgt spid="9"/>
                                        </p:tgtEl>
                                        <p:attrNameLst>
                                          <p:attrName>ppt_w</p:attrName>
                                        </p:attrNameLst>
                                      </p:cBhvr>
                                      <p:tavLst>
                                        <p:tav tm="0">
                                          <p:val>
                                            <p:fltVal val="0"/>
                                          </p:val>
                                        </p:tav>
                                        <p:tav tm="100000">
                                          <p:val>
                                            <p:strVal val="#ppt_w"/>
                                          </p:val>
                                        </p:tav>
                                      </p:tavLst>
                                    </p:anim>
                                    <p:anim calcmode="lin" valueType="num">
                                      <p:cBhvr>
                                        <p:cTn id="38" dur="750" fill="hold"/>
                                        <p:tgtEl>
                                          <p:spTgt spid="9"/>
                                        </p:tgtEl>
                                        <p:attrNameLst>
                                          <p:attrName>ppt_h</p:attrName>
                                        </p:attrNameLst>
                                      </p:cBhvr>
                                      <p:tavLst>
                                        <p:tav tm="0">
                                          <p:val>
                                            <p:fltVal val="0"/>
                                          </p:val>
                                        </p:tav>
                                        <p:tav tm="100000">
                                          <p:val>
                                            <p:strVal val="#ppt_h"/>
                                          </p:val>
                                        </p:tav>
                                      </p:tavLst>
                                    </p:anim>
                                    <p:animEffect transition="in" filter="fade">
                                      <p:cBhvr>
                                        <p:cTn id="39" dur="75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750" fill="hold"/>
                                        <p:tgtEl>
                                          <p:spTgt spid="12"/>
                                        </p:tgtEl>
                                        <p:attrNameLst>
                                          <p:attrName>ppt_w</p:attrName>
                                        </p:attrNameLst>
                                      </p:cBhvr>
                                      <p:tavLst>
                                        <p:tav tm="0">
                                          <p:val>
                                            <p:fltVal val="0"/>
                                          </p:val>
                                        </p:tav>
                                        <p:tav tm="100000">
                                          <p:val>
                                            <p:strVal val="#ppt_w"/>
                                          </p:val>
                                        </p:tav>
                                      </p:tavLst>
                                    </p:anim>
                                    <p:anim calcmode="lin" valueType="num">
                                      <p:cBhvr>
                                        <p:cTn id="43" dur="750" fill="hold"/>
                                        <p:tgtEl>
                                          <p:spTgt spid="12"/>
                                        </p:tgtEl>
                                        <p:attrNameLst>
                                          <p:attrName>ppt_h</p:attrName>
                                        </p:attrNameLst>
                                      </p:cBhvr>
                                      <p:tavLst>
                                        <p:tav tm="0">
                                          <p:val>
                                            <p:fltVal val="0"/>
                                          </p:val>
                                        </p:tav>
                                        <p:tav tm="100000">
                                          <p:val>
                                            <p:strVal val="#ppt_h"/>
                                          </p:val>
                                        </p:tav>
                                      </p:tavLst>
                                    </p:anim>
                                    <p:animEffect transition="in" filter="fade">
                                      <p:cBhvr>
                                        <p:cTn id="44" dur="75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750" fill="hold"/>
                                        <p:tgtEl>
                                          <p:spTgt spid="13"/>
                                        </p:tgtEl>
                                        <p:attrNameLst>
                                          <p:attrName>ppt_w</p:attrName>
                                        </p:attrNameLst>
                                      </p:cBhvr>
                                      <p:tavLst>
                                        <p:tav tm="0">
                                          <p:val>
                                            <p:fltVal val="0"/>
                                          </p:val>
                                        </p:tav>
                                        <p:tav tm="100000">
                                          <p:val>
                                            <p:strVal val="#ppt_w"/>
                                          </p:val>
                                        </p:tav>
                                      </p:tavLst>
                                    </p:anim>
                                    <p:anim calcmode="lin" valueType="num">
                                      <p:cBhvr>
                                        <p:cTn id="48" dur="750" fill="hold"/>
                                        <p:tgtEl>
                                          <p:spTgt spid="13"/>
                                        </p:tgtEl>
                                        <p:attrNameLst>
                                          <p:attrName>ppt_h</p:attrName>
                                        </p:attrNameLst>
                                      </p:cBhvr>
                                      <p:tavLst>
                                        <p:tav tm="0">
                                          <p:val>
                                            <p:fltVal val="0"/>
                                          </p:val>
                                        </p:tav>
                                        <p:tav tm="100000">
                                          <p:val>
                                            <p:strVal val="#ppt_h"/>
                                          </p:val>
                                        </p:tav>
                                      </p:tavLst>
                                    </p:anim>
                                    <p:animEffect transition="in" filter="fade">
                                      <p:cBhvr>
                                        <p:cTn id="49" dur="750"/>
                                        <p:tgtEl>
                                          <p:spTgt spid="13"/>
                                        </p:tgtEl>
                                      </p:cBhvr>
                                    </p:animEffect>
                                  </p:childTnLst>
                                </p:cTn>
                              </p:par>
                              <p:par>
                                <p:cTn id="50" presetID="56" presetClass="entr" presetSubtype="0" fill="hold" nodeType="withEffect">
                                  <p:stCondLst>
                                    <p:cond delay="0"/>
                                  </p:stCondLst>
                                  <p:iterate type="lt">
                                    <p:tmPct val="3000"/>
                                  </p:iterate>
                                  <p:childTnLst>
                                    <p:set>
                                      <p:cBhvr>
                                        <p:cTn id="51" dur="1" fill="hold">
                                          <p:stCondLst>
                                            <p:cond delay="0"/>
                                          </p:stCondLst>
                                        </p:cTn>
                                        <p:tgtEl>
                                          <p:spTgt spid="15">
                                            <p:txEl>
                                              <p:pRg st="0" end="0"/>
                                            </p:txEl>
                                          </p:spTgt>
                                        </p:tgtEl>
                                        <p:attrNameLst>
                                          <p:attrName>style.visibility</p:attrName>
                                        </p:attrNameLst>
                                      </p:cBhvr>
                                      <p:to>
                                        <p:strVal val="visible"/>
                                      </p:to>
                                    </p:set>
                                    <p:anim by="(-#ppt_w*2)" calcmode="lin" valueType="num">
                                      <p:cBhvr rctx="PPT">
                                        <p:cTn id="52" dur="500" autoRev="1" fill="hold">
                                          <p:stCondLst>
                                            <p:cond delay="0"/>
                                          </p:stCondLst>
                                        </p:cTn>
                                        <p:tgtEl>
                                          <p:spTgt spid="15">
                                            <p:txEl>
                                              <p:pRg st="0" end="0"/>
                                            </p:txEl>
                                          </p:spTgt>
                                        </p:tgtEl>
                                        <p:attrNameLst>
                                          <p:attrName>ppt_w</p:attrName>
                                        </p:attrNameLst>
                                      </p:cBhvr>
                                    </p:anim>
                                    <p:anim by="(#ppt_w*0.50)" calcmode="lin" valueType="num">
                                      <p:cBhvr>
                                        <p:cTn id="53" dur="500" decel="50000" autoRev="1" fill="hold">
                                          <p:stCondLst>
                                            <p:cond delay="0"/>
                                          </p:stCondLst>
                                        </p:cTn>
                                        <p:tgtEl>
                                          <p:spTgt spid="15">
                                            <p:txEl>
                                              <p:pRg st="0" end="0"/>
                                            </p:txEl>
                                          </p:spTgt>
                                        </p:tgtEl>
                                        <p:attrNameLst>
                                          <p:attrName>ppt_x</p:attrName>
                                        </p:attrNameLst>
                                      </p:cBhvr>
                                    </p:anim>
                                    <p:anim from="(-#ppt_h/2)" to="(#ppt_y)" calcmode="lin" valueType="num">
                                      <p:cBhvr>
                                        <p:cTn id="54" dur="1000" fill="hold">
                                          <p:stCondLst>
                                            <p:cond delay="0"/>
                                          </p:stCondLst>
                                        </p:cTn>
                                        <p:tgtEl>
                                          <p:spTgt spid="15">
                                            <p:txEl>
                                              <p:pRg st="0" end="0"/>
                                            </p:txEl>
                                          </p:spTgt>
                                        </p:tgtEl>
                                        <p:attrNameLst>
                                          <p:attrName>ppt_y</p:attrName>
                                        </p:attrNameLst>
                                      </p:cBhvr>
                                    </p:anim>
                                    <p:animRot by="21600000">
                                      <p:cBhvr>
                                        <p:cTn id="55" dur="1000" fill="hold">
                                          <p:stCondLst>
                                            <p:cond delay="0"/>
                                          </p:stCondLst>
                                        </p:cTn>
                                        <p:tgtEl>
                                          <p:spTgt spid="15">
                                            <p:txEl>
                                              <p:pRg st="0" end="0"/>
                                            </p:txEl>
                                          </p:spTgt>
                                        </p:tgtEl>
                                        <p:attrNameLst>
                                          <p:attrName>r</p:attrName>
                                        </p:attrNameLst>
                                      </p:cBhvr>
                                    </p:animRot>
                                  </p:childTnLst>
                                </p:cTn>
                              </p:par>
                              <p:par>
                                <p:cTn id="56" presetID="56" presetClass="entr" presetSubtype="0" fill="hold" nodeType="withEffect">
                                  <p:stCondLst>
                                    <p:cond delay="0"/>
                                  </p:stCondLst>
                                  <p:iterate type="lt">
                                    <p:tmPct val="3000"/>
                                  </p:iterate>
                                  <p:childTnLst>
                                    <p:set>
                                      <p:cBhvr>
                                        <p:cTn id="57" dur="1" fill="hold">
                                          <p:stCondLst>
                                            <p:cond delay="0"/>
                                          </p:stCondLst>
                                        </p:cTn>
                                        <p:tgtEl>
                                          <p:spTgt spid="15">
                                            <p:txEl>
                                              <p:pRg st="1" end="1"/>
                                            </p:txEl>
                                          </p:spTgt>
                                        </p:tgtEl>
                                        <p:attrNameLst>
                                          <p:attrName>style.visibility</p:attrName>
                                        </p:attrNameLst>
                                      </p:cBhvr>
                                      <p:to>
                                        <p:strVal val="visible"/>
                                      </p:to>
                                    </p:set>
                                    <p:anim by="(-#ppt_w*2)" calcmode="lin" valueType="num">
                                      <p:cBhvr rctx="PPT">
                                        <p:cTn id="58" dur="500" autoRev="1" fill="hold">
                                          <p:stCondLst>
                                            <p:cond delay="0"/>
                                          </p:stCondLst>
                                        </p:cTn>
                                        <p:tgtEl>
                                          <p:spTgt spid="15">
                                            <p:txEl>
                                              <p:pRg st="1" end="1"/>
                                            </p:txEl>
                                          </p:spTgt>
                                        </p:tgtEl>
                                        <p:attrNameLst>
                                          <p:attrName>ppt_w</p:attrName>
                                        </p:attrNameLst>
                                      </p:cBhvr>
                                    </p:anim>
                                    <p:anim by="(#ppt_w*0.50)" calcmode="lin" valueType="num">
                                      <p:cBhvr>
                                        <p:cTn id="59" dur="500" decel="50000" autoRev="1" fill="hold">
                                          <p:stCondLst>
                                            <p:cond delay="0"/>
                                          </p:stCondLst>
                                        </p:cTn>
                                        <p:tgtEl>
                                          <p:spTgt spid="15">
                                            <p:txEl>
                                              <p:pRg st="1" end="1"/>
                                            </p:txEl>
                                          </p:spTgt>
                                        </p:tgtEl>
                                        <p:attrNameLst>
                                          <p:attrName>ppt_x</p:attrName>
                                        </p:attrNameLst>
                                      </p:cBhvr>
                                    </p:anim>
                                    <p:anim from="(-#ppt_h/2)" to="(#ppt_y)" calcmode="lin" valueType="num">
                                      <p:cBhvr>
                                        <p:cTn id="60" dur="1000" fill="hold">
                                          <p:stCondLst>
                                            <p:cond delay="0"/>
                                          </p:stCondLst>
                                        </p:cTn>
                                        <p:tgtEl>
                                          <p:spTgt spid="15">
                                            <p:txEl>
                                              <p:pRg st="1" end="1"/>
                                            </p:txEl>
                                          </p:spTgt>
                                        </p:tgtEl>
                                        <p:attrNameLst>
                                          <p:attrName>ppt_y</p:attrName>
                                        </p:attrNameLst>
                                      </p:cBhvr>
                                    </p:anim>
                                    <p:animRot by="21600000">
                                      <p:cBhvr>
                                        <p:cTn id="61"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ẠY K12">
            <a:extLst>
              <a:ext uri="{FF2B5EF4-FFF2-40B4-BE49-F238E27FC236}">
                <a16:creationId xmlns:a16="http://schemas.microsoft.com/office/drawing/2014/main" id="{A20FCDCD-EBC7-DA42-82B3-A395D1DDB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0CB709-19B5-4E46-9911-5DBAFA7D12EA}"/>
              </a:ext>
            </a:extLst>
          </p:cNvPr>
          <p:cNvSpPr txBox="1"/>
          <p:nvPr/>
        </p:nvSpPr>
        <p:spPr>
          <a:xfrm>
            <a:off x="1838793" y="689550"/>
            <a:ext cx="9418819" cy="3354765"/>
          </a:xfrm>
          <a:prstGeom prst="rect">
            <a:avLst/>
          </a:prstGeom>
          <a:noFill/>
        </p:spPr>
        <p:txBody>
          <a:bodyPr wrap="square" rtlCol="0">
            <a:spAutoFit/>
          </a:bodyPr>
          <a:lstStyle/>
          <a:p>
            <a:pPr algn="ctr"/>
            <a:endParaRPr lang="en-VN" sz="3600" b="1" dirty="0">
              <a:latin typeface="Times New Roman" panose="02020603050405020304" pitchFamily="18" charset="0"/>
              <a:cs typeface="Times New Roman" panose="02020603050405020304" pitchFamily="18" charset="0"/>
            </a:endParaRPr>
          </a:p>
          <a:p>
            <a:pPr algn="ctr"/>
            <a:r>
              <a:rPr lang="en-VN" sz="3600" b="1" dirty="0">
                <a:latin typeface="Times New Roman" panose="02020603050405020304" pitchFamily="18" charset="0"/>
                <a:cs typeface="Times New Roman" panose="02020603050405020304" pitchFamily="18" charset="0"/>
              </a:rPr>
              <a:t>Yêu cầu cần đạt</a:t>
            </a:r>
          </a:p>
          <a:p>
            <a:pPr marL="457200" indent="-457200">
              <a:buFontTx/>
              <a:buChar char="-"/>
            </a:pPr>
            <a:r>
              <a:rPr lang="en-VN" sz="2800" b="1" dirty="0">
                <a:latin typeface="Times New Roman" panose="02020603050405020304" pitchFamily="18" charset="0"/>
                <a:cs typeface="Times New Roman" panose="02020603050405020304" pitchFamily="18" charset="0"/>
              </a:rPr>
              <a:t>Kể tên được những việc làm giúp chăm sóc, bảo vệ cơ quan vận động.</a:t>
            </a:r>
          </a:p>
          <a:p>
            <a:pPr marL="457200" indent="-457200">
              <a:buFontTx/>
              <a:buChar char="-"/>
            </a:pPr>
            <a:r>
              <a:rPr lang="en-VN" sz="2800" b="1" dirty="0">
                <a:latin typeface="Times New Roman" panose="02020603050405020304" pitchFamily="18" charset="0"/>
                <a:cs typeface="Times New Roman" panose="02020603050405020304" pitchFamily="18" charset="0"/>
              </a:rPr>
              <a:t>Kể tên những việc làm gây hại cho cơ quan vận động.</a:t>
            </a:r>
          </a:p>
          <a:p>
            <a:r>
              <a:rPr lang="en-VN" sz="2800" dirty="0">
                <a:latin typeface="Times New Roman" panose="02020603050405020304" pitchFamily="18" charset="0"/>
                <a:cs typeface="Times New Roman" panose="02020603050405020304" pitchFamily="18" charset="0"/>
              </a:rPr>
              <a:t>- </a:t>
            </a:r>
            <a:r>
              <a:rPr lang="en-VN" sz="2800" b="1" dirty="0">
                <a:latin typeface="Times New Roman" panose="02020603050405020304" pitchFamily="18" charset="0"/>
                <a:cs typeface="Times New Roman" panose="02020603050405020304" pitchFamily="18" charset="0"/>
              </a:rPr>
              <a:t>Thực hiện được đi, đứng, ngồi, bê , mang cặp đúng tư thế để phòng tránh cong vẹo cột sống.</a:t>
            </a:r>
          </a:p>
        </p:txBody>
      </p:sp>
    </p:spTree>
    <p:extLst>
      <p:ext uri="{BB962C8B-B14F-4D97-AF65-F5344CB8AC3E}">
        <p14:creationId xmlns:p14="http://schemas.microsoft.com/office/powerpoint/2010/main" val="730830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52ABCF-E919-D14F-9ADC-1E55DD0301F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Lst>
          </a:blip>
          <a:srcRect t="13800" r="4611"/>
          <a:stretch/>
        </p:blipFill>
        <p:spPr>
          <a:xfrm>
            <a:off x="0" y="989350"/>
            <a:ext cx="12192000" cy="5149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rved Up Ribbon 2">
            <a:extLst>
              <a:ext uri="{FF2B5EF4-FFF2-40B4-BE49-F238E27FC236}">
                <a16:creationId xmlns:a16="http://schemas.microsoft.com/office/drawing/2014/main" id="{B9580C16-5F12-E54A-8B9E-05285ECC00EE}"/>
              </a:ext>
            </a:extLst>
          </p:cNvPr>
          <p:cNvSpPr/>
          <p:nvPr/>
        </p:nvSpPr>
        <p:spPr>
          <a:xfrm>
            <a:off x="4137286" y="509665"/>
            <a:ext cx="4407108" cy="959370"/>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i="1" dirty="0">
                <a:latin typeface="Times New Roman" panose="02020603050405020304" pitchFamily="18" charset="0"/>
                <a:cs typeface="Times New Roman" panose="02020603050405020304" pitchFamily="18" charset="0"/>
              </a:rPr>
              <a:t>GHI NHỚ</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97" y="6352730"/>
            <a:ext cx="1624084" cy="324817"/>
          </a:xfrm>
          <a:prstGeom prst="rect">
            <a:avLst/>
          </a:prstGeom>
        </p:spPr>
      </p:pic>
    </p:spTree>
    <p:extLst>
      <p:ext uri="{BB962C8B-B14F-4D97-AF65-F5344CB8AC3E}">
        <p14:creationId xmlns:p14="http://schemas.microsoft.com/office/powerpoint/2010/main" val="1080073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8E613-EBB3-4346-A5CB-7ACD8B38A028}"/>
              </a:ext>
            </a:extLst>
          </p:cNvPr>
          <p:cNvSpPr txBox="1"/>
          <p:nvPr/>
        </p:nvSpPr>
        <p:spPr>
          <a:xfrm>
            <a:off x="4320046" y="169637"/>
            <a:ext cx="6938504" cy="954107"/>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Nêu các yêu cầu về tư thế ngồi học để cột sống không bị cong vẹo.</a:t>
            </a:r>
            <a:endParaRPr lang="en-US" sz="28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36E86ED-758D-4106-911E-8732418D3C7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1013" b="1286"/>
          <a:stretch/>
        </p:blipFill>
        <p:spPr>
          <a:xfrm>
            <a:off x="565676" y="1446157"/>
            <a:ext cx="4797084" cy="4559212"/>
          </a:xfrm>
          <a:prstGeom prst="rect">
            <a:avLst/>
          </a:prstGeom>
        </p:spPr>
      </p:pic>
      <p:pic>
        <p:nvPicPr>
          <p:cNvPr id="1026" name="Picture 2" descr="Hình ảnh Kính Lúp Vẽ Tay Học Tập Quan Sát Tỉ Mỉ, Dễ, Tay Cầm Kính Lúp, Kính  Lúp Hoạt Hình Vector và PNG với nền trong suốt để tải xuống miễn">
            <a:extLst>
              <a:ext uri="{FF2B5EF4-FFF2-40B4-BE49-F238E27FC236}">
                <a16:creationId xmlns:a16="http://schemas.microsoft.com/office/drawing/2014/main" id="{9F22B349-3D61-A54D-A2ED-451FAA09FC39}"/>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4052" t="547" r="26644" b="4398"/>
          <a:stretch/>
        </p:blipFill>
        <p:spPr bwMode="auto">
          <a:xfrm rot="11560928" flipV="1">
            <a:off x="5892671" y="1681300"/>
            <a:ext cx="736372" cy="84785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2" descr="Hình ảnh Kính Lúp Vẽ Tay Học Tập Quan Sát Tỉ Mỉ, Dễ, Tay Cầm Kính Lúp, Kính  Lúp Hoạt Hình Vector và PNG với nền trong suốt để tải xuống miễn">
            <a:extLst>
              <a:ext uri="{FF2B5EF4-FFF2-40B4-BE49-F238E27FC236}">
                <a16:creationId xmlns:a16="http://schemas.microsoft.com/office/drawing/2014/main" id="{38D41C5D-4892-544F-AAAC-FD7C84F5EF28}"/>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4052" t="547" r="26644" b="4398"/>
          <a:stretch/>
        </p:blipFill>
        <p:spPr bwMode="auto">
          <a:xfrm rot="10224369" flipV="1">
            <a:off x="6046903" y="3470446"/>
            <a:ext cx="741804" cy="9059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2" descr="Hình ảnh Kính Lúp Vẽ Tay Học Tập Quan Sát Tỉ Mỉ, Dễ, Tay Cầm Kính Lúp, Kính  Lúp Hoạt Hình Vector và PNG với nền trong suốt để tải xuống miễn">
            <a:extLst>
              <a:ext uri="{FF2B5EF4-FFF2-40B4-BE49-F238E27FC236}">
                <a16:creationId xmlns:a16="http://schemas.microsoft.com/office/drawing/2014/main" id="{7B1CFEA4-EC47-A147-A377-0DB5553AA582}"/>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4052" t="547" r="26644" b="4398"/>
          <a:stretch/>
        </p:blipFill>
        <p:spPr bwMode="auto">
          <a:xfrm rot="10800000" flipV="1">
            <a:off x="5981998" y="5314275"/>
            <a:ext cx="707093" cy="86354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856097-F36F-BE41-80C1-C4E18AC30CFF}"/>
              </a:ext>
            </a:extLst>
          </p:cNvPr>
          <p:cNvSpPr txBox="1"/>
          <p:nvPr/>
        </p:nvSpPr>
        <p:spPr>
          <a:xfrm>
            <a:off x="6775258" y="1898799"/>
            <a:ext cx="4567592"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Mắt cách vở khoảng 30cm</a:t>
            </a:r>
          </a:p>
        </p:txBody>
      </p:sp>
      <p:sp>
        <p:nvSpPr>
          <p:cNvPr id="4" name="TextBox 3">
            <a:extLst>
              <a:ext uri="{FF2B5EF4-FFF2-40B4-BE49-F238E27FC236}">
                <a16:creationId xmlns:a16="http://schemas.microsoft.com/office/drawing/2014/main" id="{1D7752E9-0BCB-BB46-8069-C76E6989BC81}"/>
              </a:ext>
            </a:extLst>
          </p:cNvPr>
          <p:cNvSpPr txBox="1"/>
          <p:nvPr/>
        </p:nvSpPr>
        <p:spPr>
          <a:xfrm>
            <a:off x="6096000" y="1779905"/>
            <a:ext cx="617131"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1</a:t>
            </a:r>
          </a:p>
        </p:txBody>
      </p:sp>
      <p:sp>
        <p:nvSpPr>
          <p:cNvPr id="5" name="TextBox 4">
            <a:extLst>
              <a:ext uri="{FF2B5EF4-FFF2-40B4-BE49-F238E27FC236}">
                <a16:creationId xmlns:a16="http://schemas.microsoft.com/office/drawing/2014/main" id="{5D623743-EA68-5745-AEE2-E34738F07C9C}"/>
              </a:ext>
            </a:extLst>
          </p:cNvPr>
          <p:cNvSpPr txBox="1"/>
          <p:nvPr/>
        </p:nvSpPr>
        <p:spPr>
          <a:xfrm>
            <a:off x="6239121" y="3634748"/>
            <a:ext cx="338554" cy="461665"/>
          </a:xfrm>
          <a:prstGeom prst="rect">
            <a:avLst/>
          </a:prstGeom>
          <a:noFill/>
        </p:spPr>
        <p:txBody>
          <a:bodyPr wrap="none" rtlCol="0">
            <a:spAutoFit/>
          </a:bodyPr>
          <a:lstStyle/>
          <a:p>
            <a:r>
              <a:rPr lang="en-VN" sz="2400" dirty="0">
                <a:latin typeface="Times New Roman" panose="020206030504050203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id="{BCEAA209-D3BC-F447-B315-BA182E898C72}"/>
              </a:ext>
            </a:extLst>
          </p:cNvPr>
          <p:cNvSpPr txBox="1"/>
          <p:nvPr/>
        </p:nvSpPr>
        <p:spPr>
          <a:xfrm>
            <a:off x="7216726" y="3573194"/>
            <a:ext cx="4041824"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Lưng thẳng</a:t>
            </a:r>
          </a:p>
        </p:txBody>
      </p:sp>
      <p:sp>
        <p:nvSpPr>
          <p:cNvPr id="11" name="TextBox 10">
            <a:extLst>
              <a:ext uri="{FF2B5EF4-FFF2-40B4-BE49-F238E27FC236}">
                <a16:creationId xmlns:a16="http://schemas.microsoft.com/office/drawing/2014/main" id="{DEF653D0-D3C4-8D44-9C75-C7678B79FCD3}"/>
              </a:ext>
            </a:extLst>
          </p:cNvPr>
          <p:cNvSpPr txBox="1"/>
          <p:nvPr/>
        </p:nvSpPr>
        <p:spPr>
          <a:xfrm>
            <a:off x="6128927" y="5420594"/>
            <a:ext cx="338554" cy="461665"/>
          </a:xfrm>
          <a:prstGeom prst="rect">
            <a:avLst/>
          </a:prstGeom>
          <a:noFill/>
        </p:spPr>
        <p:txBody>
          <a:bodyPr wrap="none" rtlCol="0">
            <a:spAutoFit/>
          </a:bodyPr>
          <a:lstStyle/>
          <a:p>
            <a:r>
              <a:rPr lang="en-VN" sz="2400" dirty="0">
                <a:latin typeface="Times New Roman" panose="02020603050405020304" pitchFamily="18" charset="0"/>
                <a:cs typeface="Times New Roman" panose="02020603050405020304" pitchFamily="18" charset="0"/>
              </a:rPr>
              <a:t>3</a:t>
            </a:r>
          </a:p>
        </p:txBody>
      </p:sp>
      <p:sp>
        <p:nvSpPr>
          <p:cNvPr id="12" name="TextBox 11">
            <a:extLst>
              <a:ext uri="{FF2B5EF4-FFF2-40B4-BE49-F238E27FC236}">
                <a16:creationId xmlns:a16="http://schemas.microsoft.com/office/drawing/2014/main" id="{0B890A74-C996-2844-A6AD-96BD63C5B355}"/>
              </a:ext>
            </a:extLst>
          </p:cNvPr>
          <p:cNvSpPr txBox="1"/>
          <p:nvPr/>
        </p:nvSpPr>
        <p:spPr>
          <a:xfrm>
            <a:off x="7134914" y="5420594"/>
            <a:ext cx="3933183"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Hai tay đặt trên bàn</a:t>
            </a:r>
          </a:p>
        </p:txBody>
      </p:sp>
      <p:sp>
        <p:nvSpPr>
          <p:cNvPr id="13" name="TextBox 12">
            <a:extLst>
              <a:ext uri="{FF2B5EF4-FFF2-40B4-BE49-F238E27FC236}">
                <a16:creationId xmlns:a16="http://schemas.microsoft.com/office/drawing/2014/main" id="{1559BDBF-CB4E-404C-AE7B-736A94B62160}"/>
              </a:ext>
            </a:extLst>
          </p:cNvPr>
          <p:cNvSpPr txBox="1"/>
          <p:nvPr/>
        </p:nvSpPr>
        <p:spPr>
          <a:xfrm>
            <a:off x="1561514" y="6386732"/>
            <a:ext cx="184731" cy="369332"/>
          </a:xfrm>
          <a:prstGeom prst="rect">
            <a:avLst/>
          </a:prstGeom>
          <a:noFill/>
        </p:spPr>
        <p:txBody>
          <a:bodyPr wrap="none" rtlCol="0">
            <a:spAutoFit/>
          </a:bodyPr>
          <a:lstStyle/>
          <a:p>
            <a:endParaRPr lang="en-VN" dirty="0">
              <a:latin typeface="Times New Roman" panose="02020603050405020304" pitchFamily="18" charset="0"/>
              <a:cs typeface="Times New Roman" panose="02020603050405020304" pitchFamily="18" charset="0"/>
            </a:endParaRPr>
          </a:p>
        </p:txBody>
      </p:sp>
      <p:sp>
        <p:nvSpPr>
          <p:cNvPr id="7" name="Rectangle 6"/>
          <p:cNvSpPr/>
          <p:nvPr/>
        </p:nvSpPr>
        <p:spPr>
          <a:xfrm>
            <a:off x="9744501" y="6386732"/>
            <a:ext cx="177420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78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strips(downLeft)">
                                      <p:cBhvr>
                                        <p:cTn id="48" dur="500"/>
                                        <p:tgtEl>
                                          <p:spTgt spid="1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 calcmode="lin" valueType="num">
                                      <p:cBhvr additive="base">
                                        <p:cTn id="5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2">
                                            <p:txEl>
                                              <p:pRg st="0" end="0"/>
                                            </p:txEl>
                                          </p:spTgt>
                                        </p:tgtEl>
                                        <p:attrNameLst>
                                          <p:attrName>style.visibility</p:attrName>
                                        </p:attrNameLst>
                                      </p:cBhvr>
                                      <p:to>
                                        <p:strVal val="visible"/>
                                      </p:to>
                                    </p:set>
                                    <p:animEffect transition="in" filter="strips(downLeft)">
                                      <p:cBhvr>
                                        <p:cTn id="6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ách Dạy Con Tập Viết Nên Bắt Đầu Từ Đâu? Quy Tắc Chuẩn Dạy Con Viết Chữ Đẹp">
            <a:extLst>
              <a:ext uri="{FF2B5EF4-FFF2-40B4-BE49-F238E27FC236}">
                <a16:creationId xmlns:a16="http://schemas.microsoft.com/office/drawing/2014/main" id="{F342FBE2-F509-1948-A507-8E7C1A3A8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08" y="2560320"/>
            <a:ext cx="5373859" cy="3598692"/>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a:extLst>
              <a:ext uri="{FF2B5EF4-FFF2-40B4-BE49-F238E27FC236}">
                <a16:creationId xmlns:a16="http://schemas.microsoft.com/office/drawing/2014/main" id="{B6C3F680-A3FE-1D4D-A03E-EC41C72C39AB}"/>
              </a:ext>
            </a:extLst>
          </p:cNvPr>
          <p:cNvSpPr/>
          <p:nvPr/>
        </p:nvSpPr>
        <p:spPr>
          <a:xfrm>
            <a:off x="2211652" y="56271"/>
            <a:ext cx="8478129" cy="2416127"/>
          </a:xfrm>
          <a:prstGeom prst="cloudCallout">
            <a:avLst>
              <a:gd name="adj1" fmla="val -57963"/>
              <a:gd name="adj2" fmla="val 536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i="1" dirty="0">
                <a:latin typeface="Times New Roman" panose="02020603050405020304" pitchFamily="18" charset="0"/>
                <a:cs typeface="Times New Roman" panose="02020603050405020304" pitchFamily="18" charset="0"/>
              </a:rPr>
              <a:t>Liên hệ với tư thế ngồi học của bản thân xem đã đúng chưa? Cần điều chỉnh gì và thực hành ngay tư thế ngồi học đúng vừa được học.</a:t>
            </a:r>
          </a:p>
        </p:txBody>
      </p:sp>
      <p:pic>
        <p:nvPicPr>
          <p:cNvPr id="3086" name="Picture 14" descr="CONG VẸO CỘT SỐNG Ở HỌC SINH VÀ CÁCH PHÒNG BỆNH | TT Y tế Quận 6">
            <a:extLst>
              <a:ext uri="{FF2B5EF4-FFF2-40B4-BE49-F238E27FC236}">
                <a16:creationId xmlns:a16="http://schemas.microsoft.com/office/drawing/2014/main" id="{4CF86800-F5AF-EC47-AA82-D94A6D8E9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717" y="2560320"/>
            <a:ext cx="5008098" cy="33887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7205" y="6362856"/>
            <a:ext cx="1741609" cy="420388"/>
          </a:xfrm>
          <a:prstGeom prst="rect">
            <a:avLst/>
          </a:prstGeom>
        </p:spPr>
      </p:pic>
    </p:spTree>
    <p:extLst>
      <p:ext uri="{BB962C8B-B14F-4D97-AF65-F5344CB8AC3E}">
        <p14:creationId xmlns:p14="http://schemas.microsoft.com/office/powerpoint/2010/main" val="428601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barn(inVertical)">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086"/>
                                        </p:tgtEl>
                                        <p:attrNameLst>
                                          <p:attrName>style.visibility</p:attrName>
                                        </p:attrNameLst>
                                      </p:cBhvr>
                                      <p:to>
                                        <p:strVal val="visible"/>
                                      </p:to>
                                    </p:set>
                                    <p:animEffect transition="in" filter="strips(downLeft)">
                                      <p:cBhvr>
                                        <p:cTn id="17"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1F9B5-9BA0-ED42-A835-A9BA86D532F0}"/>
              </a:ext>
            </a:extLst>
          </p:cNvPr>
          <p:cNvPicPr>
            <a:picLocks noChangeAspect="1"/>
          </p:cNvPicPr>
          <p:nvPr/>
        </p:nvPicPr>
        <p:blipFill>
          <a:blip r:embed="rId2"/>
          <a:stretch>
            <a:fillRect/>
          </a:stretch>
        </p:blipFill>
        <p:spPr>
          <a:xfrm>
            <a:off x="0" y="0"/>
            <a:ext cx="12191999" cy="610537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7205" y="6362856"/>
            <a:ext cx="1741609" cy="420388"/>
          </a:xfrm>
          <a:prstGeom prst="rect">
            <a:avLst/>
          </a:prstGeom>
        </p:spPr>
      </p:pic>
    </p:spTree>
    <p:extLst>
      <p:ext uri="{BB962C8B-B14F-4D97-AF65-F5344CB8AC3E}">
        <p14:creationId xmlns:p14="http://schemas.microsoft.com/office/powerpoint/2010/main" val="332846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6DDEE5-9C02-43E4-97F4-8ECBD39BD3CF}"/>
              </a:ext>
            </a:extLst>
          </p:cNvPr>
          <p:cNvSpPr txBox="1"/>
          <p:nvPr/>
        </p:nvSpPr>
        <p:spPr>
          <a:xfrm>
            <a:off x="4840550" y="169637"/>
            <a:ext cx="6938504" cy="523220"/>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Chọn tư thế đúng trong mỗi hình dưới đây.</a:t>
            </a:r>
            <a:endParaRPr lang="en-US"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944EF68-E7EC-4C79-B535-76D89ED280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813691" y="2222801"/>
            <a:ext cx="10564617" cy="4163334"/>
          </a:xfrm>
          <a:prstGeom prst="rect">
            <a:avLst/>
          </a:prstGeom>
        </p:spPr>
      </p:pic>
      <p:pic>
        <p:nvPicPr>
          <p:cNvPr id="4098" name="Picture 2" descr="Tick and cross cartoon Royalty Free Vector Image">
            <a:extLst>
              <a:ext uri="{FF2B5EF4-FFF2-40B4-BE49-F238E27FC236}">
                <a16:creationId xmlns:a16="http://schemas.microsoft.com/office/drawing/2014/main" id="{A0189507-5C05-4A1E-BA68-25B43A1A6F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606"/>
          <a:stretch/>
        </p:blipFill>
        <p:spPr bwMode="auto">
          <a:xfrm>
            <a:off x="5256279" y="4570418"/>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ick and cross cartoon Royalty Free Vector Image">
            <a:extLst>
              <a:ext uri="{FF2B5EF4-FFF2-40B4-BE49-F238E27FC236}">
                <a16:creationId xmlns:a16="http://schemas.microsoft.com/office/drawing/2014/main" id="{4BE0DA43-092D-4983-A522-93A11EACB6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125" r="-5519"/>
          <a:stretch/>
        </p:blipFill>
        <p:spPr bwMode="auto">
          <a:xfrm>
            <a:off x="1107243" y="444871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and cross cartoon Royalty Free Vector Image">
            <a:extLst>
              <a:ext uri="{FF2B5EF4-FFF2-40B4-BE49-F238E27FC236}">
                <a16:creationId xmlns:a16="http://schemas.microsoft.com/office/drawing/2014/main" id="{CF50C2F7-1DD6-44EB-9362-8E386DB8B4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606"/>
          <a:stretch/>
        </p:blipFill>
        <p:spPr bwMode="auto">
          <a:xfrm>
            <a:off x="10195689" y="4683501"/>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and cross cartoon Royalty Free Vector Image">
            <a:extLst>
              <a:ext uri="{FF2B5EF4-FFF2-40B4-BE49-F238E27FC236}">
                <a16:creationId xmlns:a16="http://schemas.microsoft.com/office/drawing/2014/main" id="{C7DBE9E4-4D4C-430C-B9BF-5D0C755176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125" r="-5519"/>
          <a:stretch/>
        </p:blipFill>
        <p:spPr bwMode="auto">
          <a:xfrm>
            <a:off x="6732449" y="4473309"/>
            <a:ext cx="993645" cy="14525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ED72B3A-515C-4147-B104-8B6BF74B81C1}"/>
              </a:ext>
            </a:extLst>
          </p:cNvPr>
          <p:cNvSpPr txBox="1"/>
          <p:nvPr/>
        </p:nvSpPr>
        <p:spPr>
          <a:xfrm>
            <a:off x="1371297" y="1123744"/>
            <a:ext cx="10564617" cy="954107"/>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Nếu thực hiện tư thế sai như mỗi hình trên sẽ gây tác hại gì?</a:t>
            </a:r>
          </a:p>
          <a:p>
            <a:pPr algn="just"/>
            <a:r>
              <a:rPr lang="vi-VN" sz="2800" b="1" dirty="0">
                <a:latin typeface="Times New Roman" panose="02020603050405020304" pitchFamily="18" charset="0"/>
                <a:cs typeface="Times New Roman" panose="02020603050405020304" pitchFamily="18" charset="0"/>
              </a:rPr>
              <a:t>3. </a:t>
            </a:r>
            <a:r>
              <a:rPr lang="vi-VN" sz="2800" dirty="0">
                <a:latin typeface="Times New Roman" panose="02020603050405020304" pitchFamily="18" charset="0"/>
                <a:cs typeface="Times New Roman" panose="02020603050405020304" pitchFamily="18" charset="0"/>
              </a:rPr>
              <a:t>Thực hành tư thế đúng ở mỗi hình trên.</a:t>
            </a:r>
            <a:endParaRPr lang="en-US" sz="28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9744501" y="6386732"/>
            <a:ext cx="177420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6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 calcmode="lin" valueType="num">
                                      <p:cBhvr>
                                        <p:cTn id="29" dur="500" fill="hold"/>
                                        <p:tgtEl>
                                          <p:spTgt spid="4098"/>
                                        </p:tgtEl>
                                        <p:attrNameLst>
                                          <p:attrName>ppt_w</p:attrName>
                                        </p:attrNameLst>
                                      </p:cBhvr>
                                      <p:tavLst>
                                        <p:tav tm="0">
                                          <p:val>
                                            <p:fltVal val="0"/>
                                          </p:val>
                                        </p:tav>
                                        <p:tav tm="100000">
                                          <p:val>
                                            <p:strVal val="#ppt_w"/>
                                          </p:val>
                                        </p:tav>
                                      </p:tavLst>
                                    </p:anim>
                                    <p:anim calcmode="lin" valueType="num">
                                      <p:cBhvr>
                                        <p:cTn id="30" dur="500" fill="hold"/>
                                        <p:tgtEl>
                                          <p:spTgt spid="4098"/>
                                        </p:tgtEl>
                                        <p:attrNameLst>
                                          <p:attrName>ppt_h</p:attrName>
                                        </p:attrNameLst>
                                      </p:cBhvr>
                                      <p:tavLst>
                                        <p:tav tm="0">
                                          <p:val>
                                            <p:fltVal val="0"/>
                                          </p:val>
                                        </p:tav>
                                        <p:tav tm="100000">
                                          <p:val>
                                            <p:strVal val="#ppt_h"/>
                                          </p:val>
                                        </p:tav>
                                      </p:tavLst>
                                    </p:anim>
                                    <p:animEffect transition="in" filter="fade">
                                      <p:cBhvr>
                                        <p:cTn id="31" dur="500"/>
                                        <p:tgtEl>
                                          <p:spTgt spid="409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0F639D-0030-4101-A756-0849B920F084}"/>
              </a:ext>
            </a:extLst>
          </p:cNvPr>
          <p:cNvPicPr>
            <a:picLocks noChangeAspect="1"/>
          </p:cNvPicPr>
          <p:nvPr/>
        </p:nvPicPr>
        <p:blipFill>
          <a:blip r:embed="rId2"/>
          <a:stretch>
            <a:fillRect/>
          </a:stretch>
        </p:blipFill>
        <p:spPr>
          <a:xfrm>
            <a:off x="1210872" y="2058355"/>
            <a:ext cx="9573308" cy="4442015"/>
          </a:xfrm>
          <a:prstGeom prst="rect">
            <a:avLst/>
          </a:prstGeom>
        </p:spPr>
      </p:pic>
      <p:sp>
        <p:nvSpPr>
          <p:cNvPr id="3" name="TextBox 2">
            <a:extLst>
              <a:ext uri="{FF2B5EF4-FFF2-40B4-BE49-F238E27FC236}">
                <a16:creationId xmlns:a16="http://schemas.microsoft.com/office/drawing/2014/main" id="{5C6DDEE5-9C02-43E4-97F4-8ECBD39BD3CF}"/>
              </a:ext>
            </a:extLst>
          </p:cNvPr>
          <p:cNvSpPr txBox="1"/>
          <p:nvPr/>
        </p:nvSpPr>
        <p:spPr>
          <a:xfrm>
            <a:off x="4840550" y="169637"/>
            <a:ext cx="6938504" cy="523220"/>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Chọn tư thế đúng trong mỗi hình dưới đây.</a:t>
            </a:r>
            <a:endParaRPr lang="en-US" sz="2800" dirty="0">
              <a:latin typeface="Times New Roman" panose="02020603050405020304" pitchFamily="18" charset="0"/>
              <a:cs typeface="Times New Roman" panose="02020603050405020304" pitchFamily="18" charset="0"/>
            </a:endParaRPr>
          </a:p>
        </p:txBody>
      </p:sp>
      <p:pic>
        <p:nvPicPr>
          <p:cNvPr id="4098" name="Picture 2" descr="Tick and cross cartoon Royalty Free Vector Image">
            <a:extLst>
              <a:ext uri="{FF2B5EF4-FFF2-40B4-BE49-F238E27FC236}">
                <a16:creationId xmlns:a16="http://schemas.microsoft.com/office/drawing/2014/main" id="{A0189507-5C05-4A1E-BA68-25B43A1A6F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606"/>
          <a:stretch/>
        </p:blipFill>
        <p:spPr bwMode="auto">
          <a:xfrm>
            <a:off x="5430831" y="487990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ick and cross cartoon Royalty Free Vector Image">
            <a:extLst>
              <a:ext uri="{FF2B5EF4-FFF2-40B4-BE49-F238E27FC236}">
                <a16:creationId xmlns:a16="http://schemas.microsoft.com/office/drawing/2014/main" id="{4BE0DA43-092D-4983-A522-93A11EACB6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25" r="-5519"/>
          <a:stretch/>
        </p:blipFill>
        <p:spPr bwMode="auto">
          <a:xfrm>
            <a:off x="1267491" y="471888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and cross cartoon Royalty Free Vector Image">
            <a:extLst>
              <a:ext uri="{FF2B5EF4-FFF2-40B4-BE49-F238E27FC236}">
                <a16:creationId xmlns:a16="http://schemas.microsoft.com/office/drawing/2014/main" id="{CF50C2F7-1DD6-44EB-9362-8E386DB8B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606"/>
          <a:stretch/>
        </p:blipFill>
        <p:spPr bwMode="auto">
          <a:xfrm>
            <a:off x="6734511" y="487990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and cross cartoon Royalty Free Vector Image">
            <a:extLst>
              <a:ext uri="{FF2B5EF4-FFF2-40B4-BE49-F238E27FC236}">
                <a16:creationId xmlns:a16="http://schemas.microsoft.com/office/drawing/2014/main" id="{C7DBE9E4-4D4C-430C-B9BF-5D0C755176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25" r="-5519"/>
          <a:stretch/>
        </p:blipFill>
        <p:spPr bwMode="auto">
          <a:xfrm>
            <a:off x="9845631" y="4753839"/>
            <a:ext cx="993645" cy="14525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713D5A4-183F-4093-A142-A5DE57F9C6FD}"/>
              </a:ext>
            </a:extLst>
          </p:cNvPr>
          <p:cNvSpPr txBox="1"/>
          <p:nvPr/>
        </p:nvSpPr>
        <p:spPr>
          <a:xfrm>
            <a:off x="1371297" y="1123744"/>
            <a:ext cx="10564617" cy="954107"/>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Nếu thực hiện tư thế sai như mỗi hình trên sẽ gây tác hại gì?</a:t>
            </a:r>
          </a:p>
          <a:p>
            <a:pPr algn="just"/>
            <a:r>
              <a:rPr lang="vi-VN" sz="2800" b="1" dirty="0">
                <a:latin typeface="Times New Roman" panose="02020603050405020304" pitchFamily="18" charset="0"/>
                <a:cs typeface="Times New Roman" panose="02020603050405020304" pitchFamily="18" charset="0"/>
              </a:rPr>
              <a:t>3. </a:t>
            </a:r>
            <a:r>
              <a:rPr lang="vi-VN" sz="2800" dirty="0">
                <a:latin typeface="Times New Roman" panose="02020603050405020304" pitchFamily="18" charset="0"/>
                <a:cs typeface="Times New Roman" panose="02020603050405020304" pitchFamily="18" charset="0"/>
              </a:rPr>
              <a:t>Thực hành tư thế đúng ở mỗi hình trên.</a:t>
            </a:r>
            <a:endParaRPr lang="en-US" sz="28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9744501" y="6386732"/>
            <a:ext cx="177420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96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p:cTn id="19" dur="500" fill="hold"/>
                                        <p:tgtEl>
                                          <p:spTgt spid="4098"/>
                                        </p:tgtEl>
                                        <p:attrNameLst>
                                          <p:attrName>ppt_w</p:attrName>
                                        </p:attrNameLst>
                                      </p:cBhvr>
                                      <p:tavLst>
                                        <p:tav tm="0">
                                          <p:val>
                                            <p:fltVal val="0"/>
                                          </p:val>
                                        </p:tav>
                                        <p:tav tm="100000">
                                          <p:val>
                                            <p:strVal val="#ppt_w"/>
                                          </p:val>
                                        </p:tav>
                                      </p:tavLst>
                                    </p:anim>
                                    <p:anim calcmode="lin" valueType="num">
                                      <p:cBhvr>
                                        <p:cTn id="20" dur="500" fill="hold"/>
                                        <p:tgtEl>
                                          <p:spTgt spid="4098"/>
                                        </p:tgtEl>
                                        <p:attrNameLst>
                                          <p:attrName>ppt_h</p:attrName>
                                        </p:attrNameLst>
                                      </p:cBhvr>
                                      <p:tavLst>
                                        <p:tav tm="0">
                                          <p:val>
                                            <p:fltVal val="0"/>
                                          </p:val>
                                        </p:tav>
                                        <p:tav tm="100000">
                                          <p:val>
                                            <p:strVal val="#ppt_h"/>
                                          </p:val>
                                        </p:tav>
                                      </p:tavLst>
                                    </p:anim>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0D5BA-4175-46AA-AB0D-ADADF445EE90}"/>
              </a:ext>
            </a:extLst>
          </p:cNvPr>
          <p:cNvSpPr txBox="1"/>
          <p:nvPr/>
        </p:nvSpPr>
        <p:spPr>
          <a:xfrm>
            <a:off x="1025013" y="1933703"/>
            <a:ext cx="2868561" cy="3416320"/>
          </a:xfrm>
          <a:prstGeom prst="rect">
            <a:avLst/>
          </a:prstGeom>
          <a:solidFill>
            <a:srgbClr val="FF5D5D"/>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vi-VN" sz="3600" dirty="0">
                <a:latin typeface="Times New Roman" panose="02020603050405020304" pitchFamily="18" charset="0"/>
                <a:cs typeface="Times New Roman" panose="02020603050405020304" pitchFamily="18" charset="0"/>
              </a:rPr>
              <a:t>Chia sẻ với bạn cách em đã làm để phòng tránh cong vẹo cột sống.</a:t>
            </a:r>
            <a:endParaRPr lang="en-US" sz="3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0E003F4-75B1-4F73-8ACD-DDFCC9CBE6A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353846" y="453702"/>
            <a:ext cx="7697287" cy="59505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0642" y="6404296"/>
            <a:ext cx="1758067" cy="309425"/>
          </a:xfrm>
          <a:prstGeom prst="rect">
            <a:avLst/>
          </a:prstGeom>
        </p:spPr>
      </p:pic>
    </p:spTree>
    <p:extLst>
      <p:ext uri="{BB962C8B-B14F-4D97-AF65-F5344CB8AC3E}">
        <p14:creationId xmlns:p14="http://schemas.microsoft.com/office/powerpoint/2010/main" val="34325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354</Words>
  <Application>Microsoft Office PowerPoint</Application>
  <PresentationFormat>Widescreen</PresentationFormat>
  <Paragraphs>37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53</cp:revision>
  <dcterms:created xsi:type="dcterms:W3CDTF">2021-06-02T02:35:09Z</dcterms:created>
  <dcterms:modified xsi:type="dcterms:W3CDTF">2024-03-06T05:08:53Z</dcterms:modified>
</cp:coreProperties>
</file>