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6" r:id="rId1"/>
  </p:sldMasterIdLst>
  <p:notesMasterIdLst>
    <p:notesMasterId r:id="rId13"/>
  </p:notesMasterIdLst>
  <p:sldIdLst>
    <p:sldId id="315" r:id="rId2"/>
    <p:sldId id="360" r:id="rId3"/>
    <p:sldId id="341" r:id="rId4"/>
    <p:sldId id="352" r:id="rId5"/>
    <p:sldId id="342" r:id="rId6"/>
    <p:sldId id="353" r:id="rId7"/>
    <p:sldId id="354" r:id="rId8"/>
    <p:sldId id="355" r:id="rId9"/>
    <p:sldId id="344" r:id="rId10"/>
    <p:sldId id="361" r:id="rId11"/>
    <p:sldId id="358" r:id="rId12"/>
  </p:sldIdLst>
  <p:sldSz cx="9144000" cy="5143500" type="screen16x9"/>
  <p:notesSz cx="6858000" cy="9144000"/>
  <p:embeddedFontLst>
    <p:embeddedFont>
      <p:font typeface="Kalam" panose="020B0604020202020204" charset="0"/>
      <p:regular r:id="rId14"/>
      <p:bold r:id="rId15"/>
    </p:embeddedFont>
    <p:embeddedFont>
      <p:font typeface="Montserrat" panose="00000500000000000000" pitchFamily="2" charset="0"/>
      <p:regular r:id="rId16"/>
      <p:bold r:id="rId17"/>
      <p:italic r:id="rId18"/>
      <p:boldItalic r:id="rId19"/>
    </p:embeddedFont>
  </p:embeddedFontLst>
  <p:custDataLst>
    <p:tags r:id="rId20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5F5F"/>
    <a:srgbClr val="000000"/>
    <a:srgbClr val="B7D574"/>
    <a:srgbClr val="FFAB40"/>
    <a:srgbClr val="FFFFFF"/>
    <a:srgbClr val="EB54E9"/>
    <a:srgbClr val="8AB036"/>
    <a:srgbClr val="17479D"/>
    <a:srgbClr val="3B64AC"/>
    <a:srgbClr val="F744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A10E9E-05DE-497A-B104-E80DA98F5660}">
  <a:tblStyle styleId="{98A10E9E-05DE-497A-B104-E80DA98F56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742" autoAdjust="0"/>
    <p:restoredTop sz="94615"/>
  </p:normalViewPr>
  <p:slideViewPr>
    <p:cSldViewPr snapToGrid="0">
      <p:cViewPr varScale="1">
        <p:scale>
          <a:sx n="80" d="100"/>
          <a:sy n="80" d="100"/>
        </p:scale>
        <p:origin x="10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Thầy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gõ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mục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tiêu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theo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bài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giảng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ô text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A6837353-30EB-4A48-80EB-173D804AEFBD}" type="slidenum">
              <a: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605243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4857063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9384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Thầy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gõ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mục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tiêu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theo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bài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giảng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ô text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A6837353-30EB-4A48-80EB-173D804AEFBD}" type="slidenum">
              <a: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612745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5979268" y="48768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30935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311909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81406" y="1321594"/>
            <a:ext cx="8582413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377048" y="255821"/>
            <a:ext cx="1931059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5979268" y="48768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628458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DCC56-F5E1-4C44-AD86-F1B8EB7F8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507852-9A7E-4F06-86D7-DBE085B30F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5D0A2A-C2A4-4C64-BBC0-C18F193E2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1549A9-ADD6-4C8C-936F-8BDB0273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9B67A7-BC8F-483B-BDBA-EC669FAF6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0668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6" y="539500"/>
            <a:ext cx="7717500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75" y="1187600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437032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emf"/><Relationship Id="rId10" Type="http://schemas.openxmlformats.org/officeDocument/2006/relationships/image" Target="../media/image12.png"/><Relationship Id="rId4" Type="http://schemas.openxmlformats.org/officeDocument/2006/relationships/image" Target="../media/image6.emf"/><Relationship Id="rId9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emf"/><Relationship Id="rId10" Type="http://schemas.openxmlformats.org/officeDocument/2006/relationships/image" Target="../media/image12.png"/><Relationship Id="rId4" Type="http://schemas.openxmlformats.org/officeDocument/2006/relationships/image" Target="../media/image6.emf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2.xml"/><Relationship Id="rId7" Type="http://schemas.microsoft.com/office/2007/relationships/hdphoto" Target="../media/hdphoto3.wdp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4.png"/><Relationship Id="rId11" Type="http://schemas.openxmlformats.org/officeDocument/2006/relationships/image" Target="../media/image17.png"/><Relationship Id="rId5" Type="http://schemas.microsoft.com/office/2007/relationships/hdphoto" Target="../media/hdphoto2.wdp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microsoft.com/office/2007/relationships/hdphoto" Target="../media/hdphoto6.wdp"/><Relationship Id="rId10" Type="http://schemas.openxmlformats.org/officeDocument/2006/relationships/image" Target="../media/image4.png"/><Relationship Id="rId4" Type="http://schemas.openxmlformats.org/officeDocument/2006/relationships/image" Target="../media/image15.png"/><Relationship Id="rId9" Type="http://schemas.microsoft.com/office/2007/relationships/hdphoto" Target="../media/hdphoto8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microsoft.com/office/2007/relationships/hdphoto" Target="../media/hdphoto9.wdp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42" y="-361067"/>
            <a:ext cx="1715388" cy="171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2642" y="1534789"/>
            <a:ext cx="2278065" cy="3375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5333" dirty="0">
                <a:solidFill>
                  <a:srgbClr val="FB5B53"/>
                </a:solidFill>
                <a:latin typeface="UTM Cookies" panose="02040603050506020204" pitchFamily="18" charset="0"/>
              </a:rPr>
              <a:t>VẺ</a:t>
            </a:r>
          </a:p>
          <a:p>
            <a:pPr algn="ctr" defTabSz="1219170">
              <a:defRPr/>
            </a:pPr>
            <a:r>
              <a:rPr lang="en-US" sz="5333" dirty="0">
                <a:solidFill>
                  <a:srgbClr val="FB5B53"/>
                </a:solidFill>
                <a:latin typeface="UTM Cookies" panose="02040603050506020204" pitchFamily="18" charset="0"/>
              </a:rPr>
              <a:t>ĐẸP</a:t>
            </a:r>
          </a:p>
          <a:p>
            <a:pPr algn="ctr" defTabSz="1219170">
              <a:defRPr/>
            </a:pPr>
            <a:r>
              <a:rPr lang="en-US" sz="5333" dirty="0">
                <a:solidFill>
                  <a:srgbClr val="FB5B53"/>
                </a:solidFill>
                <a:latin typeface="UTM Cookies" panose="02040603050506020204" pitchFamily="18" charset="0"/>
              </a:rPr>
              <a:t>QUANH</a:t>
            </a:r>
          </a:p>
          <a:p>
            <a:pPr algn="ctr" defTabSz="1219170">
              <a:defRPr/>
            </a:pPr>
            <a:r>
              <a:rPr lang="en-US" sz="5333" dirty="0">
                <a:solidFill>
                  <a:srgbClr val="FB5B53"/>
                </a:solidFill>
                <a:latin typeface="UTM Cookies" panose="02040603050506020204" pitchFamily="18" charset="0"/>
              </a:rPr>
              <a:t>EM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EF6DE71-BBCF-6A4D-BC60-A38481D84B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53" t="1466"/>
          <a:stretch/>
        </p:blipFill>
        <p:spPr>
          <a:xfrm>
            <a:off x="2986608" y="368782"/>
            <a:ext cx="4415332" cy="4405935"/>
          </a:xfrm>
          <a:prstGeom prst="ellipse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076" y="4909815"/>
            <a:ext cx="2705477" cy="238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643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8835036" y="734036"/>
            <a:ext cx="250707" cy="281268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7481705" y="87069"/>
            <a:ext cx="214508" cy="214508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8021865" y="28335"/>
            <a:ext cx="465625" cy="465625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8675610" y="-42716"/>
            <a:ext cx="474081" cy="474081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8748921" y="1217564"/>
            <a:ext cx="379113" cy="364237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13517" y="4334810"/>
            <a:ext cx="9158288" cy="828675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7638" y="3507072"/>
            <a:ext cx="1253196" cy="16364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6196" y="3620365"/>
            <a:ext cx="1128716" cy="155950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2454264" y="619983"/>
            <a:ext cx="4596357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altLang="zh-CN" sz="4267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  <a:sym typeface="Arial"/>
              </a:rPr>
              <a:t>Yêu cầ</a:t>
            </a:r>
            <a:r>
              <a:rPr kumimoji="0" lang="en-US" altLang="zh-CN" sz="4267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  <a:sym typeface="Arial"/>
              </a:rPr>
              <a:t>u</a:t>
            </a:r>
            <a:r>
              <a:rPr kumimoji="0" lang="vi-VN" altLang="zh-CN" sz="4267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altLang="zh-CN" sz="4267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  <a:sym typeface="Arial"/>
              </a:rPr>
              <a:t>cần đạt</a:t>
            </a:r>
            <a:endParaRPr kumimoji="0" lang="zh-CN" altLang="en-US" sz="4267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344734" y="1598706"/>
            <a:ext cx="7966447" cy="615301"/>
            <a:chOff x="774356" y="888444"/>
            <a:chExt cx="10187293" cy="820401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2056568" y="1093292"/>
              <a:ext cx="8905081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Nghe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hiểu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được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câu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chuyện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Chiếc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đèn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lồng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.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1183378" y="2607037"/>
            <a:ext cx="7125700" cy="1005197"/>
            <a:chOff x="752655" y="2065203"/>
            <a:chExt cx="9500934" cy="1340260"/>
          </a:xfrm>
        </p:grpSpPr>
        <p:grpSp>
          <p:nvGrpSpPr>
            <p:cNvPr id="22" name="Group 21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56576" y="2297469"/>
              <a:ext cx="8197013" cy="11079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Kể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lai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được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từng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đoạn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câu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chuyện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dựa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vào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tranh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và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câu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hỏi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gợi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ý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dưới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tranh</a:t>
              </a:r>
              <a:r>
                <a:rPr kumimoji="0" lang="en-US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.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713098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4">
            <a:extLst>
              <a:ext uri="{FF2B5EF4-FFF2-40B4-BE49-F238E27FC236}">
                <a16:creationId xmlns:a16="http://schemas.microsoft.com/office/drawing/2014/main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51" y="804271"/>
            <a:ext cx="6057900" cy="3311595"/>
          </a:xfrm>
          <a:prstGeom prst="rect">
            <a:avLst/>
          </a:prstGeom>
        </p:spPr>
      </p:pic>
      <p:pic>
        <p:nvPicPr>
          <p:cNvPr id="33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1634" y="276503"/>
            <a:ext cx="1506333" cy="1502263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94FBAD47-784A-4C0F-979F-57263443B8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99" y="1"/>
            <a:ext cx="2828845" cy="2842023"/>
          </a:xfrm>
          <a:prstGeom prst="rect">
            <a:avLst/>
          </a:prstGeom>
        </p:spPr>
      </p:pic>
      <p:pic>
        <p:nvPicPr>
          <p:cNvPr id="35" name="图片 15">
            <a:extLst>
              <a:ext uri="{FF2B5EF4-FFF2-40B4-BE49-F238E27FC236}">
                <a16:creationId xmlns:a16="http://schemas.microsoft.com/office/drawing/2014/main" id="{A765284F-11EF-436D-9C9D-7896B801D4D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1526395" y="3571029"/>
            <a:ext cx="664356" cy="480020"/>
          </a:xfrm>
          <a:prstGeom prst="rect">
            <a:avLst/>
          </a:prstGeom>
        </p:spPr>
      </p:pic>
      <p:pic>
        <p:nvPicPr>
          <p:cNvPr id="36" name="图片 17">
            <a:extLst>
              <a:ext uri="{FF2B5EF4-FFF2-40B4-BE49-F238E27FC236}">
                <a16:creationId xmlns:a16="http://schemas.microsoft.com/office/drawing/2014/main" id="{77D7C6D6-7AA4-4EF6-ABAF-743E23FC99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681" y="3250489"/>
            <a:ext cx="1717683" cy="798235"/>
          </a:xfrm>
          <a:prstGeom prst="rect">
            <a:avLst/>
          </a:prstGeom>
        </p:spPr>
      </p:pic>
      <p:grpSp>
        <p:nvGrpSpPr>
          <p:cNvPr id="37" name="组合 3">
            <a:extLst>
              <a:ext uri="{FF2B5EF4-FFF2-40B4-BE49-F238E27FC236}">
                <a16:creationId xmlns:a16="http://schemas.microsoft.com/office/drawing/2014/main" id="{BC54C152-1D09-4988-AA2C-D57010631322}"/>
              </a:ext>
            </a:extLst>
          </p:cNvPr>
          <p:cNvGrpSpPr/>
          <p:nvPr/>
        </p:nvGrpSpPr>
        <p:grpSpPr>
          <a:xfrm>
            <a:off x="-28567" y="2453927"/>
            <a:ext cx="9149227" cy="2369572"/>
            <a:chOff x="0" y="3698571"/>
            <a:chExt cx="12198968" cy="3159429"/>
          </a:xfrm>
        </p:grpSpPr>
        <p:pic>
          <p:nvPicPr>
            <p:cNvPr id="38" name="图片 19">
              <a:extLst>
                <a:ext uri="{FF2B5EF4-FFF2-40B4-BE49-F238E27FC236}">
                  <a16:creationId xmlns:a16="http://schemas.microsoft.com/office/drawing/2014/main" id="{6587BE9E-773D-452D-81E2-07211AEE6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9" name="图片 20">
              <a:extLst>
                <a:ext uri="{FF2B5EF4-FFF2-40B4-BE49-F238E27FC236}">
                  <a16:creationId xmlns:a16="http://schemas.microsoft.com/office/drawing/2014/main" id="{7F37D3A7-2A2E-4FC7-8760-996DF282E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0" name="图片 21">
              <a:extLst>
                <a:ext uri="{FF2B5EF4-FFF2-40B4-BE49-F238E27FC236}">
                  <a16:creationId xmlns:a16="http://schemas.microsoft.com/office/drawing/2014/main" id="{AC575159-D9FC-41B4-AF27-E7BB990A4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1" name="图片 22">
              <a:extLst>
                <a:ext uri="{FF2B5EF4-FFF2-40B4-BE49-F238E27FC236}">
                  <a16:creationId xmlns:a16="http://schemas.microsoft.com/office/drawing/2014/main" id="{6B369BAD-0E1E-4C47-9783-7172BAEC4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2" name="图片 13">
              <a:extLst>
                <a:ext uri="{FF2B5EF4-FFF2-40B4-BE49-F238E27FC236}">
                  <a16:creationId xmlns:a16="http://schemas.microsoft.com/office/drawing/2014/main" id="{9DC54091-DCC2-4AD2-8134-50ACEEAD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3" name="图片 23">
              <a:extLst>
                <a:ext uri="{FF2B5EF4-FFF2-40B4-BE49-F238E27FC236}">
                  <a16:creationId xmlns:a16="http://schemas.microsoft.com/office/drawing/2014/main" id="{A3D72380-9D48-4756-AFB0-BB8489517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pic>
        <p:nvPicPr>
          <p:cNvPr id="44" name="Rita Calypso - Paper Mache">
            <a:hlinkClick r:id="" action="ppaction://media"/>
            <a:extLst>
              <a:ext uri="{FF2B5EF4-FFF2-40B4-BE49-F238E27FC236}">
                <a16:creationId xmlns:a16="http://schemas.microsoft.com/office/drawing/2014/main" id="{F1C8417D-AB61-406B-B21F-44D866442E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949609" y="-373267"/>
            <a:ext cx="457200" cy="4572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05C553B-76D6-40C2-9444-290FF0CAAE6A}"/>
              </a:ext>
            </a:extLst>
          </p:cNvPr>
          <p:cNvSpPr txBox="1"/>
          <p:nvPr/>
        </p:nvSpPr>
        <p:spPr>
          <a:xfrm>
            <a:off x="1637894" y="1600962"/>
            <a:ext cx="5724860" cy="1264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7221255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8835036" y="734036"/>
            <a:ext cx="250707" cy="281268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7481705" y="87069"/>
            <a:ext cx="214508" cy="214508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8021865" y="28335"/>
            <a:ext cx="465625" cy="465625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8675610" y="-42716"/>
            <a:ext cx="474081" cy="474081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8748921" y="1217564"/>
            <a:ext cx="379113" cy="364237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13517" y="4334810"/>
            <a:ext cx="9158288" cy="828675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7638" y="3507072"/>
            <a:ext cx="1253196" cy="16364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6196" y="3620365"/>
            <a:ext cx="1128716" cy="155950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2454264" y="619983"/>
            <a:ext cx="4596357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vi-VN" altLang="zh-CN" sz="4267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Yêu cầ</a:t>
            </a:r>
            <a:r>
              <a:rPr lang="en-US" altLang="zh-CN" sz="4267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u</a:t>
            </a:r>
            <a:r>
              <a:rPr lang="vi-VN" altLang="zh-CN" sz="4267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vi-VN" altLang="zh-CN" sz="4267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cần đạt</a:t>
            </a:r>
            <a:endParaRPr lang="zh-CN" altLang="en-US" sz="4267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344734" y="1598706"/>
            <a:ext cx="7966447" cy="615301"/>
            <a:chOff x="774356" y="888444"/>
            <a:chExt cx="10187293" cy="820401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2056568" y="1093292"/>
              <a:ext cx="8905081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hiểu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chuyện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Chiếc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đèn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lồng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1183378" y="2607037"/>
            <a:ext cx="7125700" cy="1005197"/>
            <a:chOff x="752655" y="2065203"/>
            <a:chExt cx="9500934" cy="1340260"/>
          </a:xfrm>
        </p:grpSpPr>
        <p:grpSp>
          <p:nvGrpSpPr>
            <p:cNvPr id="22" name="Group 21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56576" y="2297469"/>
              <a:ext cx="8197013" cy="11079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Kể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lai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từng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đoạn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chuyện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dựa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gợi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ý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dưới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24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064513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2120849" y="197518"/>
            <a:ext cx="6148043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333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 và nghe</a:t>
            </a:r>
            <a:endParaRPr lang="en-US" sz="5333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44695CB-A6C5-8642-8253-33D3ECA4C332}"/>
              </a:ext>
            </a:extLst>
          </p:cNvPr>
          <p:cNvSpPr txBox="1"/>
          <p:nvPr/>
        </p:nvSpPr>
        <p:spPr>
          <a:xfrm>
            <a:off x="301742" y="1862560"/>
            <a:ext cx="29032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 đèn lồng</a:t>
            </a:r>
            <a:endParaRPr lang="en-VN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2B7EC9F-AD55-A245-9018-549B410871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6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3274" t="3805" r="30572"/>
          <a:stretch/>
        </p:blipFill>
        <p:spPr>
          <a:xfrm>
            <a:off x="301742" y="100220"/>
            <a:ext cx="2248953" cy="1674352"/>
          </a:xfrm>
          <a:prstGeom prst="ellipse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D1A1C2-311D-5D4D-B558-FB04D35BFC9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46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765" t="1734"/>
          <a:stretch/>
        </p:blipFill>
        <p:spPr>
          <a:xfrm>
            <a:off x="3534300" y="1407204"/>
            <a:ext cx="2068978" cy="1725694"/>
          </a:xfrm>
          <a:prstGeom prst="roundRect">
            <a:avLst>
              <a:gd name="adj" fmla="val 6571"/>
            </a:avLst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367A16-EC8E-EF47-B12D-35E246EB505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33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38" t="1379"/>
          <a:stretch/>
        </p:blipFill>
        <p:spPr>
          <a:xfrm>
            <a:off x="5822120" y="1407204"/>
            <a:ext cx="2068978" cy="1717679"/>
          </a:xfrm>
          <a:prstGeom prst="roundRect">
            <a:avLst>
              <a:gd name="adj" fmla="val 7415"/>
            </a:avLst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2CF44BF-DB10-6A43-AD79-5D51F6EE768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616" t="1296"/>
          <a:stretch/>
        </p:blipFill>
        <p:spPr>
          <a:xfrm>
            <a:off x="3534299" y="3217588"/>
            <a:ext cx="2131551" cy="1631072"/>
          </a:xfrm>
          <a:prstGeom prst="roundRect">
            <a:avLst>
              <a:gd name="adj" fmla="val 7876"/>
            </a:avLst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668D92B-766A-DE41-B782-AD9A211723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22120" y="3207966"/>
            <a:ext cx="2131550" cy="1631072"/>
          </a:xfrm>
          <a:prstGeom prst="roundRect">
            <a:avLst>
              <a:gd name="adj" fmla="val 8774"/>
            </a:avLst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576" y="5693576"/>
            <a:ext cx="2705477" cy="3071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4674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6EDC691-89B2-D942-85BC-36877714CD6B}"/>
              </a:ext>
            </a:extLst>
          </p:cNvPr>
          <p:cNvSpPr/>
          <p:nvPr/>
        </p:nvSpPr>
        <p:spPr>
          <a:xfrm>
            <a:off x="572312" y="2286390"/>
            <a:ext cx="3999687" cy="324176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867" dirty="0">
                <a:solidFill>
                  <a:srgbClr val="000000"/>
                </a:solidFill>
                <a:latin typeface="+mj-lt"/>
              </a:rPr>
              <a:t>Bác đom đóm già nghĩ gì khi nhìn bầy đom đóm nhỏ rước đèn lồng?</a:t>
            </a:r>
            <a:endParaRPr lang="en-VN" sz="1867" dirty="0">
              <a:solidFill>
                <a:srgbClr val="000000"/>
              </a:solidFill>
              <a:latin typeface="+mj-lt"/>
            </a:endParaRPr>
          </a:p>
          <a:p>
            <a:pPr algn="ctr"/>
            <a:r>
              <a:rPr lang="en-US" sz="1867" dirty="0">
                <a:solidFill>
                  <a:srgbClr val="000000"/>
                </a:solidFill>
                <a:latin typeface="+mj-lt"/>
              </a:rPr>
              <a:t> </a:t>
            </a:r>
            <a:endParaRPr lang="en-VN" sz="1867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99E2502B-2765-C548-B116-958C9A888CE4}"/>
              </a:ext>
            </a:extLst>
          </p:cNvPr>
          <p:cNvSpPr/>
          <p:nvPr/>
        </p:nvSpPr>
        <p:spPr>
          <a:xfrm>
            <a:off x="4501255" y="2115799"/>
            <a:ext cx="3887832" cy="324176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867" dirty="0">
                <a:solidFill>
                  <a:srgbClr val="000000"/>
                </a:solidFill>
                <a:latin typeface="+mj-lt"/>
              </a:rPr>
              <a:t>Bác đom đóm làm gì khi nghe tiếng khóc của ong non? </a:t>
            </a:r>
            <a:endParaRPr lang="en-VN" sz="1867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94540A90-12E5-4240-B744-FAE964ECADF5}"/>
              </a:ext>
            </a:extLst>
          </p:cNvPr>
          <p:cNvSpPr/>
          <p:nvPr/>
        </p:nvSpPr>
        <p:spPr>
          <a:xfrm>
            <a:off x="728533" y="4231039"/>
            <a:ext cx="3999687" cy="630871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867" dirty="0">
                <a:solidFill>
                  <a:srgbClr val="000000"/>
                </a:solidFill>
                <a:latin typeface="+mj-lt"/>
              </a:rPr>
              <a:t>Chuyện gì xảy ra với bác đom đóm sau khi đưa ong non về nhà? </a:t>
            </a:r>
            <a:endParaRPr lang="en-US" sz="1867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7737C89-AB42-DE44-A538-5161F14AACAC}"/>
              </a:ext>
            </a:extLst>
          </p:cNvPr>
          <p:cNvSpPr/>
          <p:nvPr/>
        </p:nvSpPr>
        <p:spPr>
          <a:xfrm>
            <a:off x="4728220" y="4339691"/>
            <a:ext cx="3660867" cy="522220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867" dirty="0">
                <a:solidFill>
                  <a:srgbClr val="000000"/>
                </a:solidFill>
                <a:latin typeface="+mj-lt"/>
              </a:rPr>
              <a:t>Điều gì khiến bác đom đóm cảm động?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5F54D6D-D156-8A48-B767-0E6FF83457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6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765" t="1734"/>
          <a:stretch/>
        </p:blipFill>
        <p:spPr>
          <a:xfrm>
            <a:off x="1345040" y="358588"/>
            <a:ext cx="2454232" cy="1652696"/>
          </a:xfrm>
          <a:prstGeom prst="roundRect">
            <a:avLst>
              <a:gd name="adj" fmla="val 6571"/>
            </a:avLst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1824A6D-9A56-764B-97E1-273D03C502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3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38" t="1379"/>
          <a:stretch/>
        </p:blipFill>
        <p:spPr>
          <a:xfrm>
            <a:off x="5192712" y="439271"/>
            <a:ext cx="2518873" cy="1572012"/>
          </a:xfrm>
          <a:prstGeom prst="roundRect">
            <a:avLst>
              <a:gd name="adj" fmla="val 7415"/>
            </a:avLst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510F9AE-3A06-104B-8F81-6742DEC88D9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616" t="1296"/>
          <a:stretch/>
        </p:blipFill>
        <p:spPr>
          <a:xfrm>
            <a:off x="1345040" y="2571750"/>
            <a:ext cx="2454232" cy="1767940"/>
          </a:xfrm>
          <a:prstGeom prst="roundRect">
            <a:avLst>
              <a:gd name="adj" fmla="val 7876"/>
            </a:avLst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F07E22D-FDE4-BD4C-A8C1-5466F305FD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28083" y="2544491"/>
            <a:ext cx="2504920" cy="1795199"/>
          </a:xfrm>
          <a:prstGeom prst="roundRect">
            <a:avLst>
              <a:gd name="adj" fmla="val 8774"/>
            </a:avLst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505" y="4870876"/>
            <a:ext cx="2705477" cy="281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34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AA249EB1-4211-9645-96EE-331A2796D590}"/>
              </a:ext>
            </a:extLst>
          </p:cNvPr>
          <p:cNvSpPr txBox="1"/>
          <p:nvPr/>
        </p:nvSpPr>
        <p:spPr>
          <a:xfrm>
            <a:off x="662438" y="165060"/>
            <a:ext cx="7819123" cy="579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17479D"/>
                </a:solidFill>
                <a:latin typeface="+mj-lt"/>
              </a:rPr>
              <a:t>Kể lại từng đoạn của câu chuyện</a:t>
            </a:r>
            <a:endParaRPr lang="en-US" sz="2400" b="1" dirty="0">
              <a:solidFill>
                <a:srgbClr val="17479D"/>
              </a:solidFill>
              <a:latin typeface="+mj-lt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7CB7833-5D1C-6147-9D85-A02B73D5DB50}"/>
              </a:ext>
            </a:extLst>
          </p:cNvPr>
          <p:cNvSpPr/>
          <p:nvPr/>
        </p:nvSpPr>
        <p:spPr>
          <a:xfrm>
            <a:off x="967366" y="4537625"/>
            <a:ext cx="7819123" cy="76703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rgbClr val="000000"/>
                </a:solidFill>
                <a:latin typeface="+mj-lt"/>
              </a:rPr>
              <a:t>Bác đom đóm già nghĩ gì khi nhìn bầy đom đóm nhỏ rước đèn lồng?</a:t>
            </a:r>
            <a:endParaRPr lang="en-VN" sz="2000" dirty="0">
              <a:solidFill>
                <a:srgbClr val="000000"/>
              </a:solidFill>
              <a:latin typeface="+mj-lt"/>
            </a:endParaRPr>
          </a:p>
          <a:p>
            <a:pPr algn="ctr"/>
            <a:r>
              <a:rPr lang="en-US" sz="2000" dirty="0">
                <a:solidFill>
                  <a:srgbClr val="000000"/>
                </a:solidFill>
                <a:latin typeface="+mj-lt"/>
              </a:rPr>
              <a:t> </a:t>
            </a:r>
            <a:endParaRPr lang="en-VN" sz="2000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A8D1DD4-6E44-134A-9663-28AA47129E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6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765" t="1734"/>
          <a:stretch/>
        </p:blipFill>
        <p:spPr>
          <a:xfrm>
            <a:off x="2030473" y="676163"/>
            <a:ext cx="5372100" cy="3564566"/>
          </a:xfrm>
          <a:prstGeom prst="roundRect">
            <a:avLst>
              <a:gd name="adj" fmla="val 6571"/>
            </a:avLst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074" y="4911224"/>
            <a:ext cx="2705477" cy="2322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9407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1323FD6-A55C-4D46-A746-4A25F3A610C6}"/>
              </a:ext>
            </a:extLst>
          </p:cNvPr>
          <p:cNvSpPr/>
          <p:nvPr/>
        </p:nvSpPr>
        <p:spPr>
          <a:xfrm>
            <a:off x="1984602" y="3612773"/>
            <a:ext cx="5174796" cy="1238627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6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 đom đóm làm gì khi nghe tiếng khóc của ong non? </a:t>
            </a:r>
            <a:endParaRPr lang="en-VN" sz="2667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380CC5-E93A-A440-B479-6189A06CE6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3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38" t="1379"/>
          <a:stretch/>
        </p:blipFill>
        <p:spPr>
          <a:xfrm>
            <a:off x="2593853" y="292100"/>
            <a:ext cx="3778493" cy="3508823"/>
          </a:xfrm>
          <a:prstGeom prst="roundRect">
            <a:avLst>
              <a:gd name="adj" fmla="val 7415"/>
            </a:avLst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476" y="4851401"/>
            <a:ext cx="2705477" cy="29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782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2182E1A-D1CC-334D-AE1F-1E423050F5CD}"/>
              </a:ext>
            </a:extLst>
          </p:cNvPr>
          <p:cNvSpPr/>
          <p:nvPr/>
        </p:nvSpPr>
        <p:spPr>
          <a:xfrm>
            <a:off x="1726020" y="3791436"/>
            <a:ext cx="6363880" cy="948053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667" dirty="0">
                <a:solidFill>
                  <a:srgbClr val="000000"/>
                </a:solidFill>
                <a:latin typeface="+mj-lt"/>
              </a:rPr>
              <a:t>Chuyện gì xảy ra với bác đom đóm sau khi đưa ong non về nhà? </a:t>
            </a:r>
            <a:endParaRPr lang="en-US" sz="2667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A2C2C3-1ED8-8848-AAE3-0818E7798A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616" t="1296"/>
          <a:stretch/>
        </p:blipFill>
        <p:spPr>
          <a:xfrm>
            <a:off x="2946400" y="404011"/>
            <a:ext cx="3659282" cy="3504307"/>
          </a:xfrm>
          <a:prstGeom prst="roundRect">
            <a:avLst>
              <a:gd name="adj" fmla="val 7876"/>
            </a:avLst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776" y="4927600"/>
            <a:ext cx="2705477" cy="21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376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E55D415-4854-B84F-9D5D-5BE4AA210121}"/>
              </a:ext>
            </a:extLst>
          </p:cNvPr>
          <p:cNvSpPr/>
          <p:nvPr/>
        </p:nvSpPr>
        <p:spPr>
          <a:xfrm>
            <a:off x="1358750" y="4197796"/>
            <a:ext cx="6620237" cy="1184884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667" dirty="0">
                <a:solidFill>
                  <a:srgbClr val="000000"/>
                </a:solidFill>
                <a:latin typeface="+mj-lt"/>
              </a:rPr>
              <a:t>Điều gì khiến bác đom đóm cảm động?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6023E1-49CB-BF42-B52C-5D173FD4EF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80657" y="143784"/>
            <a:ext cx="4182687" cy="3960879"/>
          </a:xfrm>
          <a:prstGeom prst="roundRect">
            <a:avLst>
              <a:gd name="adj" fmla="val 8774"/>
            </a:avLst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576" y="5693576"/>
            <a:ext cx="2705477" cy="30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494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A7D1CC0-A1AC-A24A-AFA4-9A623509F757}"/>
              </a:ext>
            </a:extLst>
          </p:cNvPr>
          <p:cNvSpPr txBox="1"/>
          <p:nvPr/>
        </p:nvSpPr>
        <p:spPr>
          <a:xfrm>
            <a:off x="619452" y="1273487"/>
            <a:ext cx="7905096" cy="1712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vi-VN" sz="3733" b="1" dirty="0">
                <a:solidFill>
                  <a:srgbClr val="17479D"/>
                </a:solidFill>
                <a:latin typeface="+mj-lt"/>
              </a:rPr>
              <a:t>Kể cho người thân về bác đom đóm già trong câu chuyện </a:t>
            </a:r>
            <a:r>
              <a:rPr lang="vi-VN" sz="3733" b="1" i="1" dirty="0">
                <a:solidFill>
                  <a:srgbClr val="FF0000"/>
                </a:solidFill>
                <a:latin typeface="+mj-lt"/>
              </a:rPr>
              <a:t>Chiếc đèn lồng</a:t>
            </a:r>
            <a:r>
              <a:rPr lang="vi-VN" sz="3733" b="1" dirty="0">
                <a:solidFill>
                  <a:srgbClr val="17479D"/>
                </a:solidFill>
                <a:latin typeface="+mj-lt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276" y="4906177"/>
            <a:ext cx="2705477" cy="237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227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Bai1.Emlahocsinhlop2[20210529004629700].mdb"/>
  <p:tag name="ARS_RESPONSE_PERSONNUM" val="10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1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1450</TotalTime>
  <Words>249</Words>
  <Application>Microsoft Office PowerPoint</Application>
  <PresentationFormat>On-screen Show (16:9)</PresentationFormat>
  <Paragraphs>30</Paragraphs>
  <Slides>11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Kalam</vt:lpstr>
      <vt:lpstr>Times New Roman</vt:lpstr>
      <vt:lpstr>UTM Cookies</vt:lpstr>
      <vt:lpstr>Montserrat</vt:lpstr>
      <vt:lpstr>1_Doodle Sketchbook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Administrator</cp:lastModifiedBy>
  <cp:revision>196</cp:revision>
  <dcterms:modified xsi:type="dcterms:W3CDTF">2024-01-25T03:21:37Z</dcterms:modified>
</cp:coreProperties>
</file>