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2" r:id="rId4"/>
    <p:sldMasterId id="2147483714" r:id="rId5"/>
    <p:sldMasterId id="2147483738" r:id="rId6"/>
    <p:sldMasterId id="2147483751" r:id="rId7"/>
  </p:sldMasterIdLst>
  <p:notesMasterIdLst>
    <p:notesMasterId r:id="rId18"/>
  </p:notesMasterIdLst>
  <p:sldIdLst>
    <p:sldId id="11088401" r:id="rId8"/>
    <p:sldId id="11088436" r:id="rId9"/>
    <p:sldId id="308" r:id="rId10"/>
    <p:sldId id="277" r:id="rId11"/>
    <p:sldId id="11088393" r:id="rId12"/>
    <p:sldId id="11088404" r:id="rId13"/>
    <p:sldId id="11088437" r:id="rId14"/>
    <p:sldId id="11088414" r:id="rId15"/>
    <p:sldId id="11088440" r:id="rId16"/>
    <p:sldId id="1108843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48" d="100"/>
          <a:sy n="48" d="100"/>
        </p:scale>
        <p:origin x="29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42CF2417-A245-4A53-AADB-BE56A8BAF7B7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F75A5988-2AFF-4931-9BA6-E87F96F5BF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9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757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260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610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25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981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10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50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61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697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87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29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89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31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85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02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68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15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942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27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686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674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606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517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228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34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656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3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58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50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8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87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2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42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89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17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8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3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13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659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54561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789817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575649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>
                <a:latin typeface="Times New Roman" panose="02020603050405020304" pitchFamily="18" charset="0"/>
              </a:defRPr>
            </a:lvl1pPr>
            <a:lvl2pPr>
              <a:defRPr sz="3200">
                <a:latin typeface="Times New Roman" panose="02020603050405020304" pitchFamily="18" charset="0"/>
              </a:defRPr>
            </a:lvl2pPr>
            <a:lvl3pPr>
              <a:defRPr sz="2665">
                <a:latin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</a:defRPr>
            </a:lvl4pPr>
            <a:lvl5pPr>
              <a:defRPr sz="2400">
                <a:latin typeface="Times New Roman" panose="020206030504050203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>
                <a:latin typeface="Times New Roman" panose="02020603050405020304" pitchFamily="18" charset="0"/>
              </a:defRPr>
            </a:lvl1pPr>
            <a:lvl2pPr>
              <a:defRPr sz="3200">
                <a:latin typeface="Times New Roman" panose="02020603050405020304" pitchFamily="18" charset="0"/>
              </a:defRPr>
            </a:lvl2pPr>
            <a:lvl3pPr>
              <a:defRPr sz="2665">
                <a:latin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</a:defRPr>
            </a:lvl4pPr>
            <a:lvl5pPr>
              <a:defRPr sz="2400">
                <a:latin typeface="Times New Roman" panose="020206030504050203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889099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>
                <a:latin typeface="Times New Roman" panose="02020603050405020304" pitchFamily="18" charset="0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665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135">
                <a:latin typeface="Times New Roman" panose="02020603050405020304" pitchFamily="18" charset="0"/>
              </a:defRPr>
            </a:lvl4pPr>
            <a:lvl5pPr>
              <a:defRPr sz="2135">
                <a:latin typeface="Times New Roman" panose="02020603050405020304" pitchFamily="18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>
                <a:latin typeface="Times New Roman" panose="02020603050405020304" pitchFamily="18" charset="0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665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135">
                <a:latin typeface="Times New Roman" panose="02020603050405020304" pitchFamily="18" charset="0"/>
              </a:defRPr>
            </a:lvl4pPr>
            <a:lvl5pPr>
              <a:defRPr sz="2135">
                <a:latin typeface="Times New Roman" panose="02020603050405020304" pitchFamily="18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772599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667820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90053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>
                <a:latin typeface="Times New Roman" panose="02020603050405020304" pitchFamily="18" charset="0"/>
              </a:defRPr>
            </a:lvl1pPr>
            <a:lvl2pPr>
              <a:defRPr sz="3735">
                <a:latin typeface="Times New Roman" panose="02020603050405020304" pitchFamily="18" charset="0"/>
              </a:defRPr>
            </a:lvl2pPr>
            <a:lvl3pPr>
              <a:defRPr sz="3200">
                <a:latin typeface="Times New Roman" panose="02020603050405020304" pitchFamily="18" charset="0"/>
              </a:defRPr>
            </a:lvl3pPr>
            <a:lvl4pPr>
              <a:defRPr sz="2665">
                <a:latin typeface="Times New Roman" panose="02020603050405020304" pitchFamily="18" charset="0"/>
              </a:defRPr>
            </a:lvl4pPr>
            <a:lvl5pPr>
              <a:defRPr sz="2665">
                <a:latin typeface="Times New Roman" panose="02020603050405020304" pitchFamily="18" charset="0"/>
              </a:defRPr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>
                <a:latin typeface="Times New Roman" panose="02020603050405020304" pitchFamily="18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203580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>
                <a:latin typeface="Times New Roman" panose="02020603050405020304" pitchFamily="18" charset="0"/>
              </a:defRPr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>
                <a:latin typeface="Times New Roman" panose="02020603050405020304" pitchFamily="18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000349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849388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149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19037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Times New Roman" panose="02020603050405020304" pitchFamily="18" charset="0"/>
              </a:defRPr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128828599"/>
      </p:ext>
    </p:extLst>
  </p:cSld>
  <p:clrMapOvr>
    <a:masterClrMapping/>
  </p:clrMapOvr>
  <p:transition spd="slow">
    <p:split orient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18003117"/>
      </p:ext>
    </p:extLst>
  </p:cSld>
  <p:clrMapOvr>
    <a:masterClrMapping/>
  </p:clrMapOvr>
  <p:transition spd="slow">
    <p:split orient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>
                <a:latin typeface="Times New Roman" panose="02020603050405020304" pitchFamily="18" charset="0"/>
              </a:defRPr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27277840"/>
      </p:ext>
    </p:extLst>
  </p:cSld>
  <p:clrMapOvr>
    <a:masterClrMapping/>
  </p:clrMapOvr>
  <p:transition spd="slow">
    <p:split orient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>
                <a:latin typeface="Times New Roman" panose="02020603050405020304" pitchFamily="18" charset="0"/>
              </a:defRPr>
            </a:lvl1pPr>
            <a:lvl2pPr>
              <a:defRPr sz="1737">
                <a:latin typeface="Times New Roman" panose="02020603050405020304" pitchFamily="18" charset="0"/>
              </a:defRPr>
            </a:lvl2pPr>
            <a:lvl3pPr>
              <a:defRPr sz="1447">
                <a:latin typeface="Times New Roman" panose="02020603050405020304" pitchFamily="18" charset="0"/>
              </a:defRPr>
            </a:lvl3pPr>
            <a:lvl4pPr>
              <a:defRPr sz="1303">
                <a:latin typeface="Times New Roman" panose="02020603050405020304" pitchFamily="18" charset="0"/>
              </a:defRPr>
            </a:lvl4pPr>
            <a:lvl5pPr>
              <a:defRPr sz="1303">
                <a:latin typeface="Times New Roman" panose="02020603050405020304" pitchFamily="18" charset="0"/>
              </a:defRPr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>
                <a:latin typeface="Times New Roman" panose="02020603050405020304" pitchFamily="18" charset="0"/>
              </a:defRPr>
            </a:lvl1pPr>
            <a:lvl2pPr>
              <a:defRPr sz="1737">
                <a:latin typeface="Times New Roman" panose="02020603050405020304" pitchFamily="18" charset="0"/>
              </a:defRPr>
            </a:lvl2pPr>
            <a:lvl3pPr>
              <a:defRPr sz="1447">
                <a:latin typeface="Times New Roman" panose="02020603050405020304" pitchFamily="18" charset="0"/>
              </a:defRPr>
            </a:lvl3pPr>
            <a:lvl4pPr>
              <a:defRPr sz="1303">
                <a:latin typeface="Times New Roman" panose="02020603050405020304" pitchFamily="18" charset="0"/>
              </a:defRPr>
            </a:lvl4pPr>
            <a:lvl5pPr>
              <a:defRPr sz="1303">
                <a:latin typeface="Times New Roman" panose="02020603050405020304" pitchFamily="18" charset="0"/>
              </a:defRPr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50265008"/>
      </p:ext>
    </p:extLst>
  </p:cSld>
  <p:clrMapOvr>
    <a:masterClrMapping/>
  </p:clrMapOvr>
  <p:transition spd="slow">
    <p:split orient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>
                <a:latin typeface="Times New Roman" panose="02020603050405020304" pitchFamily="18" charset="0"/>
              </a:defRPr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>
                <a:latin typeface="Times New Roman" panose="02020603050405020304" pitchFamily="18" charset="0"/>
              </a:defRPr>
            </a:lvl1pPr>
            <a:lvl2pPr>
              <a:defRPr sz="1447">
                <a:latin typeface="Times New Roman" panose="02020603050405020304" pitchFamily="18" charset="0"/>
              </a:defRPr>
            </a:lvl2pPr>
            <a:lvl3pPr>
              <a:defRPr sz="1303">
                <a:latin typeface="Times New Roman" panose="02020603050405020304" pitchFamily="18" charset="0"/>
              </a:defRPr>
            </a:lvl3pPr>
            <a:lvl4pPr>
              <a:defRPr sz="1158">
                <a:latin typeface="Times New Roman" panose="02020603050405020304" pitchFamily="18" charset="0"/>
              </a:defRPr>
            </a:lvl4pPr>
            <a:lvl5pPr>
              <a:defRPr sz="1158">
                <a:latin typeface="Times New Roman" panose="02020603050405020304" pitchFamily="18" charset="0"/>
              </a:defRPr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>
                <a:latin typeface="Times New Roman" panose="02020603050405020304" pitchFamily="18" charset="0"/>
              </a:defRPr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>
                <a:latin typeface="Times New Roman" panose="02020603050405020304" pitchFamily="18" charset="0"/>
              </a:defRPr>
            </a:lvl1pPr>
            <a:lvl2pPr>
              <a:defRPr sz="1447">
                <a:latin typeface="Times New Roman" panose="02020603050405020304" pitchFamily="18" charset="0"/>
              </a:defRPr>
            </a:lvl2pPr>
            <a:lvl3pPr>
              <a:defRPr sz="1303">
                <a:latin typeface="Times New Roman" panose="02020603050405020304" pitchFamily="18" charset="0"/>
              </a:defRPr>
            </a:lvl3pPr>
            <a:lvl4pPr>
              <a:defRPr sz="1158">
                <a:latin typeface="Times New Roman" panose="02020603050405020304" pitchFamily="18" charset="0"/>
              </a:defRPr>
            </a:lvl4pPr>
            <a:lvl5pPr>
              <a:defRPr sz="1158">
                <a:latin typeface="Times New Roman" panose="02020603050405020304" pitchFamily="18" charset="0"/>
              </a:defRPr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69757153"/>
      </p:ext>
    </p:extLst>
  </p:cSld>
  <p:clrMapOvr>
    <a:masterClrMapping/>
  </p:clrMapOvr>
  <p:transition spd="slow">
    <p:split orient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63580655"/>
      </p:ext>
    </p:extLst>
  </p:cSld>
  <p:clrMapOvr>
    <a:masterClrMapping/>
  </p:clrMapOvr>
  <p:transition spd="slow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300436"/>
      </p:ext>
    </p:extLst>
  </p:cSld>
  <p:clrMapOvr>
    <a:masterClrMapping/>
  </p:clrMapOvr>
  <p:transition spd="slow">
    <p:split orient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>
                <a:latin typeface="Times New Roman" panose="02020603050405020304" pitchFamily="18" charset="0"/>
              </a:defRPr>
            </a:lvl1pPr>
            <a:lvl2pPr>
              <a:defRPr sz="2026">
                <a:latin typeface="Times New Roman" panose="02020603050405020304" pitchFamily="18" charset="0"/>
              </a:defRPr>
            </a:lvl2pPr>
            <a:lvl3pPr>
              <a:defRPr sz="1737">
                <a:latin typeface="Times New Roman" panose="02020603050405020304" pitchFamily="18" charset="0"/>
              </a:defRPr>
            </a:lvl3pPr>
            <a:lvl4pPr>
              <a:defRPr sz="1447">
                <a:latin typeface="Times New Roman" panose="02020603050405020304" pitchFamily="18" charset="0"/>
              </a:defRPr>
            </a:lvl4pPr>
            <a:lvl5pPr>
              <a:defRPr sz="1447">
                <a:latin typeface="Times New Roman" panose="02020603050405020304" pitchFamily="18" charset="0"/>
              </a:defRPr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>
                <a:latin typeface="Times New Roman" panose="02020603050405020304" pitchFamily="18" charset="0"/>
              </a:defRPr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63214577"/>
      </p:ext>
    </p:extLst>
  </p:cSld>
  <p:clrMapOvr>
    <a:masterClrMapping/>
  </p:clrMapOvr>
  <p:transition spd="slow"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>
                <a:latin typeface="Times New Roman" panose="02020603050405020304" pitchFamily="18" charset="0"/>
              </a:defRPr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>
                <a:latin typeface="Times New Roman" panose="02020603050405020304" pitchFamily="18" charset="0"/>
              </a:defRPr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63243121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788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95371665"/>
      </p:ext>
    </p:extLst>
  </p:cSld>
  <p:clrMapOvr>
    <a:masterClrMapping/>
  </p:clrMapOvr>
  <p:transition spd="slow"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49185679"/>
      </p:ext>
    </p:extLst>
  </p:cSld>
  <p:clrMapOvr>
    <a:masterClrMapping/>
  </p:clrMapOvr>
  <p:transition spd="slow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70118260"/>
      </p:ext>
    </p:extLst>
  </p:cSld>
  <p:clrMapOvr>
    <a:masterClrMapping/>
  </p:clrMapOvr>
  <p:transition spd="slow">
    <p:split orient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9595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712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923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6602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2550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8060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090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568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7361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9662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166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682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82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968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0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76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36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11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5450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875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04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21DFCB-ECB4-4E7A-A98C-D58B98F12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" b="38851"/>
          <a:stretch/>
        </p:blipFill>
        <p:spPr>
          <a:xfrm>
            <a:off x="0" y="4052888"/>
            <a:ext cx="12192000" cy="28894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3F9BA6C-94B4-4300-84BF-BA64570C1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59338" cy="2054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03A0A67-278D-45C8-A1DA-45628BD91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220901"/>
            <a:ext cx="2209800" cy="22176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877" b="5319"/>
          <a:stretch/>
        </p:blipFill>
        <p:spPr>
          <a:xfrm>
            <a:off x="10248900" y="2286645"/>
            <a:ext cx="1943100" cy="4571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5E5D83-6868-484B-950D-2608C3744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251" y="4666325"/>
            <a:ext cx="2324229" cy="21799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68904-5F63-4F94-AD63-46DACE7BBF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772448" y="286072"/>
            <a:ext cx="1371719" cy="83522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A440C5D-F275-4B21-B229-4F1E72B67BDD}"/>
              </a:ext>
            </a:extLst>
          </p:cNvPr>
          <p:cNvSpPr txBox="1"/>
          <p:nvPr/>
        </p:nvSpPr>
        <p:spPr>
          <a:xfrm>
            <a:off x="125526" y="1617380"/>
            <a:ext cx="1034586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 18: 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Cần làm gì để bảo vệ môi trường sống của thực vật và động </a:t>
            </a:r>
            <a:r>
              <a:rPr kumimoji="0" lang="vi-VN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vật?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srgbClr val="097737"/>
              </a:solidFill>
              <a:effectLst/>
              <a:uLnTx/>
              <a:uFillTx/>
              <a:latin typeface="Times New Roman" panose="02020603050405020304" pitchFamily="18" charset="0"/>
              <a:ea typeface="印品溜溜圆" panose="020000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>
                <a:solidFill>
                  <a:srgbClr val="097737"/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(Tiết 1)</a:t>
            </a:r>
            <a:endParaRPr kumimoji="0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97737"/>
              </a:solidFill>
              <a:effectLst/>
              <a:uLnTx/>
              <a:uFillTx/>
              <a:latin typeface="Times New Roman" panose="02020603050405020304" pitchFamily="18" charset="0"/>
              <a:ea typeface="印品溜溜圆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Chào</a:t>
            </a:r>
            <a:r>
              <a:rPr kumimoji="0" lang="en-US" sz="3600" b="1" i="1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tạm</a:t>
            </a:r>
            <a:r>
              <a:rPr kumimoji="0" lang="en-US" sz="3600" b="1" i="1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biệt</a:t>
            </a:r>
            <a:r>
              <a:rPr kumimoji="0" lang="en-US" sz="3600" b="1" i="1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các</a:t>
            </a:r>
            <a:r>
              <a:rPr kumimoji="0" lang="en-US" sz="3600" b="1" i="1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em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9630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3" y="4676096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87392" y="259750"/>
            <a:ext cx="506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92363" y="1168782"/>
            <a:ext cx="10722519" cy="954107"/>
            <a:chOff x="774356" y="855884"/>
            <a:chExt cx="10722519" cy="954107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855884"/>
              <a:ext cx="94403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Thu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thập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tin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việc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con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thay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đổi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môi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vật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352955" y="2979004"/>
            <a:ext cx="11617005" cy="714672"/>
            <a:chOff x="853046" y="1773223"/>
            <a:chExt cx="9166102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853046" y="1773223"/>
              <a:ext cx="1085297" cy="714672"/>
              <a:chOff x="5220542" y="1406323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542" y="1406323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8337" y="1795962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978" y="1733470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97599" y="1804180"/>
              <a:ext cx="79215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E57E9B3-CF20-4242-BB3A-5344FB496353}"/>
              </a:ext>
            </a:extLst>
          </p:cNvPr>
          <p:cNvSpPr/>
          <p:nvPr/>
        </p:nvSpPr>
        <p:spPr>
          <a:xfrm>
            <a:off x="9734550" y="6457950"/>
            <a:ext cx="1714500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3757" y="4727379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748215" y="2906752"/>
            <a:ext cx="94403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2889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28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60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3625615" y="2796542"/>
            <a:ext cx="5153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Hoạt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động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khám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phá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42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BC4EB818-1F5B-41D7-8210-11714E64EA5A}"/>
              </a:ext>
            </a:extLst>
          </p:cNvPr>
          <p:cNvSpPr txBox="1"/>
          <p:nvPr/>
        </p:nvSpPr>
        <p:spPr>
          <a:xfrm>
            <a:off x="634182" y="250723"/>
            <a:ext cx="116383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             1. 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khác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nhau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</a:rPr>
              <a:t>. Vì sao có sự khác nhau đó? Điều gì sẽ xảy ra nếu môi trường sống của thực vật và động vật tiếp tục bị tàn phá?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DC0A19-42BC-474D-B270-A5FCE92A3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31" y="2155879"/>
            <a:ext cx="5949955" cy="35823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8ADE56-27B4-4CF4-AEB5-DAB58CF65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847" y="2155879"/>
            <a:ext cx="5645153" cy="3524243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A91133D-40AD-400C-85C9-9604238E8CC2}"/>
              </a:ext>
            </a:extLst>
          </p:cNvPr>
          <p:cNvSpPr/>
          <p:nvPr/>
        </p:nvSpPr>
        <p:spPr>
          <a:xfrm>
            <a:off x="988827" y="5680122"/>
            <a:ext cx="4625163" cy="8413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ôi trường trong xanh, sạch 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FD8F9CA-269B-49A5-A4AB-7DAF7D84EBEB}"/>
              </a:ext>
            </a:extLst>
          </p:cNvPr>
          <p:cNvSpPr/>
          <p:nvPr/>
        </p:nvSpPr>
        <p:spPr>
          <a:xfrm>
            <a:off x="6578012" y="5765899"/>
            <a:ext cx="5372983" cy="8413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ôi trường bị ô nhiễm, đầy rác thải, không còn động vật sống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4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5913" y="1562549"/>
            <a:ext cx="11880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Điều gì sẽ xảy ra nếu môi trường sống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của thực vật và động vật tiếp tục bị tàn phá?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42848-2503-4FF2-A907-48EE6D9D6EBF}"/>
              </a:ext>
            </a:extLst>
          </p:cNvPr>
          <p:cNvSpPr txBox="1"/>
          <p:nvPr/>
        </p:nvSpPr>
        <p:spPr>
          <a:xfrm>
            <a:off x="642643" y="1641737"/>
            <a:ext cx="11334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Nếu môi trường sống của thực vật và động vật 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tiếp tục bị tàn phá thì chúng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sẽ không còn nơi cư trú và sinh sống.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91200" y="3532717"/>
            <a:ext cx="5791200" cy="2036766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Ngoài những việc làm trên còn có những việc làm nào ảnh hưởng đến môi trường sống của động vật và thực vật?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7973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57710E-3B15-4EF3-10E8-DA23DFA66812}"/>
              </a:ext>
            </a:extLst>
          </p:cNvPr>
          <p:cNvGrpSpPr/>
          <p:nvPr/>
        </p:nvGrpSpPr>
        <p:grpSpPr>
          <a:xfrm>
            <a:off x="344530" y="1491052"/>
            <a:ext cx="11502940" cy="3451832"/>
            <a:chOff x="299706" y="2080687"/>
            <a:chExt cx="11502940" cy="34518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71BEEE-6778-E0BA-6E05-AFD86FE8A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50630">
              <a:off x="299706" y="2080687"/>
              <a:ext cx="3128155" cy="243752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C56E3E-F037-7DBE-DDCC-0CBFE7FAF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463015">
              <a:off x="3032788" y="2733426"/>
              <a:ext cx="2827842" cy="237721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119088-4F05-D26D-0350-314B4A49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334815">
              <a:off x="5710053" y="2111320"/>
              <a:ext cx="3368970" cy="237625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B0B61FE-06F4-6F8D-1010-E14A2604D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739588">
              <a:off x="8671911" y="3086881"/>
              <a:ext cx="3130735" cy="244563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5C3F18F-A72D-129A-94E8-3D9E63D98EC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17B999-4616-4437-729B-3F452C18D07A}"/>
              </a:ext>
            </a:extLst>
          </p:cNvPr>
          <p:cNvSpPr txBox="1"/>
          <p:nvPr/>
        </p:nvSpPr>
        <p:spPr>
          <a:xfrm>
            <a:off x="1136214" y="207500"/>
            <a:ext cx="110557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Những việc làm trong từng hình sau có tác hại gì đối với môi trường sống của thực vật và động vật?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F7390F-8A7D-2EAA-60B0-E8EF4D0427B4}"/>
              </a:ext>
            </a:extLst>
          </p:cNvPr>
          <p:cNvSpPr/>
          <p:nvPr/>
        </p:nvSpPr>
        <p:spPr>
          <a:xfrm rot="21195838">
            <a:off x="715616" y="4078859"/>
            <a:ext cx="2054087" cy="432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Vứt rác bừa bãi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B6769D-248F-17AA-B18C-90B6F4836F1C}"/>
              </a:ext>
            </a:extLst>
          </p:cNvPr>
          <p:cNvSpPr/>
          <p:nvPr/>
        </p:nvSpPr>
        <p:spPr>
          <a:xfrm rot="456808">
            <a:off x="3153809" y="4545619"/>
            <a:ext cx="2054087" cy="432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Chặt phá rừng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F1A138-6B29-9A45-B216-0C3F6C053EA6}"/>
              </a:ext>
            </a:extLst>
          </p:cNvPr>
          <p:cNvSpPr/>
          <p:nvPr/>
        </p:nvSpPr>
        <p:spPr>
          <a:xfrm rot="21272779">
            <a:off x="5901438" y="3947680"/>
            <a:ext cx="2566112" cy="63191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Sử dụng thuốc trừ sâu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FE4FAC-2A53-38AD-A272-E6C01CB61BB2}"/>
              </a:ext>
            </a:extLst>
          </p:cNvPr>
          <p:cNvSpPr/>
          <p:nvPr/>
        </p:nvSpPr>
        <p:spPr>
          <a:xfrm rot="705094">
            <a:off x="8682310" y="4959465"/>
            <a:ext cx="2433278" cy="68114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Xả nước thải trực tiếp ra môi trường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9C7241-DCF1-2707-1041-8388AB01C9C0}"/>
              </a:ext>
            </a:extLst>
          </p:cNvPr>
          <p:cNvSpPr txBox="1"/>
          <p:nvPr/>
        </p:nvSpPr>
        <p:spPr>
          <a:xfrm>
            <a:off x="256149" y="4661483"/>
            <a:ext cx="2505616" cy="1569660"/>
          </a:xfrm>
          <a:prstGeom prst="rect">
            <a:avLst/>
          </a:prstGeom>
          <a:solidFill>
            <a:sysClr val="window" lastClr="FFFFF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Wingdings" panose="05000000000000000000" pitchFamily="2" charset="2"/>
              </a:rPr>
              <a:t> Ô nhiễm đất, không khí, mất nơi ở của các sinh vật...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BE4E4B-46D1-2EB2-B76E-CD345C8B9D87}"/>
              </a:ext>
            </a:extLst>
          </p:cNvPr>
          <p:cNvSpPr txBox="1"/>
          <p:nvPr/>
        </p:nvSpPr>
        <p:spPr>
          <a:xfrm>
            <a:off x="2796090" y="5117177"/>
            <a:ext cx="2703561" cy="1200329"/>
          </a:xfrm>
          <a:prstGeom prst="rect">
            <a:avLst/>
          </a:prstGeom>
          <a:solidFill>
            <a:sysClr val="window" lastClr="FFFFF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Wingdings" panose="05000000000000000000" pitchFamily="2" charset="2"/>
              </a:rPr>
              <a:t> Mất rừng, chết cây, mất nơi sống của các con vật...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9B03F3-25B9-6D32-C03F-D7208DFA77CA}"/>
              </a:ext>
            </a:extLst>
          </p:cNvPr>
          <p:cNvSpPr txBox="1"/>
          <p:nvPr/>
        </p:nvSpPr>
        <p:spPr>
          <a:xfrm>
            <a:off x="5710617" y="4831060"/>
            <a:ext cx="2870382" cy="1200329"/>
          </a:xfrm>
          <a:prstGeom prst="rect">
            <a:avLst/>
          </a:prstGeom>
          <a:solidFill>
            <a:sysClr val="window" lastClr="FFFFF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Wingdings" panose="05000000000000000000" pitchFamily="2" charset="2"/>
              </a:rPr>
              <a:t> Chết thực vật, động vật, ô nhiễm môi trường sống,...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E756FA-65BB-B916-B72F-9471F24649DF}"/>
              </a:ext>
            </a:extLst>
          </p:cNvPr>
          <p:cNvSpPr txBox="1"/>
          <p:nvPr/>
        </p:nvSpPr>
        <p:spPr>
          <a:xfrm>
            <a:off x="8691455" y="5744854"/>
            <a:ext cx="2870382" cy="1200329"/>
          </a:xfrm>
          <a:prstGeom prst="rect">
            <a:avLst/>
          </a:prstGeom>
          <a:solidFill>
            <a:sysClr val="window" lastClr="FFFFF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Wingdings" panose="05000000000000000000" pitchFamily="2" charset="2"/>
              </a:rPr>
              <a:t> Ô nhiễm nguồn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Wingdings" panose="05000000000000000000" pitchFamily="2" charset="2"/>
              </a:rPr>
              <a:t>nước,</a:t>
            </a:r>
            <a:r>
              <a:rPr lang="en-US" sz="2400" ker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ảnh hưởng đến môi trường sống….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358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F5E1B-F324-C08F-C290-E81C148DB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081" y="1294796"/>
            <a:ext cx="11261837" cy="4268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02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3" y="4676096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87392" y="259750"/>
            <a:ext cx="506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92363" y="1168782"/>
            <a:ext cx="10722519" cy="954107"/>
            <a:chOff x="774356" y="855884"/>
            <a:chExt cx="10722519" cy="954107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855884"/>
              <a:ext cx="94403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Thu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thập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tin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việc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con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thay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đổi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môi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vật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352955" y="2979004"/>
            <a:ext cx="11617005" cy="714672"/>
            <a:chOff x="853046" y="1773223"/>
            <a:chExt cx="9166102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853046" y="1773223"/>
              <a:ext cx="1085297" cy="714672"/>
              <a:chOff x="5220542" y="1406323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542" y="1406323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8337" y="1795962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978" y="1733470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97599" y="1804180"/>
              <a:ext cx="79215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E57E9B3-CF20-4242-BB3A-5344FB496353}"/>
              </a:ext>
            </a:extLst>
          </p:cNvPr>
          <p:cNvSpPr/>
          <p:nvPr/>
        </p:nvSpPr>
        <p:spPr>
          <a:xfrm>
            <a:off x="9734550" y="6457950"/>
            <a:ext cx="1714500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3757" y="4727379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748215" y="2906752"/>
            <a:ext cx="94403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1880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28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60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  <p:bldP spid="35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398</Words>
  <Application>Microsoft Office PowerPoint</Application>
  <PresentationFormat>Widescreen</PresentationFormat>
  <Paragraphs>32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等线</vt:lpstr>
      <vt:lpstr>等线 Light</vt:lpstr>
      <vt:lpstr>Arial</vt:lpstr>
      <vt:lpstr>Arial Unicode MS</vt:lpstr>
      <vt:lpstr>Calibri</vt:lpstr>
      <vt:lpstr>Times New Roman</vt:lpstr>
      <vt:lpstr>Utm AVO</vt:lpstr>
      <vt:lpstr>5_Office Theme</vt:lpstr>
      <vt:lpstr>包图主题2</vt:lpstr>
      <vt:lpstr>Office 主题</vt:lpstr>
      <vt:lpstr>Office 主题​​</vt:lpstr>
      <vt:lpstr>4_Office Theme</vt:lpstr>
      <vt:lpstr>默认设计模板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18</cp:revision>
  <dcterms:created xsi:type="dcterms:W3CDTF">2021-09-15T15:07:23Z</dcterms:created>
  <dcterms:modified xsi:type="dcterms:W3CDTF">2024-01-25T03:17:27Z</dcterms:modified>
</cp:coreProperties>
</file>