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430" r:id="rId4"/>
    <p:sldId id="306" r:id="rId5"/>
    <p:sldId id="258" r:id="rId6"/>
    <p:sldId id="421" r:id="rId7"/>
    <p:sldId id="272" r:id="rId8"/>
    <p:sldId id="271" r:id="rId9"/>
    <p:sldId id="431" r:id="rId10"/>
    <p:sldId id="425" r:id="rId11"/>
    <p:sldId id="259" r:id="rId12"/>
    <p:sldId id="260" r:id="rId13"/>
    <p:sldId id="276" r:id="rId14"/>
    <p:sldId id="261" r:id="rId15"/>
    <p:sldId id="427" r:id="rId16"/>
    <p:sldId id="428" r:id="rId17"/>
    <p:sldId id="414" r:id="rId18"/>
    <p:sldId id="432" r:id="rId19"/>
    <p:sldId id="280" r:id="rId20"/>
    <p:sldId id="298" r:id="rId21"/>
    <p:sldId id="281" r:id="rId22"/>
    <p:sldId id="294" r:id="rId23"/>
    <p:sldId id="295" r:id="rId24"/>
    <p:sldId id="4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102"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E890A-5DD0-44B4-99E7-FBDDDD1CEE2B}" type="datetimeFigureOut">
              <a:rPr lang="en-US" smtClean="0"/>
              <a:t>15/3/2024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36144-8413-4350-8C63-FD3B7C21E77F}" type="slidenum">
              <a:rPr lang="en-US" smtClean="0"/>
              <a:t>‹#›</a:t>
            </a:fld>
            <a:endParaRPr lang="en-US"/>
          </a:p>
        </p:txBody>
      </p:sp>
    </p:spTree>
    <p:extLst>
      <p:ext uri="{BB962C8B-B14F-4D97-AF65-F5344CB8AC3E}">
        <p14:creationId xmlns:p14="http://schemas.microsoft.com/office/powerpoint/2010/main" val="3247802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607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11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17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7693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811318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15/03/2024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31538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15/03/2024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28584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15/03/2024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41950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15/03/2024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765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15/03/2024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66008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15/03/2024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4304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3871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15/03/2024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48646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40065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05722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1038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938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48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997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38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726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155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3103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E26A2389-E0DC-4B86-8AFE-4EB13034ABD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14475" y="257175"/>
            <a:ext cx="1200150" cy="1200150"/>
          </a:xfrm>
          <a:prstGeom prst="rect">
            <a:avLst/>
          </a:prstGeom>
        </p:spPr>
      </p:pic>
    </p:spTree>
    <p:extLst>
      <p:ext uri="{BB962C8B-B14F-4D97-AF65-F5344CB8AC3E}">
        <p14:creationId xmlns:p14="http://schemas.microsoft.com/office/powerpoint/2010/main" val="3236553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15/03/2024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393317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620722469"/>
      </p:ext>
    </p:extLst>
  </p:cSld>
  <p:clrMap bg1="lt1" tx1="dk1" bg2="dk2" tx2="lt2" accent1="accent1" accent2="accent2" accent3="accent3" accent4="accent4" accent5="accent5" accent6="accent6" hlink="hlink" folHlink="folHlink"/>
  <p:sldLayoutIdLst>
    <p:sldLayoutId id="214748368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slide" Target="slide12.xml"/><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slide" Target="slide13.xml"/><Relationship Id="rId5" Type="http://schemas.openxmlformats.org/officeDocument/2006/relationships/image" Target="../media/image16.sv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slide" Target="slide1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slide" Target="slide10.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5.svg"/><Relationship Id="rId4" Type="http://schemas.openxmlformats.org/officeDocument/2006/relationships/image" Target="../media/image32.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8.pn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9.jpe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D58CD5-052C-4B0F-AC6B-5292CA783E26}"/>
              </a:ext>
            </a:extLst>
          </p:cNvPr>
          <p:cNvPicPr>
            <a:picLocks noChangeAspect="1"/>
          </p:cNvPicPr>
          <p:nvPr/>
        </p:nvPicPr>
        <p:blipFill>
          <a:blip r:embed="rId4"/>
          <a:stretch>
            <a:fillRect/>
          </a:stretch>
        </p:blipFill>
        <p:spPr>
          <a:xfrm>
            <a:off x="4029703" y="757758"/>
            <a:ext cx="3084843" cy="1170533"/>
          </a:xfrm>
          <a:prstGeom prst="rect">
            <a:avLst/>
          </a:prstGeom>
        </p:spPr>
      </p:pic>
      <p:pic>
        <p:nvPicPr>
          <p:cNvPr id="7" name="Picture 6">
            <a:extLst>
              <a:ext uri="{FF2B5EF4-FFF2-40B4-BE49-F238E27FC236}">
                <a16:creationId xmlns:a16="http://schemas.microsoft.com/office/drawing/2014/main" id="{11DB5867-C018-4673-9E33-2B71C8057363}"/>
              </a:ext>
            </a:extLst>
          </p:cNvPr>
          <p:cNvPicPr>
            <a:picLocks noChangeAspect="1"/>
          </p:cNvPicPr>
          <p:nvPr/>
        </p:nvPicPr>
        <p:blipFill>
          <a:blip r:embed="rId5"/>
          <a:stretch>
            <a:fillRect/>
          </a:stretch>
        </p:blipFill>
        <p:spPr>
          <a:xfrm>
            <a:off x="2518118" y="1931221"/>
            <a:ext cx="6736664" cy="1566808"/>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5"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5552" y="2659836"/>
            <a:ext cx="3545178" cy="3788788"/>
          </a:xfrm>
          <a:prstGeom prst="rect">
            <a:avLst/>
          </a:prstGeom>
        </p:spPr>
      </p:pic>
      <p:sp>
        <p:nvSpPr>
          <p:cNvPr id="7" name="Rounded Rectangle 6"/>
          <p:cNvSpPr/>
          <p:nvPr/>
        </p:nvSpPr>
        <p:spPr>
          <a:xfrm>
            <a:off x="2510445" y="980901"/>
            <a:ext cx="7414952"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Mỗi nhóm cử đại diện lên bốc thăm tình huống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4046886"/>
            <a:ext cx="5939940"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0272" y="2065083"/>
            <a:ext cx="1743069"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883" y="2182051"/>
            <a:ext cx="1720735" cy="2194599"/>
          </a:xfrm>
          <a:prstGeom prst="rect">
            <a:avLst/>
          </a:prstGeom>
        </p:spPr>
      </p:pic>
      <p:pic>
        <p:nvPicPr>
          <p:cNvPr id="4" name="Picture 3">
            <a:hlinkClick r:id="rId11" action="ppaction://hlinksldjump"/>
            <a:extLst>
              <a:ext uri="{FF2B5EF4-FFF2-40B4-BE49-F238E27FC236}">
                <a16:creationId xmlns:a16="http://schemas.microsoft.com/office/drawing/2014/main" id="{BE5EA592-0AA4-2CDC-4616-22E4B3C4479A}"/>
              </a:ext>
            </a:extLst>
          </p:cNvPr>
          <p:cNvPicPr>
            <a:picLocks noChangeAspect="1"/>
          </p:cNvPicPr>
          <p:nvPr/>
        </p:nvPicPr>
        <p:blipFill>
          <a:blip r:embed="rId12"/>
          <a:stretch>
            <a:fillRect/>
          </a:stretch>
        </p:blipFill>
        <p:spPr>
          <a:xfrm rot="10800000">
            <a:off x="10823298" y="5594127"/>
            <a:ext cx="1146414" cy="1146414"/>
          </a:xfrm>
          <a:prstGeom prst="rect">
            <a:avLst/>
          </a:prstGeom>
        </p:spPr>
      </p:pic>
    </p:spTree>
    <p:extLst>
      <p:ext uri="{BB962C8B-B14F-4D97-AF65-F5344CB8AC3E}">
        <p14:creationId xmlns:p14="http://schemas.microsoft.com/office/powerpoint/2010/main" val="73313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713836" y="689297"/>
            <a:ext cx="7224298" cy="979702"/>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1620981" y="1841142"/>
            <a:ext cx="94100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604" y="1"/>
            <a:ext cx="1543396" cy="1968424"/>
          </a:xfrm>
          <a:prstGeom prst="rect">
            <a:avLst/>
          </a:prstGeom>
        </p:spPr>
      </p:pic>
      <p:pic>
        <p:nvPicPr>
          <p:cNvPr id="9" name="Picture 8">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48" name="Picture 47">
            <a:extLst>
              <a:ext uri="{FF2B5EF4-FFF2-40B4-BE49-F238E27FC236}">
                <a16:creationId xmlns:a16="http://schemas.microsoft.com/office/drawing/2014/main" id="{1C148B2E-4360-4AC7-A726-78AF7D5D1472}"/>
              </a:ext>
            </a:extLst>
          </p:cNvPr>
          <p:cNvPicPr>
            <a:picLocks noChangeAspect="1"/>
          </p:cNvPicPr>
          <p:nvPr/>
        </p:nvPicPr>
        <p:blipFill>
          <a:blip r:embed="rId7"/>
          <a:stretch>
            <a:fillRect/>
          </a:stretch>
        </p:blipFill>
        <p:spPr>
          <a:xfrm>
            <a:off x="243872" y="3648076"/>
            <a:ext cx="2092171" cy="3092920"/>
          </a:xfrm>
          <a:prstGeom prst="rect">
            <a:avLst/>
          </a:prstGeom>
        </p:spPr>
      </p:pic>
    </p:spTree>
    <p:extLst>
      <p:ext uri="{BB962C8B-B14F-4D97-AF65-F5344CB8AC3E}">
        <p14:creationId xmlns:p14="http://schemas.microsoft.com/office/powerpoint/2010/main" val="17466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22194"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047" y="-90534"/>
            <a:ext cx="1342303" cy="1732604"/>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375123" y="367093"/>
            <a:ext cx="7224298" cy="979702"/>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990600" y="1742015"/>
            <a:ext cx="9629447"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8" name="Picture 7">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31" name="Picture 30">
            <a:extLst>
              <a:ext uri="{FF2B5EF4-FFF2-40B4-BE49-F238E27FC236}">
                <a16:creationId xmlns:a16="http://schemas.microsoft.com/office/drawing/2014/main" id="{6D354383-BE0D-4093-AACB-EA28E4048B3A}"/>
              </a:ext>
            </a:extLst>
          </p:cNvPr>
          <p:cNvPicPr>
            <a:picLocks noChangeAspect="1"/>
          </p:cNvPicPr>
          <p:nvPr/>
        </p:nvPicPr>
        <p:blipFill>
          <a:blip r:embed="rId7"/>
          <a:stretch>
            <a:fillRect/>
          </a:stretch>
        </p:blipFill>
        <p:spPr>
          <a:xfrm>
            <a:off x="7658397" y="3447725"/>
            <a:ext cx="2242118" cy="2864644"/>
          </a:xfrm>
          <a:prstGeom prst="rect">
            <a:avLst/>
          </a:prstGeom>
        </p:spPr>
      </p:pic>
    </p:spTree>
    <p:extLst>
      <p:ext uri="{BB962C8B-B14F-4D97-AF65-F5344CB8AC3E}">
        <p14:creationId xmlns:p14="http://schemas.microsoft.com/office/powerpoint/2010/main" val="19803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Tình huống 1: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Times New Roman" panose="02020603050405020304" pitchFamily="18" charset="0"/>
                <a:cs typeface="Times New Roman" panose="02020603050405020304" pitchFamily="18" charset="0"/>
              </a:rPr>
              <a:t>Không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đồng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giải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nói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rõ</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năng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khiếu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mẹ</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mẹ</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tôn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trọng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năng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khiếu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bạn</a:t>
            </a:r>
            <a:r>
              <a:rPr lang="en-US" sz="3200" b="1">
                <a:solidFill>
                  <a:srgbClr val="00206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5338" y="3959567"/>
            <a:ext cx="2767013" cy="2957151"/>
          </a:xfrm>
          <a:prstGeom prst="rect">
            <a:avLst/>
          </a:prstGeom>
        </p:spPr>
      </p:pic>
      <p:sp>
        <p:nvSpPr>
          <p:cNvPr id="9" name="Rounded Rectangle 8"/>
          <p:cNvSpPr/>
          <p:nvPr/>
        </p:nvSpPr>
        <p:spPr>
          <a:xfrm>
            <a:off x="523875" y="93459"/>
            <a:ext cx="11372850" cy="10781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điểm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yếu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bản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theo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gợi</a:t>
            </a:r>
            <a:r>
              <a:rPr lang="en-US" sz="3600" b="1" dirty="0">
                <a:solidFill>
                  <a:prstClr val="black"/>
                </a:solidFill>
                <a:latin typeface="Times New Roman" panose="02020603050405020304" pitchFamily="18" charset="0"/>
                <a:cs typeface="Times New Roman" panose="02020603050405020304" pitchFamily="18" charset="0"/>
              </a:rPr>
              <a:t> ý </a:t>
            </a:r>
            <a:r>
              <a:rPr lang="en-US" sz="3600" b="1" dirty="0" err="1">
                <a:solidFill>
                  <a:prstClr val="black"/>
                </a:solidFill>
                <a:latin typeface="Times New Roman" panose="02020603050405020304" pitchFamily="18" charset="0"/>
                <a:cs typeface="Times New Roman" panose="02020603050405020304" pitchFamily="18" charset="0"/>
              </a:rPr>
              <a:t>sau</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F35CED5-E69A-47F9-A4D8-BD9C8812FD74}"/>
              </a:ext>
            </a:extLst>
          </p:cNvPr>
          <p:cNvPicPr>
            <a:picLocks noChangeAspect="1"/>
          </p:cNvPicPr>
          <p:nvPr/>
        </p:nvPicPr>
        <p:blipFill>
          <a:blip r:embed="rId5"/>
          <a:stretch>
            <a:fillRect/>
          </a:stretch>
        </p:blipFill>
        <p:spPr>
          <a:xfrm>
            <a:off x="1847849" y="1333499"/>
            <a:ext cx="7896225" cy="1272747"/>
          </a:xfrm>
          <a:prstGeom prst="rect">
            <a:avLst/>
          </a:prstGeom>
          <a:ln>
            <a:noFill/>
          </a:ln>
          <a:effectLst>
            <a:softEdge rad="112500"/>
          </a:effectLst>
        </p:spPr>
      </p:pic>
      <p:pic>
        <p:nvPicPr>
          <p:cNvPr id="10" name="Picture 9">
            <a:extLst>
              <a:ext uri="{FF2B5EF4-FFF2-40B4-BE49-F238E27FC236}">
                <a16:creationId xmlns:a16="http://schemas.microsoft.com/office/drawing/2014/main" id="{011D12F5-0A0F-4848-96FB-131958D55DF8}"/>
              </a:ext>
            </a:extLst>
          </p:cNvPr>
          <p:cNvPicPr>
            <a:picLocks noChangeAspect="1"/>
          </p:cNvPicPr>
          <p:nvPr/>
        </p:nvPicPr>
        <p:blipFill>
          <a:blip r:embed="rId6"/>
          <a:stretch>
            <a:fillRect/>
          </a:stretch>
        </p:blipFill>
        <p:spPr>
          <a:xfrm>
            <a:off x="2105025" y="2543174"/>
            <a:ext cx="7486650" cy="1223309"/>
          </a:xfrm>
          <a:prstGeom prst="rect">
            <a:avLst/>
          </a:prstGeom>
          <a:ln>
            <a:noFill/>
          </a:ln>
          <a:effectLst>
            <a:softEdge rad="112500"/>
          </a:effectLst>
        </p:spPr>
      </p:pic>
      <p:pic>
        <p:nvPicPr>
          <p:cNvPr id="12" name="Picture 11">
            <a:extLst>
              <a:ext uri="{FF2B5EF4-FFF2-40B4-BE49-F238E27FC236}">
                <a16:creationId xmlns:a16="http://schemas.microsoft.com/office/drawing/2014/main" id="{789CE471-A6AA-4D79-B36A-08A8FBDF5373}"/>
              </a:ext>
            </a:extLst>
          </p:cNvPr>
          <p:cNvPicPr>
            <a:picLocks noChangeAspect="1"/>
          </p:cNvPicPr>
          <p:nvPr/>
        </p:nvPicPr>
        <p:blipFill>
          <a:blip r:embed="rId7"/>
          <a:stretch>
            <a:fillRect/>
          </a:stretch>
        </p:blipFill>
        <p:spPr>
          <a:xfrm>
            <a:off x="2257425" y="3929062"/>
            <a:ext cx="7219950" cy="2562225"/>
          </a:xfrm>
          <a:prstGeom prst="rect">
            <a:avLst/>
          </a:prstGeom>
          <a:ln>
            <a:noFill/>
          </a:ln>
          <a:effectLst>
            <a:softEdge rad="112500"/>
          </a:effectLst>
        </p:spPr>
      </p:pic>
    </p:spTree>
    <p:extLst>
      <p:ext uri="{BB962C8B-B14F-4D97-AF65-F5344CB8AC3E}">
        <p14:creationId xmlns:p14="http://schemas.microsoft.com/office/powerpoint/2010/main" val="18983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3" name="Picture 2">
            <a:extLst>
              <a:ext uri="{FF2B5EF4-FFF2-40B4-BE49-F238E27FC236}">
                <a16:creationId xmlns:a16="http://schemas.microsoft.com/office/drawing/2014/main" id="{96FF0D66-441C-45CA-B754-B65C28E466A4}"/>
              </a:ext>
            </a:extLst>
          </p:cNvPr>
          <p:cNvPicPr>
            <a:picLocks noChangeAspect="1"/>
          </p:cNvPicPr>
          <p:nvPr/>
        </p:nvPicPr>
        <p:blipFill>
          <a:blip r:embed="rId5"/>
          <a:stretch>
            <a:fillRect/>
          </a:stretch>
        </p:blipFill>
        <p:spPr>
          <a:xfrm>
            <a:off x="1414253" y="241514"/>
            <a:ext cx="9230144" cy="926672"/>
          </a:xfrm>
          <a:prstGeom prst="rect">
            <a:avLst/>
          </a:prstGeom>
        </p:spPr>
      </p:pic>
      <p:graphicFrame>
        <p:nvGraphicFramePr>
          <p:cNvPr id="4" name="Table 3">
            <a:extLst>
              <a:ext uri="{FF2B5EF4-FFF2-40B4-BE49-F238E27FC236}">
                <a16:creationId xmlns:a16="http://schemas.microsoft.com/office/drawing/2014/main" id="{18D363D9-EC64-4B0A-99D2-9B58ADB79666}"/>
              </a:ext>
            </a:extLst>
          </p:cNvPr>
          <p:cNvGraphicFramePr>
            <a:graphicFrameLocks noGrp="1"/>
          </p:cNvGraphicFramePr>
          <p:nvPr>
            <p:extLst>
              <p:ext uri="{D42A27DB-BD31-4B8C-83A1-F6EECF244321}">
                <p14:modId xmlns:p14="http://schemas.microsoft.com/office/powerpoint/2010/main" val="396187619"/>
              </p:ext>
            </p:extLst>
          </p:nvPr>
        </p:nvGraphicFramePr>
        <p:xfrm>
          <a:off x="1371600" y="1581150"/>
          <a:ext cx="9582151" cy="1653540"/>
        </p:xfrm>
        <a:graphic>
          <a:graphicData uri="http://schemas.openxmlformats.org/drawingml/2006/table">
            <a:tbl>
              <a:tblPr firstRow="1" firstCol="1" bandRow="1">
                <a:tableStyleId>{5DA37D80-6434-44D0-A028-1B22A696006F}</a:tableStyleId>
              </a:tblPr>
              <a:tblGrid>
                <a:gridCol w="2222062">
                  <a:extLst>
                    <a:ext uri="{9D8B030D-6E8A-4147-A177-3AD203B41FA5}">
                      <a16:colId xmlns:a16="http://schemas.microsoft.com/office/drawing/2014/main" val="2404339798"/>
                    </a:ext>
                  </a:extLst>
                </a:gridCol>
                <a:gridCol w="2186479">
                  <a:extLst>
                    <a:ext uri="{9D8B030D-6E8A-4147-A177-3AD203B41FA5}">
                      <a16:colId xmlns:a16="http://schemas.microsoft.com/office/drawing/2014/main" val="107353146"/>
                    </a:ext>
                  </a:extLst>
                </a:gridCol>
                <a:gridCol w="2222062">
                  <a:extLst>
                    <a:ext uri="{9D8B030D-6E8A-4147-A177-3AD203B41FA5}">
                      <a16:colId xmlns:a16="http://schemas.microsoft.com/office/drawing/2014/main" val="3259506969"/>
                    </a:ext>
                  </a:extLst>
                </a:gridCol>
                <a:gridCol w="2951548">
                  <a:extLst>
                    <a:ext uri="{9D8B030D-6E8A-4147-A177-3AD203B41FA5}">
                      <a16:colId xmlns:a16="http://schemas.microsoft.com/office/drawing/2014/main" val="3097298815"/>
                    </a:ext>
                  </a:extLst>
                </a:gridCol>
              </a:tblGrid>
              <a:tr h="1102438">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214956247"/>
                  </a:ext>
                </a:extLst>
              </a:tr>
              <a:tr h="530878">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75675974"/>
                  </a:ext>
                </a:extLst>
              </a:tr>
            </a:tbl>
          </a:graphicData>
        </a:graphic>
      </p:graphicFrame>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4E17CB-244D-4147-9744-31841567E860}"/>
              </a:ext>
            </a:extLst>
          </p:cNvPr>
          <p:cNvGrpSpPr/>
          <p:nvPr/>
        </p:nvGrpSpPr>
        <p:grpSpPr>
          <a:xfrm>
            <a:off x="1594337" y="1602154"/>
            <a:ext cx="9003323" cy="4531946"/>
            <a:chOff x="1594337" y="1602154"/>
            <a:chExt cx="9003323" cy="3477846"/>
          </a:xfrm>
        </p:grpSpPr>
        <p:sp>
          <p:nvSpPr>
            <p:cNvPr id="9" name="Rounded Rectangle 8">
              <a:extLst>
                <a:ext uri="{FF2B5EF4-FFF2-40B4-BE49-F238E27FC236}">
                  <a16:creationId xmlns:a16="http://schemas.microsoft.com/office/drawing/2014/main"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Times New Roman" panose="02020603050405020304" pitchFamily="18" charset="0"/>
                  <a:cs typeface="Times New Roman" panose="02020603050405020304" pitchFamily="18" charset="0"/>
                </a:rPr>
                <a:t>Tự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suy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ngẫm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mạnh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yếu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phiếu</a:t>
              </a:r>
              <a:endParaRPr lang="en-US" sz="3600" dirty="0">
                <a:solidFill>
                  <a:schemeClr val="tx1"/>
                </a:solidFill>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en-US" sz="3600" dirty="0" err="1">
                  <a:solidFill>
                    <a:schemeClr val="tx1"/>
                  </a:solidFill>
                  <a:latin typeface="Times New Roman" panose="02020603050405020304" pitchFamily="18" charset="0"/>
                  <a:cs typeface="Times New Roman" panose="02020603050405020304" pitchFamily="18" charset="0"/>
                </a:rPr>
                <a:t>Nhờ</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nhóm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mạnh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yếu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mình</a:t>
              </a:r>
              <a:r>
                <a:rPr lang="en-US" sz="3600" dirty="0">
                  <a:solidFill>
                    <a:schemeClr val="tx1"/>
                  </a:solidFill>
                  <a:latin typeface="Times New Roman" panose="02020603050405020304" pitchFamily="18" charset="0"/>
                  <a:cs typeface="Times New Roman" panose="02020603050405020304" pitchFamily="18" charset="0"/>
                </a:rPr>
                <a:t> </a:t>
              </a:r>
            </a:p>
            <a:p>
              <a:pPr marL="571500" indent="-571500" algn="just">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So </a:t>
              </a:r>
              <a:r>
                <a:rPr lang="en-US" sz="3600" dirty="0" err="1">
                  <a:solidFill>
                    <a:schemeClr val="tx1"/>
                  </a:solidFill>
                  <a:latin typeface="Times New Roman" panose="02020603050405020304" pitchFamily="18" charset="0"/>
                  <a:cs typeface="Times New Roman" panose="02020603050405020304" pitchFamily="18" charset="0"/>
                </a:rPr>
                <a:t>sánh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giống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nhau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giữa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thông</a:t>
              </a:r>
              <a:r>
                <a:rPr lang="en-US" sz="3600" dirty="0">
                  <a:solidFill>
                    <a:schemeClr val="tx1"/>
                  </a:solidFill>
                  <a:latin typeface="Times New Roman" panose="02020603050405020304" pitchFamily="18" charset="0"/>
                  <a:cs typeface="Times New Roman" panose="02020603050405020304" pitchFamily="18" charset="0"/>
                </a:rPr>
                <a:t> tin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mô</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bản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thân</a:t>
              </a:r>
              <a:r>
                <a:rPr lang="en-US" sz="3600" dirty="0">
                  <a:solidFill>
                    <a:schemeClr val="tx1"/>
                  </a:solidFill>
                  <a:latin typeface="Times New Roman" panose="02020603050405020304" pitchFamily="18" charset="0"/>
                  <a:cs typeface="Times New Roman" panose="02020603050405020304" pitchFamily="18" charset="0"/>
                </a:rPr>
                <a:t> </a:t>
              </a:r>
              <a:endParaRPr lang="vi-VN" sz="3600" dirty="0">
                <a:solidFill>
                  <a:schemeClr val="tx1"/>
                </a:solidFill>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D0E50C45-CE0F-4EF0-B6D3-D720A86F1088}"/>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2" name="Picture 11">
            <a:extLst>
              <a:ext uri="{FF2B5EF4-FFF2-40B4-BE49-F238E27FC236}">
                <a16:creationId xmlns:a16="http://schemas.microsoft.com/office/drawing/2014/main" id="{DEEF1D7D-9AD9-42AC-8E7C-BA48292EF722}"/>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16" name="Picture 15">
            <a:extLst>
              <a:ext uri="{FF2B5EF4-FFF2-40B4-BE49-F238E27FC236}">
                <a16:creationId xmlns:a16="http://schemas.microsoft.com/office/drawing/2014/main" id="{36599379-BC47-422C-A7C0-E2E2EC9C1523}"/>
              </a:ext>
            </a:extLst>
          </p:cNvPr>
          <p:cNvPicPr>
            <a:picLocks noChangeAspect="1"/>
          </p:cNvPicPr>
          <p:nvPr/>
        </p:nvPicPr>
        <p:blipFill>
          <a:blip r:embed="rId5"/>
          <a:stretch>
            <a:fillRect/>
          </a:stretch>
        </p:blipFill>
        <p:spPr>
          <a:xfrm>
            <a:off x="3007368" y="658713"/>
            <a:ext cx="5681964" cy="835224"/>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1C2E8954-4D3F-4AB3-AD6F-8A4C9B02C3DA}"/>
              </a:ext>
            </a:extLst>
          </p:cNvPr>
          <p:cNvPicPr>
            <a:picLocks noChangeAspect="1"/>
          </p:cNvPicPr>
          <p:nvPr/>
        </p:nvPicPr>
        <p:blipFill>
          <a:blip r:embed="rId3"/>
          <a:stretch>
            <a:fillRect/>
          </a:stretch>
        </p:blipFill>
        <p:spPr>
          <a:xfrm>
            <a:off x="1172293" y="75767"/>
            <a:ext cx="9809314" cy="1201016"/>
          </a:xfrm>
          <a:prstGeom prst="rect">
            <a:avLst/>
          </a:prstGeom>
        </p:spPr>
      </p:pic>
    </p:spTree>
    <p:extLst>
      <p:ext uri="{BB962C8B-B14F-4D97-AF65-F5344CB8AC3E}">
        <p14:creationId xmlns:p14="http://schemas.microsoft.com/office/powerpoint/2010/main" val="4877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8090051" cy="3046988"/>
          </a:xfrm>
          <a:prstGeom prst="rect">
            <a:avLst/>
          </a:prstGeom>
          <a:noFill/>
        </p:spPr>
        <p:txBody>
          <a:bodyPr wrap="square" rtlCol="0">
            <a:spAutoFit/>
          </a:bodyPr>
          <a:lstStyle/>
          <a:p>
            <a:pPr lvl="0" algn="just"/>
            <a:r>
              <a:rPr lang="vi-VN" sz="3200" dirty="0">
                <a:solidFill>
                  <a:prstClr val="black"/>
                </a:solidFill>
                <a:latin typeface="+mj-lt"/>
              </a:rPr>
              <a:t>Nêu được một số điểm mạnh, điểm yếu của bản thân.</a:t>
            </a:r>
          </a:p>
          <a:p>
            <a:pPr lvl="0" algn="just"/>
            <a:r>
              <a:rPr lang="vi-VN" sz="3200" dirty="0">
                <a:solidFill>
                  <a:prstClr val="black"/>
                </a:solidFill>
                <a:latin typeface="+mj-lt"/>
              </a:rPr>
              <a:t>Nêu được vì sao cần biết điểm mạnh, điểm yếu của bản thân.</a:t>
            </a:r>
          </a:p>
          <a:p>
            <a:pPr lvl="0" algn="just"/>
            <a:r>
              <a:rPr lang="vi-VN" sz="3200" dirty="0">
                <a:solidFill>
                  <a:prstClr val="black"/>
                </a:solidFill>
                <a:latin typeface="+mj-lt"/>
              </a:rPr>
              <a:t>Thực hiện một số cách đơn giản tự đánh giá điểm mạnh, điểm yếu của bản thân.</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80745" y="241685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728370" y="3430852"/>
            <a:ext cx="467048" cy="467048"/>
          </a:xfrm>
          <a:prstGeom prst="rect">
            <a:avLst/>
          </a:prstGeom>
        </p:spPr>
      </p:pic>
      <p:pic>
        <p:nvPicPr>
          <p:cNvPr id="2" name="Picture 1">
            <a:extLst>
              <a:ext uri="{FF2B5EF4-FFF2-40B4-BE49-F238E27FC236}">
                <a16:creationId xmlns:a16="http://schemas.microsoft.com/office/drawing/2014/main" id="{172FA7BE-9C71-48D7-9732-912550DFBCCC}"/>
              </a:ext>
            </a:extLst>
          </p:cNvPr>
          <p:cNvPicPr>
            <a:picLocks noChangeAspect="1"/>
          </p:cNvPicPr>
          <p:nvPr/>
        </p:nvPicPr>
        <p:blipFill>
          <a:blip r:embed="rId5"/>
          <a:stretch>
            <a:fillRect/>
          </a:stretch>
        </p:blipFill>
        <p:spPr>
          <a:xfrm>
            <a:off x="2477750" y="347429"/>
            <a:ext cx="6322100" cy="981541"/>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wipe(down)">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800" decel="100000"/>
                                        <p:tgtEl>
                                          <p:spTgt spid="31"/>
                                        </p:tgtEl>
                                      </p:cBhvr>
                                    </p:animEffect>
                                    <p:anim calcmode="lin" valueType="num">
                                      <p:cBhvr>
                                        <p:cTn id="23" dur="800" decel="100000" fill="hold"/>
                                        <p:tgtEl>
                                          <p:spTgt spid="31"/>
                                        </p:tgtEl>
                                        <p:attrNameLst>
                                          <p:attrName>style.rotation</p:attrName>
                                        </p:attrNameLst>
                                      </p:cBhvr>
                                      <p:tavLst>
                                        <p:tav tm="0">
                                          <p:val>
                                            <p:fltVal val="-90"/>
                                          </p:val>
                                        </p:tav>
                                        <p:tav tm="100000">
                                          <p:val>
                                            <p:fltVal val="0"/>
                                          </p:val>
                                        </p:tav>
                                      </p:tavLst>
                                    </p:anim>
                                    <p:anim calcmode="lin" valueType="num">
                                      <p:cBhvr>
                                        <p:cTn id="24" dur="800" decel="100000" fill="hold"/>
                                        <p:tgtEl>
                                          <p:spTgt spid="31"/>
                                        </p:tgtEl>
                                        <p:attrNameLst>
                                          <p:attrName>ppt_x</p:attrName>
                                        </p:attrNameLst>
                                      </p:cBhvr>
                                      <p:tavLst>
                                        <p:tav tm="0">
                                          <p:val>
                                            <p:strVal val="#ppt_x+0.4"/>
                                          </p:val>
                                        </p:tav>
                                        <p:tav tm="100000">
                                          <p:val>
                                            <p:strVal val="#ppt_x-0.05"/>
                                          </p:val>
                                        </p:tav>
                                      </p:tavLst>
                                    </p:anim>
                                    <p:anim calcmode="lin" valueType="num">
                                      <p:cBhvr>
                                        <p:cTn id="25" dur="800" decel="100000" fill="hold"/>
                                        <p:tgtEl>
                                          <p:spTgt spid="3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wipe(down)">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800" decel="100000"/>
                                        <p:tgtEl>
                                          <p:spTgt spid="32"/>
                                        </p:tgtEl>
                                      </p:cBhvr>
                                    </p:animEffect>
                                    <p:anim calcmode="lin" valueType="num">
                                      <p:cBhvr>
                                        <p:cTn id="38" dur="800" decel="100000" fill="hold"/>
                                        <p:tgtEl>
                                          <p:spTgt spid="32"/>
                                        </p:tgtEl>
                                        <p:attrNameLst>
                                          <p:attrName>style.rotation</p:attrName>
                                        </p:attrNameLst>
                                      </p:cBhvr>
                                      <p:tavLst>
                                        <p:tav tm="0">
                                          <p:val>
                                            <p:fltVal val="-90"/>
                                          </p:val>
                                        </p:tav>
                                        <p:tav tm="100000">
                                          <p:val>
                                            <p:fltVal val="0"/>
                                          </p:val>
                                        </p:tav>
                                      </p:tavLst>
                                    </p:anim>
                                    <p:anim calcmode="lin" valueType="num">
                                      <p:cBhvr>
                                        <p:cTn id="39" dur="800" decel="100000" fill="hold"/>
                                        <p:tgtEl>
                                          <p:spTgt spid="32"/>
                                        </p:tgtEl>
                                        <p:attrNameLst>
                                          <p:attrName>ppt_x</p:attrName>
                                        </p:attrNameLst>
                                      </p:cBhvr>
                                      <p:tavLst>
                                        <p:tav tm="0">
                                          <p:val>
                                            <p:strVal val="#ppt_x+0.4"/>
                                          </p:val>
                                        </p:tav>
                                        <p:tav tm="100000">
                                          <p:val>
                                            <p:strVal val="#ppt_x-0.05"/>
                                          </p:val>
                                        </p:tav>
                                      </p:tavLst>
                                    </p:anim>
                                    <p:anim calcmode="lin" valueType="num">
                                      <p:cBhvr>
                                        <p:cTn id="40" dur="800" decel="100000" fill="hold"/>
                                        <p:tgtEl>
                                          <p:spTgt spid="3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9">
                                            <p:txEl>
                                              <p:pRg st="2" end="2"/>
                                            </p:txEl>
                                          </p:spTgt>
                                        </p:tgtEl>
                                        <p:attrNameLst>
                                          <p:attrName>style.visibility</p:attrName>
                                        </p:attrNameLst>
                                      </p:cBhvr>
                                      <p:to>
                                        <p:strVal val="visible"/>
                                      </p:to>
                                    </p:set>
                                    <p:animEffect transition="in" filter="wipe(down)">
                                      <p:cBhvr>
                                        <p:cTn id="4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pic>
        <p:nvPicPr>
          <p:cNvPr id="2" name="Picture 1">
            <a:extLst>
              <a:ext uri="{FF2B5EF4-FFF2-40B4-BE49-F238E27FC236}">
                <a16:creationId xmlns:a16="http://schemas.microsoft.com/office/drawing/2014/main" id="{8D292DC5-AD58-4FFF-B694-F7813710A3B0}"/>
              </a:ext>
            </a:extLst>
          </p:cNvPr>
          <p:cNvPicPr>
            <a:picLocks noChangeAspect="1"/>
          </p:cNvPicPr>
          <p:nvPr/>
        </p:nvPicPr>
        <p:blipFill>
          <a:blip r:embed="rId3"/>
          <a:stretch>
            <a:fillRect/>
          </a:stretch>
        </p:blipFill>
        <p:spPr>
          <a:xfrm>
            <a:off x="534058" y="769944"/>
            <a:ext cx="11181033" cy="1298561"/>
          </a:xfrm>
          <a:prstGeom prst="rect">
            <a:avLst/>
          </a:prstGeom>
        </p:spPr>
      </p:pic>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8869680" y="3091252"/>
            <a:ext cx="3915294" cy="3788788"/>
          </a:xfrm>
          <a:prstGeom prst="rect">
            <a:avLst/>
          </a:prstGeom>
        </p:spPr>
      </p:pic>
      <p:sp>
        <p:nvSpPr>
          <p:cNvPr id="2" name="TextBox 1"/>
          <p:cNvSpPr txBox="1"/>
          <p:nvPr/>
        </p:nvSpPr>
        <p:spPr>
          <a:xfrm>
            <a:off x="673331" y="2643447"/>
            <a:ext cx="9027622" cy="1323439"/>
          </a:xfrm>
          <a:prstGeom prst="rect">
            <a:avLst/>
          </a:prstGeom>
          <a:noFill/>
        </p:spPr>
        <p:txBody>
          <a:bodyPr wrap="square" rtlCol="0">
            <a:spAutoFit/>
          </a:bodyPr>
          <a:lstStyle/>
          <a:p>
            <a:pPr marL="285750" lvl="0" indent="-285750" algn="just">
              <a:buFontTx/>
              <a:buChar char="-"/>
            </a:pPr>
            <a:r>
              <a:rPr lang="en-US" sz="4000" b="1" dirty="0" err="1">
                <a:solidFill>
                  <a:prstClr val="black"/>
                </a:solidFill>
                <a:latin typeface="Times New Roman" panose="02020603050405020304" pitchFamily="18" charset="0"/>
                <a:cs typeface="Times New Roman" panose="02020603050405020304" pitchFamily="18" charset="0"/>
              </a:rPr>
              <a:t>Rèn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luyện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để</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phát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huy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điểm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mạnh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khắc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phục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điểm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yếu</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của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bản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thân</a:t>
            </a:r>
            <a:r>
              <a:rPr lang="en-US" sz="4000" b="1" dirty="0">
                <a:solidFill>
                  <a:prstClr val="black"/>
                </a:solidFill>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993D9B6-CD9F-40F6-A98B-F476DB0F0A03}"/>
              </a:ext>
            </a:extLst>
          </p:cNvPr>
          <p:cNvPicPr>
            <a:picLocks noChangeAspect="1"/>
          </p:cNvPicPr>
          <p:nvPr/>
        </p:nvPicPr>
        <p:blipFill>
          <a:blip r:embed="rId5"/>
          <a:stretch>
            <a:fillRect/>
          </a:stretch>
        </p:blipFill>
        <p:spPr>
          <a:xfrm>
            <a:off x="3782747" y="738701"/>
            <a:ext cx="4645555" cy="1322947"/>
          </a:xfrm>
          <a:prstGeom prst="rect">
            <a:avLst/>
          </a:prstGeom>
        </p:spPr>
      </p:pic>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B198031A-1378-4890-B256-C9BCBF7D85BD}"/>
              </a:ext>
            </a:extLst>
          </p:cNvPr>
          <p:cNvPicPr>
            <a:picLocks noChangeAspect="1"/>
          </p:cNvPicPr>
          <p:nvPr/>
        </p:nvPicPr>
        <p:blipFill>
          <a:blip r:embed="rId3"/>
          <a:stretch>
            <a:fillRect/>
          </a:stretch>
        </p:blipFill>
        <p:spPr>
          <a:xfrm>
            <a:off x="157453" y="455362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rPr>
              <a:t>KHỞI 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00075"/>
            <a:ext cx="9267825" cy="141922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ndParaRPr>
          </a:p>
        </p:txBody>
      </p:sp>
      <p:pic>
        <p:nvPicPr>
          <p:cNvPr id="5" name="Picture 4">
            <a:extLst>
              <a:ext uri="{FF2B5EF4-FFF2-40B4-BE49-F238E27FC236}">
                <a16:creationId xmlns:a16="http://schemas.microsoft.com/office/drawing/2014/main" id="{1440726D-8585-4B7E-94CA-8F7726CF4C56}"/>
              </a:ext>
            </a:extLst>
          </p:cNvPr>
          <p:cNvPicPr>
            <a:picLocks noChangeAspect="1"/>
          </p:cNvPicPr>
          <p:nvPr/>
        </p:nvPicPr>
        <p:blipFill>
          <a:blip r:embed="rId3"/>
          <a:stretch>
            <a:fillRect/>
          </a:stretch>
        </p:blipFill>
        <p:spPr>
          <a:xfrm>
            <a:off x="2090587" y="880456"/>
            <a:ext cx="7858425" cy="810838"/>
          </a:xfrm>
          <a:prstGeom prst="rect">
            <a:avLst/>
          </a:prstGeom>
        </p:spPr>
      </p:pic>
      <p:sp>
        <p:nvSpPr>
          <p:cNvPr id="6" name="TextBox 5">
            <a:extLst>
              <a:ext uri="{FF2B5EF4-FFF2-40B4-BE49-F238E27FC236}">
                <a16:creationId xmlns:a16="http://schemas.microsoft.com/office/drawing/2014/main" id="{C8792835-2C03-4AD9-B404-9CF51481496F}"/>
              </a:ext>
            </a:extLst>
          </p:cNvPr>
          <p:cNvSpPr txBox="1"/>
          <p:nvPr/>
        </p:nvSpPr>
        <p:spPr>
          <a:xfrm>
            <a:off x="2571750" y="1438275"/>
            <a:ext cx="6638925" cy="17430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grpSp>
        <p:nvGrpSpPr>
          <p:cNvPr id="17" name="Group 16"/>
          <p:cNvGrpSpPr/>
          <p:nvPr/>
        </p:nvGrpSpPr>
        <p:grpSpPr>
          <a:xfrm>
            <a:off x="2807169" y="1095375"/>
            <a:ext cx="9115754" cy="3970317"/>
            <a:chOff x="3570324" y="1814976"/>
            <a:chExt cx="8354976" cy="2360284"/>
          </a:xfrm>
        </p:grpSpPr>
        <p:sp>
          <p:nvSpPr>
            <p:cNvPr id="18" name="Hộp Văn bản 11">
              <a:extLst>
                <a:ext uri="{FF2B5EF4-FFF2-40B4-BE49-F238E27FC236}">
                  <a16:creationId xmlns:a16="http://schemas.microsoft.com/office/drawing/2014/main" id="{008AF084-4877-9BF3-B81E-314A9172DFFE}"/>
                </a:ext>
              </a:extLst>
            </p:cNvPr>
            <p:cNvSpPr txBox="1"/>
            <p:nvPr/>
          </p:nvSpPr>
          <p:spPr>
            <a:xfrm>
              <a:off x="3607725" y="1814976"/>
              <a:ext cx="8317575" cy="2360284"/>
            </a:xfrm>
            <a:custGeom>
              <a:avLst/>
              <a:gdLst>
                <a:gd name="connsiteX0" fmla="*/ 0 w 8317575"/>
                <a:gd name="connsiteY0" fmla="*/ 435239 h 2611379"/>
                <a:gd name="connsiteX1" fmla="*/ 435239 w 8317575"/>
                <a:gd name="connsiteY1" fmla="*/ 0 h 2611379"/>
                <a:gd name="connsiteX2" fmla="*/ 7882336 w 8317575"/>
                <a:gd name="connsiteY2" fmla="*/ 0 h 2611379"/>
                <a:gd name="connsiteX3" fmla="*/ 8317575 w 8317575"/>
                <a:gd name="connsiteY3" fmla="*/ 435239 h 2611379"/>
                <a:gd name="connsiteX4" fmla="*/ 8317575 w 8317575"/>
                <a:gd name="connsiteY4" fmla="*/ 2176140 h 2611379"/>
                <a:gd name="connsiteX5" fmla="*/ 7882336 w 8317575"/>
                <a:gd name="connsiteY5" fmla="*/ 2611379 h 2611379"/>
                <a:gd name="connsiteX6" fmla="*/ 435239 w 8317575"/>
                <a:gd name="connsiteY6" fmla="*/ 2611379 h 2611379"/>
                <a:gd name="connsiteX7" fmla="*/ 0 w 8317575"/>
                <a:gd name="connsiteY7" fmla="*/ 2176140 h 2611379"/>
                <a:gd name="connsiteX8" fmla="*/ 0 w 8317575"/>
                <a:gd name="connsiteY8" fmla="*/ 435239 h 2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7575" h="2611379" fill="none" extrusionOk="0">
                  <a:moveTo>
                    <a:pt x="0" y="435239"/>
                  </a:moveTo>
                  <a:cubicBezTo>
                    <a:pt x="-1010" y="227953"/>
                    <a:pt x="200327" y="-11023"/>
                    <a:pt x="435239" y="0"/>
                  </a:cubicBezTo>
                  <a:cubicBezTo>
                    <a:pt x="1444374" y="29483"/>
                    <a:pt x="4732379" y="4220"/>
                    <a:pt x="7882336" y="0"/>
                  </a:cubicBezTo>
                  <a:cubicBezTo>
                    <a:pt x="8165226" y="16016"/>
                    <a:pt x="8294364" y="224985"/>
                    <a:pt x="8317575" y="435239"/>
                  </a:cubicBezTo>
                  <a:cubicBezTo>
                    <a:pt x="8249437" y="938145"/>
                    <a:pt x="8242181" y="1993055"/>
                    <a:pt x="8317575" y="2176140"/>
                  </a:cubicBezTo>
                  <a:cubicBezTo>
                    <a:pt x="8355932" y="2437158"/>
                    <a:pt x="8136564" y="2623849"/>
                    <a:pt x="7882336" y="2611379"/>
                  </a:cubicBezTo>
                  <a:cubicBezTo>
                    <a:pt x="5455497" y="2645507"/>
                    <a:pt x="1609261" y="2488587"/>
                    <a:pt x="435239" y="2611379"/>
                  </a:cubicBezTo>
                  <a:cubicBezTo>
                    <a:pt x="176270" y="2648425"/>
                    <a:pt x="-23931" y="2456402"/>
                    <a:pt x="0" y="2176140"/>
                  </a:cubicBezTo>
                  <a:cubicBezTo>
                    <a:pt x="105446" y="1465243"/>
                    <a:pt x="-98005" y="901092"/>
                    <a:pt x="0" y="435239"/>
                  </a:cubicBezTo>
                  <a:close/>
                </a:path>
                <a:path w="8317575" h="2611379" stroke="0" extrusionOk="0">
                  <a:moveTo>
                    <a:pt x="0" y="435239"/>
                  </a:moveTo>
                  <a:cubicBezTo>
                    <a:pt x="-18133" y="225729"/>
                    <a:pt x="235359" y="21880"/>
                    <a:pt x="435239" y="0"/>
                  </a:cubicBezTo>
                  <a:cubicBezTo>
                    <a:pt x="2705002" y="-40312"/>
                    <a:pt x="5034608" y="-70188"/>
                    <a:pt x="7882336" y="0"/>
                  </a:cubicBezTo>
                  <a:cubicBezTo>
                    <a:pt x="8092370" y="-2855"/>
                    <a:pt x="8331192" y="168428"/>
                    <a:pt x="8317575" y="435239"/>
                  </a:cubicBezTo>
                  <a:cubicBezTo>
                    <a:pt x="8407784" y="798344"/>
                    <a:pt x="8224567" y="1745311"/>
                    <a:pt x="8317575" y="2176140"/>
                  </a:cubicBezTo>
                  <a:cubicBezTo>
                    <a:pt x="8316242" y="2432438"/>
                    <a:pt x="8110280" y="2611562"/>
                    <a:pt x="7882336" y="2611379"/>
                  </a:cubicBezTo>
                  <a:cubicBezTo>
                    <a:pt x="6687094" y="2628730"/>
                    <a:pt x="1835716" y="2734725"/>
                    <a:pt x="435239" y="2611379"/>
                  </a:cubicBezTo>
                  <a:cubicBezTo>
                    <a:pt x="199676" y="2591116"/>
                    <a:pt x="15680" y="2436098"/>
                    <a:pt x="0" y="2176140"/>
                  </a:cubicBezTo>
                  <a:cubicBezTo>
                    <a:pt x="44812" y="1511369"/>
                    <a:pt x="-88271" y="1298743"/>
                    <a:pt x="0" y="435239"/>
                  </a:cubicBezTo>
                  <a:close/>
                </a:path>
              </a:pathLst>
            </a:custGeom>
            <a:ln>
              <a:extLst>
                <a:ext uri="{C807C97D-BFC1-408E-A445-0C87EB9F89A2}">
                  <ask:lineSketchStyleProps xmln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mj-lt"/>
                  <a:ea typeface="+mn-ea"/>
                  <a:cs typeface="+mn-cs"/>
                </a:rPr>
                <a:t>GV sẽ lấy ngẫu nhiên một lá thăm trong hộp và đọc thông tin trong lá thăm.</a:t>
              </a:r>
              <a:endParaRPr kumimoji="0" lang="en-US" sz="2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mj-lt"/>
                  <a:ea typeface="+mn-ea"/>
                  <a:cs typeface="+mn-cs"/>
                </a:rPr>
                <a:t>Lá thăm này mô tả về một bạn “bí mật” trong lớp và yêu cầu HS đóng vai làm “thám tử” để tìm ra người bí mật là ai trong lớp.</a:t>
              </a:r>
              <a:endParaRPr kumimoji="0" lang="en-US" sz="2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mj-lt"/>
                  <a:ea typeface="+mn-ea"/>
                  <a:cs typeface="+mn-cs"/>
                </a:rPr>
                <a:t>Thời gian cho mỗi lượt phán đoán là 10 giây theo hiệu lệnh. Kết thúc hiệu lệnh, HS gọi tên người “bí mật”.</a:t>
              </a:r>
              <a:endParaRPr kumimoji="0" lang="en-US" sz="2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mj-lt"/>
                  <a:ea typeface="+mn-ea"/>
                  <a:cs typeface="+mn-cs"/>
                </a:rPr>
                <a:t>Nếu câu trả lời của HS và đáp án của giáo viên giống nhau, HS sẽ được nhận một huy hiệu “ Thám tử nhí”;</a:t>
              </a:r>
              <a:endParaRPr kumimoji="0" lang="en-US" sz="2800" b="1" i="0" u="none" strike="noStrike" kern="1200" cap="none" spc="0" normalizeH="0" baseline="0" noProof="0" dirty="0">
                <a:ln>
                  <a:noFill/>
                </a:ln>
                <a:solidFill>
                  <a:prstClr val="black"/>
                </a:solidFill>
                <a:effectLst/>
                <a:uLnTx/>
                <a:uFillTx/>
                <a:latin typeface="+mj-lt"/>
                <a:ea typeface="+mn-ea"/>
                <a:cs typeface="+mn-cs"/>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055" y="1987133"/>
              <a:ext cx="315579" cy="315579"/>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324" y="2480147"/>
              <a:ext cx="315579" cy="26964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3974" y="3238855"/>
              <a:ext cx="315579" cy="315579"/>
            </a:xfrm>
            <a:prstGeom prst="rect">
              <a:avLst/>
            </a:prstGeom>
          </p:spPr>
        </p:pic>
        <p:pic>
          <p:nvPicPr>
            <p:cNvPr id="15" name="Picture 14">
              <a:extLst>
                <a:ext uri="{FF2B5EF4-FFF2-40B4-BE49-F238E27FC236}">
                  <a16:creationId xmlns:a16="http://schemas.microsoft.com/office/drawing/2014/main" id="{EDB0972E-C838-4D86-9A23-B2A4693A97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324" y="3765462"/>
              <a:ext cx="315579" cy="315579"/>
            </a:xfrm>
            <a:prstGeom prst="rect">
              <a:avLst/>
            </a:prstGeom>
          </p:spPr>
        </p:pic>
      </p:grpSp>
      <p:pic>
        <p:nvPicPr>
          <p:cNvPr id="14"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48704" y="3438524"/>
            <a:ext cx="3115091" cy="3329147"/>
          </a:xfrm>
          <a:prstGeom prst="rect">
            <a:avLst/>
          </a:prstGeom>
        </p:spPr>
      </p:pic>
      <p:pic>
        <p:nvPicPr>
          <p:cNvPr id="3" name="Picture 2">
            <a:extLst>
              <a:ext uri="{FF2B5EF4-FFF2-40B4-BE49-F238E27FC236}">
                <a16:creationId xmlns:a16="http://schemas.microsoft.com/office/drawing/2014/main" id="{7BF2AC2D-185F-4C6B-BD69-779EBF0F421D}"/>
              </a:ext>
            </a:extLst>
          </p:cNvPr>
          <p:cNvPicPr>
            <a:picLocks noChangeAspect="1"/>
          </p:cNvPicPr>
          <p:nvPr/>
        </p:nvPicPr>
        <p:blipFill>
          <a:blip r:embed="rId6"/>
          <a:stretch>
            <a:fillRect/>
          </a:stretch>
        </p:blipFill>
        <p:spPr>
          <a:xfrm>
            <a:off x="4635088" y="-74726"/>
            <a:ext cx="3645724" cy="1140051"/>
          </a:xfrm>
          <a:prstGeom prst="rect">
            <a:avLst/>
          </a:prstGeom>
        </p:spPr>
      </p:pic>
    </p:spTree>
    <p:extLst>
      <p:ext uri="{BB962C8B-B14F-4D97-AF65-F5344CB8AC3E}">
        <p14:creationId xmlns:p14="http://schemas.microsoft.com/office/powerpoint/2010/main" val="1061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E75F6519-79F9-4E42-B82A-2B930515DF39}"/>
              </a:ext>
            </a:extLst>
          </p:cNvPr>
          <p:cNvPicPr>
            <a:picLocks noChangeAspect="1"/>
          </p:cNvPicPr>
          <p:nvPr/>
        </p:nvPicPr>
        <p:blipFill>
          <a:blip r:embed="rId2"/>
          <a:stretch>
            <a:fillRect/>
          </a:stretch>
        </p:blipFill>
        <p:spPr>
          <a:xfrm>
            <a:off x="643467" y="770890"/>
            <a:ext cx="10905066" cy="5316219"/>
          </a:xfrm>
          <a:prstGeom prst="rect">
            <a:avLst/>
          </a:prstGeom>
        </p:spPr>
      </p:pic>
    </p:spTree>
    <p:extLst>
      <p:ext uri="{BB962C8B-B14F-4D97-AF65-F5344CB8AC3E}">
        <p14:creationId xmlns:p14="http://schemas.microsoft.com/office/powerpoint/2010/main" val="402144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LUYỆN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TẬP</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256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5338" y="3127931"/>
            <a:ext cx="3545178" cy="3788788"/>
          </a:xfrm>
          <a:prstGeom prst="rect">
            <a:avLst/>
          </a:prstGeom>
        </p:spPr>
      </p:pic>
      <p:sp>
        <p:nvSpPr>
          <p:cNvPr id="9" name="Rounded Rectangle 8"/>
          <p:cNvSpPr/>
          <p:nvPr/>
        </p:nvSpPr>
        <p:spPr>
          <a:xfrm>
            <a:off x="2771773" y="93460"/>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khuyên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5"/>
          <a:stretch>
            <a:fillRect/>
          </a:stretch>
        </p:blipFill>
        <p:spPr>
          <a:xfrm>
            <a:off x="2867025" y="1290637"/>
            <a:ext cx="7696200" cy="26497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2A190C-24AC-4C9F-9C5D-CC80D0C322FF}"/>
              </a:ext>
            </a:extLst>
          </p:cNvPr>
          <p:cNvPicPr>
            <a:picLocks noChangeAspect="1"/>
          </p:cNvPicPr>
          <p:nvPr/>
        </p:nvPicPr>
        <p:blipFill>
          <a:blip r:embed="rId6"/>
          <a:stretch>
            <a:fillRect/>
          </a:stretch>
        </p:blipFill>
        <p:spPr>
          <a:xfrm>
            <a:off x="2919412" y="4095750"/>
            <a:ext cx="7577138" cy="2545048"/>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973993" y="1305199"/>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607</Words>
  <Application>Microsoft Office PowerPoint</Application>
  <PresentationFormat>Widescreen</PresentationFormat>
  <Paragraphs>49</Paragraphs>
  <Slides>22</Slides>
  <Notes>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#9Slide05 Phobia</vt:lpstr>
      <vt:lpstr>Arial</vt:lpstr>
      <vt:lpstr>Calibri</vt:lpstr>
      <vt:lpstr>Calibri Light</vt:lpstr>
      <vt:lpstr>Chewy</vt:lpstr>
      <vt:lpstr>Quicksand</vt:lpstr>
      <vt:lpstr>Times New Roman</vt:lpstr>
      <vt:lpstr>Wingdings</vt:lpstr>
      <vt:lpstr>1_Office Theme</vt:lpstr>
      <vt:lpstr>2_Office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2022-11-09T11:29:57Z</dcterms:created>
  <dcterms:modified xsi:type="dcterms:W3CDTF">2024-03-15T02:39:44Z</dcterms:modified>
</cp:coreProperties>
</file>