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319" r:id="rId3"/>
    <p:sldId id="369" r:id="rId4"/>
    <p:sldId id="372" r:id="rId5"/>
    <p:sldId id="361" r:id="rId6"/>
    <p:sldId id="348" r:id="rId7"/>
    <p:sldId id="347" r:id="rId8"/>
    <p:sldId id="365" r:id="rId9"/>
    <p:sldId id="35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5" autoAdjust="0"/>
    <p:restoredTop sz="94660"/>
  </p:normalViewPr>
  <p:slideViewPr>
    <p:cSldViewPr snapToGrid="0">
      <p:cViewPr varScale="1">
        <p:scale>
          <a:sx n="62" d="100"/>
          <a:sy n="62" d="100"/>
        </p:scale>
        <p:origin x="7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F971A-B653-4B4D-AA02-31E04DDC1224}" type="datetimeFigureOut">
              <a:rPr lang="en-US" smtClean="0"/>
              <a:t>28/5/2024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60893-66AC-434B-BD03-11304EEFF38D}" type="slidenum">
              <a:rPr lang="en-US" smtClean="0"/>
              <a:t>‹#›</a:t>
            </a:fld>
            <a:endParaRPr lang="en-US"/>
          </a:p>
        </p:txBody>
      </p:sp>
    </p:spTree>
    <p:extLst>
      <p:ext uri="{BB962C8B-B14F-4D97-AF65-F5344CB8AC3E}">
        <p14:creationId xmlns:p14="http://schemas.microsoft.com/office/powerpoint/2010/main" val="362716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98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7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78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14300" y="746125"/>
            <a:ext cx="6629400" cy="3729038"/>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1235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91214-4670-49C0-8DED-2C5BAC209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17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28/5/2024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270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28/5/2024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921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28/5/2024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111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398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467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2870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0746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56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3822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9680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546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28/5/2024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9874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989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6211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458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28/5/2024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909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28/5/2024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000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28/5/2024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9374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28/5/2024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154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28/5/2024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630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28/5/2024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109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28/5/2024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76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F3C2F195-E1F5-4306-83F9-D2DEF8E7F46C}"/>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552575" y="361950"/>
            <a:ext cx="1314450" cy="1314450"/>
          </a:xfrm>
          <a:prstGeom prst="rect">
            <a:avLst/>
          </a:prstGeom>
        </p:spPr>
      </p:pic>
    </p:spTree>
    <p:extLst>
      <p:ext uri="{BB962C8B-B14F-4D97-AF65-F5344CB8AC3E}">
        <p14:creationId xmlns:p14="http://schemas.microsoft.com/office/powerpoint/2010/main" val="392062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28/5/2024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7D16174E-09E6-DBA4-ACB8-06017B6E9477}"/>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3158344" y="-642350"/>
            <a:ext cx="3174883" cy="3174883"/>
          </a:xfrm>
          <a:prstGeom prst="rect">
            <a:avLst/>
          </a:prstGeom>
        </p:spPr>
      </p:pic>
    </p:spTree>
    <p:extLst>
      <p:ext uri="{BB962C8B-B14F-4D97-AF65-F5344CB8AC3E}">
        <p14:creationId xmlns:p14="http://schemas.microsoft.com/office/powerpoint/2010/main" val="1417383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C428B5-0D18-1469-0FF9-EAA095A66A82}"/>
              </a:ext>
            </a:extLst>
          </p:cNvPr>
          <p:cNvSpPr/>
          <p:nvPr/>
        </p:nvSpPr>
        <p:spPr>
          <a:xfrm>
            <a:off x="3040660" y="361346"/>
            <a:ext cx="6959600" cy="4220179"/>
          </a:xfrm>
          <a:prstGeom prst="roundRect">
            <a:avLst/>
          </a:prstGeom>
          <a:solidFill>
            <a:schemeClr val="bg1">
              <a:alpha val="8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6D762AE-52A3-A121-3A16-C5D3A5DF191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718055">
            <a:off x="5285940" y="862606"/>
            <a:ext cx="2172385" cy="1325938"/>
          </a:xfrm>
          <a:prstGeom prst="rect">
            <a:avLst/>
          </a:prstGeom>
        </p:spPr>
      </p:pic>
      <p:pic>
        <p:nvPicPr>
          <p:cNvPr id="7" name="Picture 6">
            <a:extLst>
              <a:ext uri="{FF2B5EF4-FFF2-40B4-BE49-F238E27FC236}">
                <a16:creationId xmlns:a16="http://schemas.microsoft.com/office/drawing/2014/main" id="{44137472-EAB6-8C47-97B5-B042C623E08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70830" y="2614637"/>
            <a:ext cx="5972166" cy="1746339"/>
          </a:xfrm>
          <a:prstGeom prst="rect">
            <a:avLst/>
          </a:prstGeom>
        </p:spPr>
      </p:pic>
      <p:pic>
        <p:nvPicPr>
          <p:cNvPr id="4" name="Picture 3">
            <a:extLst>
              <a:ext uri="{FF2B5EF4-FFF2-40B4-BE49-F238E27FC236}">
                <a16:creationId xmlns:a16="http://schemas.microsoft.com/office/drawing/2014/main" id="{AB8C6D99-E969-4BA5-A69E-1DA98823EBBD}"/>
              </a:ext>
            </a:extLst>
          </p:cNvPr>
          <p:cNvPicPr>
            <a:picLocks noChangeAspect="1"/>
          </p:cNvPicPr>
          <p:nvPr/>
        </p:nvPicPr>
        <p:blipFill>
          <a:blip r:embed="rId5"/>
          <a:stretch>
            <a:fillRect/>
          </a:stretch>
        </p:blipFill>
        <p:spPr>
          <a:xfrm>
            <a:off x="4548563" y="1865726"/>
            <a:ext cx="4523624" cy="707197"/>
          </a:xfrm>
          <a:prstGeom prst="rect">
            <a:avLst/>
          </a:prstGeom>
        </p:spPr>
      </p:pic>
    </p:spTree>
    <p:extLst>
      <p:ext uri="{BB962C8B-B14F-4D97-AF65-F5344CB8AC3E}">
        <p14:creationId xmlns:p14="http://schemas.microsoft.com/office/powerpoint/2010/main" val="186973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EA3DF7-ED0B-7375-9DBD-80DAAB774E81}"/>
              </a:ext>
            </a:extLst>
          </p:cNvPr>
          <p:cNvSpPr txBox="1"/>
          <p:nvPr/>
        </p:nvSpPr>
        <p:spPr>
          <a:xfrm>
            <a:off x="2371725" y="2809875"/>
            <a:ext cx="9593965" cy="2123658"/>
          </a:xfrm>
          <a:prstGeom prst="rect">
            <a:avLst/>
          </a:prstGeom>
          <a:noFill/>
        </p:spPr>
        <p:txBody>
          <a:bodyPr wrap="square" rtlCol="0">
            <a:spAutoFit/>
          </a:bodyPr>
          <a:lstStyle/>
          <a:p>
            <a:pPr algn="ctr" defTabSz="609630"/>
            <a:r>
              <a:rPr lang="vi-VN" sz="4400" b="1" dirty="0">
                <a:ln w="6600">
                  <a:solidFill>
                    <a:srgbClr val="FF0000"/>
                  </a:solidFill>
                  <a:prstDash val="solid"/>
                </a:ln>
                <a:solidFill>
                  <a:srgbClr val="FFFFFF"/>
                </a:solidFill>
                <a:effectLst>
                  <a:outerShdw dist="38100" dir="2700000" algn="tl" rotWithShape="0">
                    <a:srgbClr val="FF0000"/>
                  </a:outerShdw>
                </a:effectLst>
                <a:latin typeface="Times New Roman" panose="02020603050405020304" pitchFamily="18" charset="0"/>
                <a:cs typeface="Times New Roman" panose="02020603050405020304" pitchFamily="18" charset="0"/>
              </a:rPr>
              <a:t>Tìm hiểu sự cần thiết phải tuân thủ các quy tắc an toàn khi tham gia các phương tiện giao thông</a:t>
            </a:r>
            <a:endParaRPr lang="en-US" sz="4400" b="1" dirty="0">
              <a:ln w="6600">
                <a:solidFill>
                  <a:srgbClr val="FF0000"/>
                </a:solidFill>
                <a:prstDash val="solid"/>
              </a:ln>
              <a:solidFill>
                <a:srgbClr val="FFFFFF"/>
              </a:solidFill>
              <a:effectLst>
                <a:outerShdw dist="38100" dir="2700000" algn="tl" rotWithShape="0">
                  <a:srgbClr val="FF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98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AEC808-E8D3-4A54-AFB5-DDC2B37DE8D8}"/>
              </a:ext>
            </a:extLst>
          </p:cNvPr>
          <p:cNvPicPr>
            <a:picLocks noChangeAspect="1"/>
          </p:cNvPicPr>
          <p:nvPr/>
        </p:nvPicPr>
        <p:blipFill>
          <a:blip r:embed="rId3"/>
          <a:stretch>
            <a:fillRect/>
          </a:stretch>
        </p:blipFill>
        <p:spPr>
          <a:xfrm>
            <a:off x="3209925" y="762202"/>
            <a:ext cx="5925647" cy="2386135"/>
          </a:xfrm>
          <a:prstGeom prst="rect">
            <a:avLst/>
          </a:prstGeom>
        </p:spPr>
      </p:pic>
    </p:spTree>
    <p:extLst>
      <p:ext uri="{BB962C8B-B14F-4D97-AF65-F5344CB8AC3E}">
        <p14:creationId xmlns:p14="http://schemas.microsoft.com/office/powerpoint/2010/main" val="159480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F5E0BF7-83C5-30DF-C1FA-D88995D9B844}"/>
              </a:ext>
            </a:extLst>
          </p:cNvPr>
          <p:cNvSpPr txBox="1"/>
          <p:nvPr/>
        </p:nvSpPr>
        <p:spPr>
          <a:xfrm>
            <a:off x="1882775" y="1042492"/>
            <a:ext cx="9099550" cy="2554545"/>
          </a:xfrm>
          <a:prstGeom prst="rect">
            <a:avLst/>
          </a:prstGeom>
          <a:solidFill>
            <a:srgbClr val="CCFFFF"/>
          </a:solidFill>
          <a:ln w="76200">
            <a:solidFill>
              <a:schemeClr val="accent1"/>
            </a:solidFill>
            <a:prstDash val="dash"/>
          </a:ln>
        </p:spPr>
        <p:txBody>
          <a:bodyPr wrap="square">
            <a:spAutoFit/>
          </a:bodyPr>
          <a:lstStyle/>
          <a:p>
            <a:pPr algn="ctr" defTabSz="609630"/>
            <a:r>
              <a:rPr lang="vi-VN" sz="4000" b="1" dirty="0">
                <a:solidFill>
                  <a:prstClr val="black"/>
                </a:solidFill>
                <a:latin typeface="Times New Roman" panose="02020603050405020304" pitchFamily="18" charset="0"/>
                <a:cs typeface="Times New Roman" panose="02020603050405020304" pitchFamily="18" charset="0"/>
              </a:rPr>
              <a:t>Tuân thủ các quy tắc an toàn khi tham gia các phương tiện giao thông là rất cần thiết nhằm đảm bảo an toàn cho chúng ta và những người tham gia giao thông</a:t>
            </a:r>
            <a:r>
              <a:rPr lang="en-US" sz="40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407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058D9BA-638E-77CB-F640-67CE15DE24FB}"/>
              </a:ext>
            </a:extLst>
          </p:cNvPr>
          <p:cNvGrpSpPr/>
          <p:nvPr/>
        </p:nvGrpSpPr>
        <p:grpSpPr>
          <a:xfrm>
            <a:off x="5235486" y="127000"/>
            <a:ext cx="6888662" cy="6858000"/>
            <a:chOff x="3860483" y="1333500"/>
            <a:chExt cx="10332993" cy="10287000"/>
          </a:xfrm>
        </p:grpSpPr>
        <p:pic>
          <p:nvPicPr>
            <p:cNvPr id="7" name="Picture 6">
              <a:extLst>
                <a:ext uri="{FF2B5EF4-FFF2-40B4-BE49-F238E27FC236}">
                  <a16:creationId xmlns:a16="http://schemas.microsoft.com/office/drawing/2014/main" id="{A19DB80C-2167-6A3B-0ECA-3F7EC3D543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60483" y="1333500"/>
              <a:ext cx="10332993" cy="10287000"/>
            </a:xfrm>
            <a:prstGeom prst="rect">
              <a:avLst/>
            </a:prstGeom>
          </p:spPr>
        </p:pic>
        <p:sp>
          <p:nvSpPr>
            <p:cNvPr id="4" name="TextBox 3">
              <a:extLst>
                <a:ext uri="{FF2B5EF4-FFF2-40B4-BE49-F238E27FC236}">
                  <a16:creationId xmlns:a16="http://schemas.microsoft.com/office/drawing/2014/main" id="{6A66C390-D9D3-C5ED-EC4C-2EB2AB3EA413}"/>
                </a:ext>
              </a:extLst>
            </p:cNvPr>
            <p:cNvSpPr txBox="1"/>
            <p:nvPr/>
          </p:nvSpPr>
          <p:spPr>
            <a:xfrm>
              <a:off x="4886464" y="3614738"/>
              <a:ext cx="8077200" cy="3093155"/>
            </a:xfrm>
            <a:prstGeom prst="rect">
              <a:avLst/>
            </a:prstGeom>
            <a:noFill/>
          </p:spPr>
          <p:txBody>
            <a:bodyPr wrap="square" rtlCol="0">
              <a:spAutoFit/>
            </a:bodyPr>
            <a:lstStyle/>
            <a:p>
              <a:pPr marL="0" marR="0" algn="ctr">
                <a:spcBef>
                  <a:spcPts val="0"/>
                </a:spcBef>
                <a:spcAft>
                  <a:spcPts val="0"/>
                </a:spcAft>
              </a:pP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tuân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grpSp>
      <p:pic>
        <p:nvPicPr>
          <p:cNvPr id="5" name="Picture 4">
            <a:extLst>
              <a:ext uri="{FF2B5EF4-FFF2-40B4-BE49-F238E27FC236}">
                <a16:creationId xmlns:a16="http://schemas.microsoft.com/office/drawing/2014/main" id="{6807D207-C25B-9C92-7665-376922A10C8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6401" y="1465072"/>
            <a:ext cx="4929743" cy="1450894"/>
          </a:xfrm>
          <a:prstGeom prst="rect">
            <a:avLst/>
          </a:prstGeom>
        </p:spPr>
      </p:pic>
    </p:spTree>
    <p:extLst>
      <p:ext uri="{BB962C8B-B14F-4D97-AF65-F5344CB8AC3E}">
        <p14:creationId xmlns:p14="http://schemas.microsoft.com/office/powerpoint/2010/main" val="243392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0707D91C-5E1A-4813-A50F-5F58AD0F9834}"/>
              </a:ext>
            </a:extLst>
          </p:cNvPr>
          <p:cNvSpPr/>
          <p:nvPr/>
        </p:nvSpPr>
        <p:spPr>
          <a:xfrm>
            <a:off x="-522514" y="5416248"/>
            <a:ext cx="13914363" cy="2457752"/>
          </a:xfrm>
          <a:prstGeom prst="ellipse">
            <a:avLst/>
          </a:prstGeom>
          <a:solidFill>
            <a:srgbClr val="A9D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prstClr val="white"/>
              </a:solidFill>
              <a:latin typeface="Calibri"/>
            </a:endParaRPr>
          </a:p>
        </p:txBody>
      </p:sp>
      <p:sp>
        <p:nvSpPr>
          <p:cNvPr id="10" name="Bong bóng Ý nghĩ: Hình đám mây 9">
            <a:extLst>
              <a:ext uri="{FF2B5EF4-FFF2-40B4-BE49-F238E27FC236}">
                <a16:creationId xmlns:a16="http://schemas.microsoft.com/office/drawing/2014/main" id="{F724BF1B-61F4-4BD4-82C7-AB682EDDB270}"/>
              </a:ext>
            </a:extLst>
          </p:cNvPr>
          <p:cNvSpPr/>
          <p:nvPr/>
        </p:nvSpPr>
        <p:spPr>
          <a:xfrm>
            <a:off x="978750" y="62891"/>
            <a:ext cx="2042477" cy="1001359"/>
          </a:xfrm>
          <a:prstGeom prst="cloudCallout">
            <a:avLst>
              <a:gd name="adj1" fmla="val -9226"/>
              <a:gd name="adj2" fmla="val 1840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dirty="0">
              <a:solidFill>
                <a:prstClr val="white"/>
              </a:solidFill>
              <a:latin typeface="Calibri"/>
            </a:endParaRPr>
          </a:p>
        </p:txBody>
      </p:sp>
      <p:sp>
        <p:nvSpPr>
          <p:cNvPr id="11" name="Bong bóng Ý nghĩ: Hình đám mây 10">
            <a:extLst>
              <a:ext uri="{FF2B5EF4-FFF2-40B4-BE49-F238E27FC236}">
                <a16:creationId xmlns:a16="http://schemas.microsoft.com/office/drawing/2014/main" id="{DA12184F-917E-41E8-A89B-C30EB6D0F235}"/>
              </a:ext>
            </a:extLst>
          </p:cNvPr>
          <p:cNvSpPr/>
          <p:nvPr/>
        </p:nvSpPr>
        <p:spPr>
          <a:xfrm>
            <a:off x="9996923" y="186172"/>
            <a:ext cx="1616725" cy="862465"/>
          </a:xfrm>
          <a:prstGeom prst="cloudCallout">
            <a:avLst>
              <a:gd name="adj1" fmla="val -9226"/>
              <a:gd name="adj2" fmla="val 1840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dirty="0">
              <a:solidFill>
                <a:prstClr val="white"/>
              </a:solidFill>
              <a:latin typeface="Calibri"/>
            </a:endParaRPr>
          </a:p>
        </p:txBody>
      </p:sp>
      <p:sp>
        <p:nvSpPr>
          <p:cNvPr id="12" name="Bong bóng Ý nghĩ: Hình đám mây 11">
            <a:extLst>
              <a:ext uri="{FF2B5EF4-FFF2-40B4-BE49-F238E27FC236}">
                <a16:creationId xmlns:a16="http://schemas.microsoft.com/office/drawing/2014/main" id="{1E1F2BB1-55D4-4052-BA16-292981D40218}"/>
              </a:ext>
            </a:extLst>
          </p:cNvPr>
          <p:cNvSpPr/>
          <p:nvPr/>
        </p:nvSpPr>
        <p:spPr>
          <a:xfrm>
            <a:off x="11252458" y="3120978"/>
            <a:ext cx="1616725" cy="641695"/>
          </a:xfrm>
          <a:prstGeom prst="cloudCallout">
            <a:avLst>
              <a:gd name="adj1" fmla="val -9226"/>
              <a:gd name="adj2" fmla="val 1840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dirty="0">
              <a:solidFill>
                <a:prstClr val="white"/>
              </a:solidFill>
              <a:latin typeface="Calibri"/>
            </a:endParaRPr>
          </a:p>
        </p:txBody>
      </p:sp>
      <p:sp>
        <p:nvSpPr>
          <p:cNvPr id="13" name="Bong bóng Ý nghĩ: Hình đám mây 12">
            <a:extLst>
              <a:ext uri="{FF2B5EF4-FFF2-40B4-BE49-F238E27FC236}">
                <a16:creationId xmlns:a16="http://schemas.microsoft.com/office/drawing/2014/main" id="{790CAFA4-8826-48C5-9F33-23C9E1959D5F}"/>
              </a:ext>
            </a:extLst>
          </p:cNvPr>
          <p:cNvSpPr/>
          <p:nvPr/>
        </p:nvSpPr>
        <p:spPr>
          <a:xfrm>
            <a:off x="278492" y="2800130"/>
            <a:ext cx="1616725" cy="641695"/>
          </a:xfrm>
          <a:prstGeom prst="cloudCallout">
            <a:avLst>
              <a:gd name="adj1" fmla="val -9226"/>
              <a:gd name="adj2" fmla="val 1840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dirty="0">
              <a:solidFill>
                <a:prstClr val="white"/>
              </a:solidFill>
              <a:latin typeface="Calibri"/>
            </a:endParaRPr>
          </a:p>
        </p:txBody>
      </p:sp>
      <p:pic>
        <p:nvPicPr>
          <p:cNvPr id="20" name="Hình ảnh 19">
            <a:extLst>
              <a:ext uri="{FF2B5EF4-FFF2-40B4-BE49-F238E27FC236}">
                <a16:creationId xmlns:a16="http://schemas.microsoft.com/office/drawing/2014/main" id="{3CE3C18B-B138-4D36-9935-B5193616FA62}"/>
              </a:ext>
            </a:extLst>
          </p:cNvPr>
          <p:cNvPicPr>
            <a:picLocks noChangeAspect="1"/>
          </p:cNvPicPr>
          <p:nvPr/>
        </p:nvPicPr>
        <p:blipFill rotWithShape="1">
          <a:blip r:embed="rId3"/>
          <a:srcRect l="58028" t="48134" r="-322" b="-3105"/>
          <a:stretch/>
        </p:blipFill>
        <p:spPr>
          <a:xfrm rot="900067">
            <a:off x="4574339" y="3940628"/>
            <a:ext cx="3510547" cy="2566513"/>
          </a:xfrm>
          <a:prstGeom prst="rect">
            <a:avLst/>
          </a:prstGeom>
        </p:spPr>
      </p:pic>
      <p:pic>
        <p:nvPicPr>
          <p:cNvPr id="6" name="Picture 5">
            <a:extLst>
              <a:ext uri="{FF2B5EF4-FFF2-40B4-BE49-F238E27FC236}">
                <a16:creationId xmlns:a16="http://schemas.microsoft.com/office/drawing/2014/main" id="{B4CC554D-4951-3523-BC2D-72C182A6B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79808" y="2436942"/>
            <a:ext cx="7872650" cy="1767993"/>
          </a:xfrm>
          <a:prstGeom prst="rect">
            <a:avLst/>
          </a:prstGeom>
        </p:spPr>
      </p:pic>
    </p:spTree>
    <p:extLst>
      <p:ext uri="{BB962C8B-B14F-4D97-AF65-F5344CB8AC3E}">
        <p14:creationId xmlns:p14="http://schemas.microsoft.com/office/powerpoint/2010/main" val="135096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1A582E-72AF-46C2-AF6C-B5981B35C741}"/>
              </a:ext>
            </a:extLst>
          </p:cNvPr>
          <p:cNvSpPr txBox="1"/>
          <p:nvPr/>
        </p:nvSpPr>
        <p:spPr>
          <a:xfrm>
            <a:off x="5867400" y="480517"/>
            <a:ext cx="5962649" cy="3416320"/>
          </a:xfrm>
          <a:prstGeom prst="rect">
            <a:avLst/>
          </a:prstGeom>
          <a:solidFill>
            <a:srgbClr val="CCFFFF"/>
          </a:solidFill>
          <a:ln w="76200">
            <a:solidFill>
              <a:schemeClr val="accent1"/>
            </a:solidFill>
            <a:prstDash val="dash"/>
          </a:ln>
        </p:spPr>
        <p:txBody>
          <a:bodyPr wrap="square">
            <a:spAutoFit/>
          </a:bodyPr>
          <a:lstStyle/>
          <a:p>
            <a:pPr marL="571500" indent="-571500" algn="just" defTabSz="609630">
              <a:buFont typeface="Arial" panose="020B0604020202020204" pitchFamily="34" charset="0"/>
              <a:buChar char="•"/>
            </a:pPr>
            <a:r>
              <a:rPr lang="en-US" sz="3600" b="1" dirty="0">
                <a:solidFill>
                  <a:prstClr val="black"/>
                </a:solidFill>
                <a:latin typeface="Times New Roman" panose="02020603050405020304" pitchFamily="18" charset="0"/>
                <a:cs typeface="Times New Roman" panose="02020603050405020304" pitchFamily="18" charset="0"/>
              </a:rPr>
              <a:t>C</a:t>
            </a:r>
            <a:r>
              <a:rPr lang="vi-VN" sz="3600" b="1" dirty="0">
                <a:solidFill>
                  <a:prstClr val="black"/>
                </a:solidFill>
                <a:latin typeface="Times New Roman" panose="02020603050405020304" pitchFamily="18" charset="0"/>
                <a:cs typeface="Times New Roman" panose="02020603050405020304" pitchFamily="18" charset="0"/>
              </a:rPr>
              <a:t>hia ra thành các nhóm (3- 5 nhóm).</a:t>
            </a:r>
            <a:endParaRPr lang="en-US" sz="3600" b="1" dirty="0">
              <a:solidFill>
                <a:prstClr val="black"/>
              </a:solidFill>
              <a:latin typeface="Times New Roman" panose="02020603050405020304" pitchFamily="18" charset="0"/>
              <a:cs typeface="Times New Roman" panose="02020603050405020304" pitchFamily="18" charset="0"/>
            </a:endParaRPr>
          </a:p>
          <a:p>
            <a:pPr marL="571500" indent="-571500" algn="just" defTabSz="609630">
              <a:buFont typeface="Arial" panose="020B0604020202020204" pitchFamily="34" charset="0"/>
              <a:buChar char="•"/>
            </a:pPr>
            <a:r>
              <a:rPr lang="vi-VN" sz="3600" b="1" dirty="0">
                <a:solidFill>
                  <a:prstClr val="black"/>
                </a:solidFill>
                <a:latin typeface="Times New Roman" panose="02020603050405020304" pitchFamily="18" charset="0"/>
                <a:cs typeface="Times New Roman" panose="02020603050405020304" pitchFamily="18" charset="0"/>
              </a:rPr>
              <a:t>Mỗi nhóm có thể viết, vẽ bảng thông tin về quy tắc an toàn khi tham gia các phương tiện giao thông</a:t>
            </a:r>
            <a:endParaRPr lang="en-US" sz="3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3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DBF059-36B2-28DB-D87E-D3F11EA61175}"/>
              </a:ext>
            </a:extLst>
          </p:cNvPr>
          <p:cNvPicPr>
            <a:picLocks noChangeAspect="1"/>
          </p:cNvPicPr>
          <p:nvPr/>
        </p:nvPicPr>
        <p:blipFill>
          <a:blip r:embed="rId2"/>
          <a:stretch>
            <a:fillRect/>
          </a:stretch>
        </p:blipFill>
        <p:spPr>
          <a:xfrm>
            <a:off x="2195369" y="1152092"/>
            <a:ext cx="7706012" cy="1201016"/>
          </a:xfrm>
          <a:prstGeom prst="rect">
            <a:avLst/>
          </a:prstGeom>
        </p:spPr>
      </p:pic>
    </p:spTree>
    <p:extLst>
      <p:ext uri="{BB962C8B-B14F-4D97-AF65-F5344CB8AC3E}">
        <p14:creationId xmlns:p14="http://schemas.microsoft.com/office/powerpoint/2010/main" val="304179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116</Words>
  <Application>Microsoft Office PowerPoint</Application>
  <PresentationFormat>Widescreen</PresentationFormat>
  <Paragraphs>9</Paragraphs>
  <Slides>8</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39</cp:revision>
  <dcterms:created xsi:type="dcterms:W3CDTF">2023-01-14T08:58:25Z</dcterms:created>
  <dcterms:modified xsi:type="dcterms:W3CDTF">2024-05-28T09:39:14Z</dcterms:modified>
</cp:coreProperties>
</file>