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  <p:sldMasterId id="2147483715" r:id="rId3"/>
    <p:sldMasterId id="2147483739" r:id="rId4"/>
  </p:sldMasterIdLst>
  <p:notesMasterIdLst>
    <p:notesMasterId r:id="rId24"/>
  </p:notesMasterIdLst>
  <p:sldIdLst>
    <p:sldId id="289" r:id="rId5"/>
    <p:sldId id="334" r:id="rId6"/>
    <p:sldId id="335" r:id="rId7"/>
    <p:sldId id="266" r:id="rId8"/>
    <p:sldId id="267" r:id="rId9"/>
    <p:sldId id="262" r:id="rId10"/>
    <p:sldId id="268" r:id="rId11"/>
    <p:sldId id="350" r:id="rId12"/>
    <p:sldId id="269" r:id="rId13"/>
    <p:sldId id="345" r:id="rId14"/>
    <p:sldId id="270" r:id="rId15"/>
    <p:sldId id="295" r:id="rId16"/>
    <p:sldId id="346" r:id="rId17"/>
    <p:sldId id="326" r:id="rId18"/>
    <p:sldId id="351" r:id="rId19"/>
    <p:sldId id="352" r:id="rId20"/>
    <p:sldId id="286" r:id="rId21"/>
    <p:sldId id="353" r:id="rId22"/>
    <p:sldId id="330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2" d="100"/>
          <a:sy n="62" d="100"/>
        </p:scale>
        <p:origin x="10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B4C284-4323-431B-B13B-73DEB5E90B40}" type="datetimeFigureOut">
              <a:rPr lang="en-US" smtClean="0"/>
              <a:t>19/4/2024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63E151-129F-4C40-B205-348B8DA0B0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9089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C9D047-1C12-4CEA-A369-FB09B98F05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72349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Kết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luận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33669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Hoạt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động</a:t>
            </a:r>
            <a:r>
              <a:rPr lang="en-US" altLang="zh-CN" baseline="0" dirty="0"/>
              <a:t> 1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C9D047-1C12-4CEA-A369-FB09B98F05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61558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Hoạt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động</a:t>
            </a:r>
            <a:r>
              <a:rPr lang="en-US" altLang="zh-CN" baseline="0" dirty="0"/>
              <a:t> 1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C9D047-1C12-4CEA-A369-FB09B98F05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68883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963565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372779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54769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9D792-2D25-4255-B156-EECDAC3066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98550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08338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43993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66178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99068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7609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24255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67502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034346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853275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247794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955953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541253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F038C4F7-9D87-4042-AADE-83DC55327E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886" b="63203"/>
          <a:stretch/>
        </p:blipFill>
        <p:spPr>
          <a:xfrm>
            <a:off x="0" y="-27821"/>
            <a:ext cx="2538413" cy="2403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2534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834214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030060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201146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141981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557868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715646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19/4/2024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4376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19/4/2024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4724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19/4/2024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7942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19/4/2024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0837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88647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19/4/2024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3261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19/4/2024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9850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19/4/2024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991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19/4/2024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5739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19/4/2024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71779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19/4/2024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12981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19/4/2024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3591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33464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78046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86259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55364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92986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10575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0485BEA0-CD52-4B74-93A5-AFE733A3BA3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" y="-7374"/>
            <a:ext cx="12192000" cy="6858000"/>
          </a:xfrm>
          <a:prstGeom prst="rect">
            <a:avLst/>
          </a:prstGeom>
        </p:spPr>
      </p:pic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97BF7347-38E8-40A2-910A-B1989DBE73C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5760" y="157480"/>
            <a:ext cx="1405890" cy="1405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443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shape&#10;&#10;Description automatically generated">
            <a:extLst>
              <a:ext uri="{FF2B5EF4-FFF2-40B4-BE49-F238E27FC236}">
                <a16:creationId xmlns:a16="http://schemas.microsoft.com/office/drawing/2014/main" id="{AFD0BF82-BC41-4BD9-A1DB-133BDE6A33F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5760" y="157480"/>
            <a:ext cx="1405890" cy="1405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379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5707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7111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7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6.emf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0.png"/><Relationship Id="rId7" Type="http://schemas.openxmlformats.org/officeDocument/2006/relationships/image" Target="../media/image35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3" Type="http://schemas.openxmlformats.org/officeDocument/2006/relationships/image" Target="../media/image1.png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Relationship Id="rId14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microsoft.com/office/2007/relationships/hdphoto" Target="../media/hdphoto2.wdp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5.png"/><Relationship Id="rId11" Type="http://schemas.microsoft.com/office/2007/relationships/hdphoto" Target="../media/hdphoto3.wdp"/><Relationship Id="rId5" Type="http://schemas.openxmlformats.org/officeDocument/2006/relationships/image" Target="../media/image14.png"/><Relationship Id="rId10" Type="http://schemas.openxmlformats.org/officeDocument/2006/relationships/image" Target="../media/image18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24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30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31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D2213C84-B181-45DE-8E58-3F959F27994B}"/>
              </a:ext>
            </a:extLst>
          </p:cNvPr>
          <p:cNvGrpSpPr/>
          <p:nvPr/>
        </p:nvGrpSpPr>
        <p:grpSpPr>
          <a:xfrm>
            <a:off x="-227715" y="1385255"/>
            <a:ext cx="12518406" cy="5472745"/>
            <a:chOff x="-148674" y="369491"/>
            <a:chExt cx="12518406" cy="6488508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4C4DA85F-32FA-4D04-9A1A-28CFC500E4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8674" y="1998289"/>
              <a:ext cx="12518406" cy="2762395"/>
            </a:xfrm>
            <a:prstGeom prst="rect">
              <a:avLst/>
            </a:prstGeom>
          </p:spPr>
        </p:pic>
        <p:pic>
          <p:nvPicPr>
            <p:cNvPr id="7" name="Picture 2" descr="F:\未标题-1.png">
              <a:extLst>
                <a:ext uri="{FF2B5EF4-FFF2-40B4-BE49-F238E27FC236}">
                  <a16:creationId xmlns:a16="http://schemas.microsoft.com/office/drawing/2014/main" id="{88F9C6EB-D8CB-4200-A373-1E820E2B6A2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88650"/>
            <a:stretch/>
          </p:blipFill>
          <p:spPr bwMode="auto">
            <a:xfrm>
              <a:off x="-15411" y="3984405"/>
              <a:ext cx="12304393" cy="7762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C62B4755-DD00-448B-A100-ADC8BAEA61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7394" y="369491"/>
              <a:ext cx="5091915" cy="4391193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5547289C-0771-4B4D-8EF8-ACC674DC6A1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4760684"/>
              <a:ext cx="12218080" cy="2097315"/>
            </a:xfrm>
            <a:prstGeom prst="rect">
              <a:avLst/>
            </a:prstGeom>
          </p:spPr>
        </p:pic>
      </p:grpSp>
      <p:pic>
        <p:nvPicPr>
          <p:cNvPr id="4" name="图片 3">
            <a:extLst>
              <a:ext uri="{FF2B5EF4-FFF2-40B4-BE49-F238E27FC236}">
                <a16:creationId xmlns:a16="http://schemas.microsoft.com/office/drawing/2014/main" id="{CBC91064-6058-4A4C-BE4C-009D57CC0CC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4679" y="3115285"/>
            <a:ext cx="5018872" cy="3354737"/>
          </a:xfrm>
          <a:prstGeom prst="rect">
            <a:avLst/>
          </a:prstGeom>
        </p:spPr>
      </p:pic>
      <p:pic>
        <p:nvPicPr>
          <p:cNvPr id="12" name="图片 2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79041" y="4523318"/>
            <a:ext cx="2106132" cy="194670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4A8BA46-FAA4-42BE-BD9A-BE8286BA73C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58560" y="792707"/>
            <a:ext cx="3395766" cy="8596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14433AA-7D21-4672-9CD5-749D0ED74FC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36115" y="1618172"/>
            <a:ext cx="8455885" cy="117663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08260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CA2B3CB6-3229-4C46-91C3-B13D470622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085" y="5740616"/>
            <a:ext cx="8254314" cy="1117384"/>
          </a:xfrm>
          <a:prstGeom prst="rect">
            <a:avLst/>
          </a:prstGeom>
        </p:spPr>
      </p:pic>
      <p:pic>
        <p:nvPicPr>
          <p:cNvPr id="17" name="图片 4">
            <a:extLst>
              <a:ext uri="{FF2B5EF4-FFF2-40B4-BE49-F238E27FC236}">
                <a16:creationId xmlns:a16="http://schemas.microsoft.com/office/drawing/2014/main" id="{9BF9EAA9-5901-4F17-B80A-6E4B825658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5482" y="5740616"/>
            <a:ext cx="8254314" cy="1117384"/>
          </a:xfrm>
          <a:prstGeom prst="rect">
            <a:avLst/>
          </a:prstGeom>
        </p:spPr>
      </p:pic>
      <p:sp>
        <p:nvSpPr>
          <p:cNvPr id="18" name="Google Shape;973;p10">
            <a:extLst>
              <a:ext uri="{FF2B5EF4-FFF2-40B4-BE49-F238E27FC236}">
                <a16:creationId xmlns:a16="http://schemas.microsoft.com/office/drawing/2014/main" id="{F87B5C5F-6498-4504-A160-C076C3526339}"/>
              </a:ext>
            </a:extLst>
          </p:cNvPr>
          <p:cNvSpPr/>
          <p:nvPr/>
        </p:nvSpPr>
        <p:spPr>
          <a:xfrm>
            <a:off x="1461971" y="187380"/>
            <a:ext cx="9539857" cy="715045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 w="12700" cap="sq" cmpd="sng">
            <a:solidFill>
              <a:schemeClr val="dk1">
                <a:alpha val="76862"/>
              </a:schemeClr>
            </a:solidFill>
            <a:prstDash val="lgDash"/>
            <a:bevel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defRPr/>
            </a:pPr>
            <a:r>
              <a:rPr lang="en-US" sz="3600" b="1" dirty="0">
                <a:solidFill>
                  <a:srgbClr val="24406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2. </a:t>
            </a:r>
            <a:r>
              <a:rPr lang="vi-VN" sz="3600" b="1" dirty="0">
                <a:solidFill>
                  <a:srgbClr val="24406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Em sẽ làm gì trong các tình huống dưới đây.</a:t>
            </a:r>
            <a:endParaRPr kumimoji="0" sz="3600" b="1" i="0" u="none" strike="noStrike" kern="1200" cap="none" spc="0" normalizeH="0" baseline="0" noProof="0" dirty="0">
              <a:ln>
                <a:noFill/>
              </a:ln>
              <a:solidFill>
                <a:srgbClr val="244061"/>
              </a:solidFill>
              <a:effectLst/>
              <a:uLnTx/>
              <a:uFillTx/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DA792E1-D8B9-436C-BE13-8698B0DE7866}"/>
              </a:ext>
            </a:extLst>
          </p:cNvPr>
          <p:cNvGrpSpPr/>
          <p:nvPr/>
        </p:nvGrpSpPr>
        <p:grpSpPr>
          <a:xfrm>
            <a:off x="9173783" y="2809687"/>
            <a:ext cx="3018217" cy="2027094"/>
            <a:chOff x="12007" y="935"/>
            <a:chExt cx="6036" cy="3593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40F4F7A4-21BD-4BD4-B967-E741996E818C}"/>
                </a:ext>
              </a:extLst>
            </p:cNvPr>
            <p:cNvGrpSpPr/>
            <p:nvPr/>
          </p:nvGrpSpPr>
          <p:grpSpPr>
            <a:xfrm>
              <a:off x="12786" y="935"/>
              <a:ext cx="4326" cy="2263"/>
              <a:chOff x="2387762" y="551055"/>
              <a:chExt cx="7051289" cy="3182111"/>
            </a:xfrm>
          </p:grpSpPr>
          <p:pic>
            <p:nvPicPr>
              <p:cNvPr id="31" name="图片 2" descr="2">
                <a:extLst>
                  <a:ext uri="{FF2B5EF4-FFF2-40B4-BE49-F238E27FC236}">
                    <a16:creationId xmlns:a16="http://schemas.microsoft.com/office/drawing/2014/main" id="{865CD36E-FC62-4A64-A362-40834B850D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238307" y="551055"/>
                <a:ext cx="3689350" cy="3127375"/>
              </a:xfrm>
              <a:prstGeom prst="rect">
                <a:avLst/>
              </a:prstGeom>
            </p:spPr>
          </p:pic>
          <p:pic>
            <p:nvPicPr>
              <p:cNvPr id="32" name="图片 1" descr="1">
                <a:extLst>
                  <a:ext uri="{FF2B5EF4-FFF2-40B4-BE49-F238E27FC236}">
                    <a16:creationId xmlns:a16="http://schemas.microsoft.com/office/drawing/2014/main" id="{ECFBEE08-FC67-4932-A508-B5C8624999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999058" y="790165"/>
                <a:ext cx="3439993" cy="2915633"/>
              </a:xfrm>
              <a:prstGeom prst="rect">
                <a:avLst/>
              </a:prstGeom>
            </p:spPr>
          </p:pic>
          <p:pic>
            <p:nvPicPr>
              <p:cNvPr id="33" name="图片 2" descr="3">
                <a:extLst>
                  <a:ext uri="{FF2B5EF4-FFF2-40B4-BE49-F238E27FC236}">
                    <a16:creationId xmlns:a16="http://schemas.microsoft.com/office/drawing/2014/main" id="{1174DC55-E66C-4EF6-BEB7-549478DC49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flipH="1">
                <a:off x="2387762" y="872971"/>
                <a:ext cx="3374585" cy="2860195"/>
              </a:xfrm>
              <a:prstGeom prst="rect">
                <a:avLst/>
              </a:prstGeom>
            </p:spPr>
          </p:pic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E16FFCA8-D0B4-4A65-8748-FCB5A446A693}"/>
                </a:ext>
              </a:extLst>
            </p:cNvPr>
            <p:cNvGrpSpPr/>
            <p:nvPr/>
          </p:nvGrpSpPr>
          <p:grpSpPr>
            <a:xfrm>
              <a:off x="12007" y="2493"/>
              <a:ext cx="6036" cy="2035"/>
              <a:chOff x="952333" y="413795"/>
              <a:chExt cx="5305086" cy="1292291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F66F2496-9F95-4236-86F0-251771920B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960439" y="413795"/>
                <a:ext cx="3351275" cy="1292291"/>
              </a:xfrm>
              <a:prstGeom prst="rect">
                <a:avLst/>
              </a:prstGeom>
            </p:spPr>
          </p:pic>
          <p:sp>
            <p:nvSpPr>
              <p:cNvPr id="30" name="TextBox 38">
                <a:extLst>
                  <a:ext uri="{FF2B5EF4-FFF2-40B4-BE49-F238E27FC236}">
                    <a16:creationId xmlns:a16="http://schemas.microsoft.com/office/drawing/2014/main" id="{44ADF07B-F567-4E23-942F-C9224AC8537F}"/>
                  </a:ext>
                </a:extLst>
              </p:cNvPr>
              <p:cNvSpPr txBox="1"/>
              <p:nvPr/>
            </p:nvSpPr>
            <p:spPr>
              <a:xfrm>
                <a:off x="952333" y="515397"/>
                <a:ext cx="5305086" cy="935359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Thảo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luận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nhóm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4</a:t>
                </a:r>
              </a:p>
            </p:txBody>
          </p:sp>
        </p:grp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B298D485-B4C9-4646-BC7D-1D0FAE8F0A6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2582" y="1203960"/>
            <a:ext cx="5553075" cy="2438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B3CE9D9-98C8-4088-9835-19ED88D9C2E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70400" y="3793489"/>
            <a:ext cx="5143500" cy="27003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41345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8AB01C4-998D-6F3C-43CF-F460641130E0}"/>
              </a:ext>
            </a:extLst>
          </p:cNvPr>
          <p:cNvSpPr txBox="1"/>
          <p:nvPr/>
        </p:nvSpPr>
        <p:spPr>
          <a:xfrm>
            <a:off x="0" y="2216258"/>
            <a:ext cx="11544300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 4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Đại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diện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nhóm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bốc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2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lá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thăm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tình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huống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Thảo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luận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nhóm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và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đưa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ra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lời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khuyên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cho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tình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huống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vừa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bốc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được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Các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nhóm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trình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bày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ý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kiến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của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mình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. 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9449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492" y="934671"/>
            <a:ext cx="11220576" cy="560067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538" y="1027511"/>
            <a:ext cx="10361468" cy="536207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08343" y="3260669"/>
            <a:ext cx="2275493" cy="3558572"/>
          </a:xfrm>
          <a:prstGeom prst="rect">
            <a:avLst/>
          </a:prstGeom>
        </p:spPr>
      </p:pic>
      <p:sp>
        <p:nvSpPr>
          <p:cNvPr id="15" name="Google Shape;1045;p15"/>
          <p:cNvSpPr/>
          <p:nvPr/>
        </p:nvSpPr>
        <p:spPr>
          <a:xfrm>
            <a:off x="1712462" y="1239519"/>
            <a:ext cx="4708658" cy="3049949"/>
          </a:xfrm>
          <a:prstGeom prst="wedgeRoundRectCallout">
            <a:avLst>
              <a:gd name="adj1" fmla="val -60503"/>
              <a:gd name="adj2" fmla="val 47161"/>
              <a:gd name="adj3" fmla="val 16667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just">
              <a:buClr>
                <a:srgbClr val="000000"/>
              </a:buClr>
              <a:defRPr/>
            </a:pPr>
            <a:r>
              <a:rPr lang="vi-VN" sz="2800" kern="0" dirty="0">
                <a:solidFill>
                  <a:prstClr val="black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Khi cần đi qua đường ở nơi không có vạch kẻ đường, em và bạn cần quan sát cẩn thận khi chắc chắc không có xe nào đang đến gần mới đi qua đường. 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6" name="Google Shape;1051;p1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760595" y="0"/>
            <a:ext cx="4670809" cy="1238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5AE825C-C394-47F1-8B56-1C3D6C92296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30720" y="1634740"/>
            <a:ext cx="4595177" cy="20177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940473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492" y="934671"/>
            <a:ext cx="11220576" cy="560067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538" y="1027511"/>
            <a:ext cx="10361468" cy="536207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08343" y="3260669"/>
            <a:ext cx="2275493" cy="3558572"/>
          </a:xfrm>
          <a:prstGeom prst="rect">
            <a:avLst/>
          </a:prstGeom>
        </p:spPr>
      </p:pic>
      <p:sp>
        <p:nvSpPr>
          <p:cNvPr id="15" name="Google Shape;1045;p15"/>
          <p:cNvSpPr/>
          <p:nvPr/>
        </p:nvSpPr>
        <p:spPr>
          <a:xfrm>
            <a:off x="1485971" y="1927275"/>
            <a:ext cx="4999235" cy="2362194"/>
          </a:xfrm>
          <a:prstGeom prst="wedgeRoundRectCallout">
            <a:avLst>
              <a:gd name="adj1" fmla="val -56835"/>
              <a:gd name="adj2" fmla="val 87802"/>
              <a:gd name="adj3" fmla="val 16667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just">
              <a:buClr>
                <a:srgbClr val="000000"/>
              </a:buClr>
              <a:defRPr/>
            </a:pPr>
            <a:r>
              <a:rPr lang="vi-VN" sz="2800" kern="0" dirty="0">
                <a:solidFill>
                  <a:prstClr val="black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Khi đi bộ trên đường không có vỉa hè, em và bạn cần đi sát lề đường bên phải, tập trung quan sát; không dàn hàng ngang,....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6" name="Google Shape;1051;p1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760595" y="0"/>
            <a:ext cx="4670809" cy="1238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45B3644-2A4F-46BE-B0CC-1B1700655D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61200" y="2626359"/>
            <a:ext cx="4483100" cy="23536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045946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6215" y="3485657"/>
            <a:ext cx="2983742" cy="201424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379" y="4107940"/>
            <a:ext cx="1000328" cy="29587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0713">
            <a:off x="4840914" y="2281743"/>
            <a:ext cx="936258" cy="209850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29914"/>
            <a:ext cx="12192000" cy="158607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07940"/>
            <a:ext cx="5649519" cy="275006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132" y="317687"/>
            <a:ext cx="1198006" cy="1093102"/>
          </a:xfrm>
          <a:prstGeom prst="rect">
            <a:avLst/>
          </a:prstGeom>
        </p:spPr>
      </p:pic>
      <p:sp>
        <p:nvSpPr>
          <p:cNvPr id="2" name="Rounded Rectangular Callout 1"/>
          <p:cNvSpPr/>
          <p:nvPr/>
        </p:nvSpPr>
        <p:spPr>
          <a:xfrm>
            <a:off x="5649519" y="234365"/>
            <a:ext cx="4000918" cy="1292398"/>
          </a:xfrm>
          <a:prstGeom prst="wedgeRoundRectCallout">
            <a:avLst>
              <a:gd name="adj1" fmla="val -47895"/>
              <a:gd name="adj2" fmla="val 104336"/>
              <a:gd name="adj3" fmla="val 16667"/>
            </a:avLst>
          </a:prstGeom>
          <a:ln w="38100"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0766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Motion origin="layout" path="M -6.25E-7 2.96296E-6 L 1.53125 2.96296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563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3.33333E-6 -2.59259E-6 L -1.27213 -2.59259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607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8AB01C4-998D-6F3C-43CF-F460641130E0}"/>
              </a:ext>
            </a:extLst>
          </p:cNvPr>
          <p:cNvSpPr txBox="1"/>
          <p:nvPr/>
        </p:nvSpPr>
        <p:spPr>
          <a:xfrm>
            <a:off x="139485" y="749530"/>
            <a:ext cx="114251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vi-VN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ẽ tranh tuyên truyền với bạn bè, người thân về các quy tắc đi bộ an toàn.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6859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Rectangle 1032">
            <a:extLst>
              <a:ext uri="{FF2B5EF4-FFF2-40B4-BE49-F238E27FC236}">
                <a16:creationId xmlns:a16="http://schemas.microsoft.com/office/drawing/2014/main" id="{AA3CC463-F933-4AC4-86E1-5AC14B0C31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6025D2DB-A12A-44DB-B00E-F4D622329ED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480060"/>
            <a:ext cx="4180332" cy="2788074"/>
          </a:xfrm>
          <a:prstGeom prst="rect">
            <a:avLst/>
          </a:prstGeom>
          <a:solidFill>
            <a:srgbClr val="FFFFFF"/>
          </a:solidFill>
          <a:ln w="19050">
            <a:solidFill>
              <a:srgbClr val="7DB7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Vẽ hoặc sưu tầm tranh để tuyên truyền với bạn bè, người thân về quy tắc">
            <a:extLst>
              <a:ext uri="{FF2B5EF4-FFF2-40B4-BE49-F238E27FC236}">
                <a16:creationId xmlns:a16="http://schemas.microsoft.com/office/drawing/2014/main" id="{1B28F754-BE92-4EBD-A294-C2294A2890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2549" y="821184"/>
            <a:ext cx="3854945" cy="2120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7" name="Rectangle 1036">
            <a:extLst>
              <a:ext uri="{FF2B5EF4-FFF2-40B4-BE49-F238E27FC236}">
                <a16:creationId xmlns:a16="http://schemas.microsoft.com/office/drawing/2014/main" id="{CE7E7877-F64E-4EEA-B778-138031EFF87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3603670"/>
            <a:ext cx="4180332" cy="2788074"/>
          </a:xfrm>
          <a:prstGeom prst="rect">
            <a:avLst/>
          </a:prstGeom>
          <a:solidFill>
            <a:srgbClr val="FFFFFF"/>
          </a:solidFill>
          <a:ln w="19050">
            <a:solidFill>
              <a:srgbClr val="7DB7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roup of children posing for a photo&#10;&#10;Description automatically generated with low confidence">
            <a:extLst>
              <a:ext uri="{FF2B5EF4-FFF2-40B4-BE49-F238E27FC236}">
                <a16:creationId xmlns:a16="http://schemas.microsoft.com/office/drawing/2014/main" id="{01AA2C70-EDE1-4626-A0D7-C7FEAABCD2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549" y="4116647"/>
            <a:ext cx="3854945" cy="1734725"/>
          </a:xfrm>
          <a:prstGeom prst="rect">
            <a:avLst/>
          </a:prstGeom>
        </p:spPr>
      </p:pic>
      <p:sp>
        <p:nvSpPr>
          <p:cNvPr id="1039" name="Rectangle 1038">
            <a:extLst>
              <a:ext uri="{FF2B5EF4-FFF2-40B4-BE49-F238E27FC236}">
                <a16:creationId xmlns:a16="http://schemas.microsoft.com/office/drawing/2014/main" id="{7DD6C4F3-70FD-4F13-919C-702EE48864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0596" y="487090"/>
            <a:ext cx="6741849" cy="5897880"/>
          </a:xfrm>
          <a:prstGeom prst="rect">
            <a:avLst/>
          </a:prstGeom>
          <a:solidFill>
            <a:srgbClr val="FFFFFF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Vẽ hoặc sưu tầm tranh để tuyên truyền với bạn bè, người thân về quy tắc">
            <a:extLst>
              <a:ext uri="{FF2B5EF4-FFF2-40B4-BE49-F238E27FC236}">
                <a16:creationId xmlns:a16="http://schemas.microsoft.com/office/drawing/2014/main" id="{44AC0CF9-90FF-4F8E-9B96-34B7190946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44764" y="1152437"/>
            <a:ext cx="6410084" cy="4567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8353073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B5327806-39FF-5203-1AD1-09A2BD8373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327" y="0"/>
            <a:ext cx="9071263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B789100-CDF5-B261-1208-41DD43ED41AA}"/>
              </a:ext>
            </a:extLst>
          </p:cNvPr>
          <p:cNvSpPr txBox="1"/>
          <p:nvPr/>
        </p:nvSpPr>
        <p:spPr>
          <a:xfrm>
            <a:off x="3340676" y="1413063"/>
            <a:ext cx="575656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Hằng ngày em cần tuân thủ nghiêm túc quy tắc an toàn giao thông đường bộ như: Đi bộ trên vỉa hè. Qua đường phải quan sát cẩn thận.Đi đúng vạch kẻ đường dành cho người đi bộ qua đường…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461076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7B44ECCA-F492-40CE-A7FB-EF8A3FF2FF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057148"/>
            <a:ext cx="10905066" cy="4743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400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1459" y="1640382"/>
            <a:ext cx="2794631" cy="149680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7334"/>
            <a:ext cx="12192000" cy="562051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7908" y="3645079"/>
            <a:ext cx="916722" cy="80502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4329" y="2280929"/>
            <a:ext cx="1490622" cy="119738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259" y="2281083"/>
            <a:ext cx="1912160" cy="369201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614" y="1605820"/>
            <a:ext cx="1964718" cy="289367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7666" y="3235627"/>
            <a:ext cx="1385638" cy="210487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7411" y="3260429"/>
            <a:ext cx="3284707" cy="311618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465" y="352584"/>
            <a:ext cx="910794" cy="86662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5611" y="432571"/>
            <a:ext cx="1277435" cy="115144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98876" y="657094"/>
            <a:ext cx="8785097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097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1.11111E-6 L -0.06042 0.2407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21" y="1203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5" presetClass="exit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5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2.29167E-6 -1.48148E-6 L -0.13177 0.06783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89" y="338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53" presetClass="exit" presetSubtype="32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52" presetClass="exit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animScale>
                                      <p:cBhvr>
                                        <p:cTn id="20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21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600"/>
                            </p:stCondLst>
                            <p:childTnLst>
                              <p:par>
                                <p:cTn id="2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600"/>
                            </p:stCondLst>
                            <p:childTnLst>
                              <p:par>
                                <p:cTn id="32" presetID="26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6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7.40741E-7 C 0.00404 0.05232 0.04961 0.05741 0.0793 0.06227 C 0.10885 0.06736 0.14753 0.02917 0.17786 0.02963 C 0.2082 0.03009 0.22878 0.06667 0.26042 0.06505 C 0.29219 0.06366 0.33984 0.02593 0.36836 0.02037 C 0.41198 0.00509 0.48867 0.05255 0.52044 0.04838 " pathEditMode="relative" rAng="0" ptsTypes="AAAAAA">
                                      <p:cBhvr>
                                        <p:cTn id="5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16" y="3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600"/>
                            </p:stCondLst>
                            <p:childTnLst>
                              <p:par>
                                <p:cTn id="5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255"/>
          <a:stretch/>
        </p:blipFill>
        <p:spPr>
          <a:xfrm>
            <a:off x="0" y="1994345"/>
            <a:ext cx="12192000" cy="384585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805" y="1436565"/>
            <a:ext cx="1430276" cy="241284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377" y="1513970"/>
            <a:ext cx="1494647" cy="2403304"/>
          </a:xfrm>
          <a:prstGeom prst="rect">
            <a:avLst/>
          </a:prstGeom>
        </p:spPr>
      </p:pic>
      <p:pic>
        <p:nvPicPr>
          <p:cNvPr id="35" name="图片 3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99" b="47255"/>
          <a:stretch/>
        </p:blipFill>
        <p:spPr>
          <a:xfrm>
            <a:off x="0" y="5450541"/>
            <a:ext cx="12192000" cy="16584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1111" y1="68000" x2="30889" y2="71889"/>
                        <a14:foregroundMark x1="27556" y1="67333" x2="34333" y2="66333"/>
                        <a14:foregroundMark x1="70333" y1="52667" x2="67444" y2="56222"/>
                        <a14:backgroundMark x1="62667" y1="49333" x2="62000" y2="61333"/>
                        <a14:backgroundMark x1="66444" y1="50667" x2="69111" y2="50222"/>
                        <a14:backgroundMark x1="27333" y1="74333" x2="36000" y2="74333"/>
                      </a14:backgroundRemoval>
                    </a14:imgEffect>
                  </a14:imgLayer>
                </a14:imgProps>
              </a:ext>
            </a:extLst>
          </a:blip>
          <a:srcRect t="27657"/>
          <a:stretch/>
        </p:blipFill>
        <p:spPr>
          <a:xfrm>
            <a:off x="-1187750" y="4426879"/>
            <a:ext cx="5235315" cy="3787398"/>
          </a:xfrm>
          <a:prstGeom prst="rect">
            <a:avLst/>
          </a:prstGeom>
        </p:spPr>
      </p:pic>
      <p:pic>
        <p:nvPicPr>
          <p:cNvPr id="37" name="图片 6">
            <a:extLst>
              <a:ext uri="{FF2B5EF4-FFF2-40B4-BE49-F238E27FC236}">
                <a16:creationId xmlns:a16="http://schemas.microsoft.com/office/drawing/2014/main" id="{DB16B64E-5E83-4ADF-8230-575D53E3551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38" t="35967" r="2104" b="8703"/>
          <a:stretch/>
        </p:blipFill>
        <p:spPr>
          <a:xfrm>
            <a:off x="9077593" y="2477479"/>
            <a:ext cx="2753337" cy="19494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96703" y="1733465"/>
            <a:ext cx="4877223" cy="4877223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backgroundMark x1="21250" y1="75625" x2="66406" y2="81250"/>
                        <a14:backgroundMark x1="24063" y1="71406" x2="32500" y2="73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033641" y="3671047"/>
            <a:ext cx="4087904" cy="4087904"/>
          </a:xfrm>
          <a:prstGeom prst="rect">
            <a:avLst/>
          </a:prstGeom>
        </p:spPr>
      </p:pic>
      <p:sp>
        <p:nvSpPr>
          <p:cNvPr id="12" name="Rounded Rectangular Callout 8">
            <a:extLst>
              <a:ext uri="{FF2B5EF4-FFF2-40B4-BE49-F238E27FC236}">
                <a16:creationId xmlns:a16="http://schemas.microsoft.com/office/drawing/2014/main" id="{86D12F0A-D6DF-484B-AE15-E46F0B360BA1}"/>
              </a:ext>
            </a:extLst>
          </p:cNvPr>
          <p:cNvSpPr/>
          <p:nvPr/>
        </p:nvSpPr>
        <p:spPr>
          <a:xfrm>
            <a:off x="3157997" y="-3831828"/>
            <a:ext cx="5817735" cy="1129553"/>
          </a:xfrm>
          <a:prstGeom prst="wedgeRoundRectCallout">
            <a:avLst>
              <a:gd name="adj1" fmla="val -9130"/>
              <a:gd name="adj2" fmla="val 47534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KHỞI ĐỘNG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F7B737D-5C66-4396-939E-97AC563FDCD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05667" y="384862"/>
            <a:ext cx="5828281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878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CA2B3CB6-3229-4C46-91C3-B13D470622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085" y="5740616"/>
            <a:ext cx="8254314" cy="1117384"/>
          </a:xfrm>
          <a:prstGeom prst="rect">
            <a:avLst/>
          </a:prstGeom>
        </p:spPr>
      </p:pic>
      <p:pic>
        <p:nvPicPr>
          <p:cNvPr id="17" name="图片 4">
            <a:extLst>
              <a:ext uri="{FF2B5EF4-FFF2-40B4-BE49-F238E27FC236}">
                <a16:creationId xmlns:a16="http://schemas.microsoft.com/office/drawing/2014/main" id="{9BF9EAA9-5901-4F17-B80A-6E4B825658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5482" y="5740616"/>
            <a:ext cx="8254314" cy="1117384"/>
          </a:xfrm>
          <a:prstGeom prst="rect">
            <a:avLst/>
          </a:prstGeom>
        </p:spPr>
      </p:pic>
      <p:sp>
        <p:nvSpPr>
          <p:cNvPr id="18" name="Google Shape;973;p10">
            <a:extLst>
              <a:ext uri="{FF2B5EF4-FFF2-40B4-BE49-F238E27FC236}">
                <a16:creationId xmlns:a16="http://schemas.microsoft.com/office/drawing/2014/main" id="{F87B5C5F-6498-4504-A160-C076C3526339}"/>
              </a:ext>
            </a:extLst>
          </p:cNvPr>
          <p:cNvSpPr/>
          <p:nvPr/>
        </p:nvSpPr>
        <p:spPr>
          <a:xfrm>
            <a:off x="83114" y="157713"/>
            <a:ext cx="12025772" cy="987460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 w="12700" cap="sq" cmpd="sng">
            <a:solidFill>
              <a:schemeClr val="dk1">
                <a:alpha val="76862"/>
              </a:schemeClr>
            </a:solidFill>
            <a:prstDash val="lgDash"/>
            <a:bevel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defRPr/>
            </a:pPr>
            <a:r>
              <a:rPr lang="en-US" sz="26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lang="en-US" sz="2600" b="1" dirty="0">
                <a:solidFill>
                  <a:srgbClr val="24406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. </a:t>
            </a:r>
            <a:r>
              <a:rPr lang="vi-VN" sz="2600" b="1" dirty="0">
                <a:solidFill>
                  <a:srgbClr val="24406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Em đồng tình hoặc không đồng tình với hành vi của các bạn nào trong tranh dưới đây? Vì sao?</a:t>
            </a:r>
            <a:endParaRPr kumimoji="0" sz="2600" b="1" i="0" u="none" strike="noStrike" kern="1200" cap="none" spc="0" normalizeH="0" baseline="0" noProof="0" dirty="0">
              <a:ln>
                <a:noFill/>
              </a:ln>
              <a:solidFill>
                <a:srgbClr val="244061"/>
              </a:solidFill>
              <a:effectLst/>
              <a:uLnTx/>
              <a:uFillTx/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2698C4-59BC-41B2-A9F8-A4515C546A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747" y="1365567"/>
            <a:ext cx="7465147" cy="27085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10C0758-090E-4C42-9F05-250BCBF73D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38574" y="4123689"/>
            <a:ext cx="7215505" cy="25823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118838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227D527-2EB5-4081-8FDC-E54034D78405}"/>
              </a:ext>
            </a:extLst>
          </p:cNvPr>
          <p:cNvSpPr txBox="1"/>
          <p:nvPr/>
        </p:nvSpPr>
        <p:spPr>
          <a:xfrm>
            <a:off x="2181168" y="1828396"/>
            <a:ext cx="607891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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963873F-460E-6223-9F97-006FED813CAC}"/>
              </a:ext>
            </a:extLst>
          </p:cNvPr>
          <p:cNvSpPr txBox="1"/>
          <p:nvPr/>
        </p:nvSpPr>
        <p:spPr>
          <a:xfrm>
            <a:off x="2079568" y="3890499"/>
            <a:ext cx="69018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P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Đồng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tình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đưa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bảng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mặt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cười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   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đồng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tình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đưa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bảng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mặt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buồn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48F870-F2DA-96A8-CF6A-1C70DC0B4983}"/>
              </a:ext>
            </a:extLst>
          </p:cNvPr>
          <p:cNvSpPr txBox="1"/>
          <p:nvPr/>
        </p:nvSpPr>
        <p:spPr>
          <a:xfrm>
            <a:off x="2821823" y="170938"/>
            <a:ext cx="7490577" cy="1323439"/>
          </a:xfrm>
          <a:prstGeom prst="rect">
            <a:avLst/>
          </a:prstGeom>
          <a:noFill/>
        </p:spPr>
        <p:txBody>
          <a:bodyPr wrap="square" rtlCol="0">
            <a:prstTxWarp prst="textWave2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Ai </a:t>
            </a:r>
            <a:r>
              <a:rPr kumimoji="0" lang="en-US" sz="8800" b="0" i="0" u="none" strike="noStrike" kern="1200" cap="none" spc="0" normalizeH="0" baseline="0" noProof="0" dirty="0" err="1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đúng</a:t>
            </a:r>
            <a:r>
              <a:rPr kumimoji="0" lang="en-US" sz="8800" b="0" i="0" u="none" strike="noStrike" kern="1200" cap="none" spc="0" normalizeH="0" baseline="0" noProof="0" dirty="0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 ai </a:t>
            </a:r>
            <a:r>
              <a:rPr kumimoji="0" lang="en-US" sz="8800" b="0" i="0" u="none" strike="noStrike" kern="1200" cap="none" spc="0" normalizeH="0" baseline="0" noProof="0" dirty="0" err="1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sai</a:t>
            </a:r>
            <a:r>
              <a:rPr kumimoji="0" lang="en-US" sz="8800" b="0" i="0" u="none" strike="noStrike" kern="1200" cap="none" spc="0" normalizeH="0" baseline="0" noProof="0" dirty="0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 ? </a:t>
            </a:r>
          </a:p>
        </p:txBody>
      </p:sp>
    </p:spTree>
    <p:extLst>
      <p:ext uri="{BB962C8B-B14F-4D97-AF65-F5344CB8AC3E}">
        <p14:creationId xmlns:p14="http://schemas.microsoft.com/office/powerpoint/2010/main" val="2010002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46BB83D7-44C5-193A-9D70-DEA19CC85F0C}"/>
              </a:ext>
            </a:extLst>
          </p:cNvPr>
          <p:cNvGrpSpPr/>
          <p:nvPr/>
        </p:nvGrpSpPr>
        <p:grpSpPr>
          <a:xfrm>
            <a:off x="6248400" y="1105320"/>
            <a:ext cx="5808672" cy="5527964"/>
            <a:chOff x="6824202" y="1194954"/>
            <a:chExt cx="5255448" cy="5527964"/>
          </a:xfrm>
        </p:grpSpPr>
        <p:pic>
          <p:nvPicPr>
            <p:cNvPr id="3" name="Picture 2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E29466C8-8089-D676-B4B1-BAC3688F5F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4202" y="1194954"/>
              <a:ext cx="5255448" cy="5527964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D7B5CC7-1666-5F17-2ED7-A72F6BC4EDF1}"/>
                </a:ext>
              </a:extLst>
            </p:cNvPr>
            <p:cNvSpPr txBox="1"/>
            <p:nvPr/>
          </p:nvSpPr>
          <p:spPr>
            <a:xfrm>
              <a:off x="8151714" y="3926339"/>
              <a:ext cx="3893743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>
                  <a:solidFill>
                    <a:srgbClr val="212529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C</a:t>
              </a:r>
              <a:r>
                <a:rPr lang="vi-VN" sz="2800" b="1" i="0" dirty="0">
                  <a:solidFill>
                    <a:srgbClr val="212529"/>
                  </a:solidFill>
                  <a:effectLst/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ác bạn sang đường ở ngã tư, nơi có vạch kẻ dường, tập trug quan sát và giơ tay cao ra tín hiệu xin nhường đường.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Flowchart: Terminator 1">
            <a:extLst>
              <a:ext uri="{FF2B5EF4-FFF2-40B4-BE49-F238E27FC236}">
                <a16:creationId xmlns:a16="http://schemas.microsoft.com/office/drawing/2014/main" id="{E5F2EB71-2CA9-08B6-72B7-9786A85F8A84}"/>
              </a:ext>
            </a:extLst>
          </p:cNvPr>
          <p:cNvSpPr/>
          <p:nvPr/>
        </p:nvSpPr>
        <p:spPr>
          <a:xfrm>
            <a:off x="320964" y="224716"/>
            <a:ext cx="5551516" cy="2701637"/>
          </a:xfrm>
          <a:prstGeom prst="flowChartTerminator">
            <a:avLst/>
          </a:prstGeom>
          <a:solidFill>
            <a:schemeClr val="bg1">
              <a:alpha val="50000"/>
            </a:schemeClr>
          </a:solidFill>
          <a:ln w="38100">
            <a:solidFill>
              <a:schemeClr val="tx1"/>
            </a:solidFill>
            <a:prstDash val="lgDash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2171572C-A877-C9C1-7993-8E257FBBA2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8981" y="3561385"/>
            <a:ext cx="1935448" cy="19354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6C1F675-901C-4248-BB43-72E3062C3F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802" y="3156267"/>
            <a:ext cx="4374198" cy="32463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994827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Terminator 5">
            <a:extLst>
              <a:ext uri="{FF2B5EF4-FFF2-40B4-BE49-F238E27FC236}">
                <a16:creationId xmlns:a16="http://schemas.microsoft.com/office/drawing/2014/main" id="{02DAAE2A-43E3-A9C8-10D2-1E73CCEE9A47}"/>
              </a:ext>
            </a:extLst>
          </p:cNvPr>
          <p:cNvSpPr/>
          <p:nvPr/>
        </p:nvSpPr>
        <p:spPr>
          <a:xfrm>
            <a:off x="5474854" y="135082"/>
            <a:ext cx="5994400" cy="2701637"/>
          </a:xfrm>
          <a:prstGeom prst="flowChartTerminator">
            <a:avLst/>
          </a:prstGeom>
          <a:solidFill>
            <a:schemeClr val="bg1">
              <a:alpha val="50000"/>
            </a:schemeClr>
          </a:solidFill>
          <a:ln w="38100">
            <a:solidFill>
              <a:schemeClr val="tx1"/>
            </a:solidFill>
            <a:prstDash val="lgDash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A16DE04-0A34-AF32-6FD0-FCE71756B7B2}"/>
              </a:ext>
            </a:extLst>
          </p:cNvPr>
          <p:cNvGrpSpPr/>
          <p:nvPr/>
        </p:nvGrpSpPr>
        <p:grpSpPr>
          <a:xfrm>
            <a:off x="408326" y="1166165"/>
            <a:ext cx="4495801" cy="5372481"/>
            <a:chOff x="442192" y="1257300"/>
            <a:chExt cx="4495801" cy="5372481"/>
          </a:xfrm>
        </p:grpSpPr>
        <p:pic>
          <p:nvPicPr>
            <p:cNvPr id="9" name="Picture 8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BD5CFB96-E963-A7A5-EB9D-CB752756DC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193" y="1257300"/>
              <a:ext cx="4495800" cy="537248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6993B7B-7821-41B1-6A4B-259906E02F5F}"/>
                </a:ext>
              </a:extLst>
            </p:cNvPr>
            <p:cNvSpPr txBox="1"/>
            <p:nvPr/>
          </p:nvSpPr>
          <p:spPr>
            <a:xfrm>
              <a:off x="442192" y="3886390"/>
              <a:ext cx="4495800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srgbClr val="212529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B</a:t>
              </a:r>
              <a:r>
                <a:rPr lang="vi-VN" sz="3200" b="1" i="0" dirty="0">
                  <a:solidFill>
                    <a:srgbClr val="212529"/>
                  </a:solidFill>
                  <a:effectLst/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ạn nhỏ chưa tuân thủ quy tắc an toàn khi đi bộ, chạy sang đường mà không quan sát.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4EA34045-EA87-8152-9651-3E4AA6F38D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099" y="4142245"/>
            <a:ext cx="1779155" cy="177915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760EFD9-567B-452F-9891-8A93A18A78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62532" y="3352800"/>
            <a:ext cx="4257626" cy="31292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915749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AEF9791-B3D7-36B4-7A5C-9B0C5C289F8D}"/>
              </a:ext>
            </a:extLst>
          </p:cNvPr>
          <p:cNvGrpSpPr/>
          <p:nvPr/>
        </p:nvGrpSpPr>
        <p:grpSpPr>
          <a:xfrm>
            <a:off x="278306" y="1235914"/>
            <a:ext cx="4495800" cy="5372481"/>
            <a:chOff x="729861" y="1028931"/>
            <a:chExt cx="4495800" cy="5372481"/>
          </a:xfrm>
        </p:grpSpPr>
        <p:pic>
          <p:nvPicPr>
            <p:cNvPr id="7" name="Picture 6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51787DE3-1583-F339-8977-F87465D07B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861" y="1028931"/>
              <a:ext cx="4495800" cy="537248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A6D3BB3-2D02-EE9A-9333-9A278BDD5FCD}"/>
                </a:ext>
              </a:extLst>
            </p:cNvPr>
            <p:cNvSpPr txBox="1"/>
            <p:nvPr/>
          </p:nvSpPr>
          <p:spPr>
            <a:xfrm>
              <a:off x="729861" y="3969749"/>
              <a:ext cx="4495800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Khi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ngang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qua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cánh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nhỏ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mẹ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: “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Mẹ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ơi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thân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lúa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lại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mềm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ạ?”</a:t>
              </a:r>
            </a:p>
          </p:txBody>
        </p:sp>
      </p:grpSp>
      <p:pic>
        <p:nvPicPr>
          <p:cNvPr id="3" name="Picture 2" descr="Two people riding a motorcycle&#10;&#10;Description automatically generated with low confidence">
            <a:extLst>
              <a:ext uri="{FF2B5EF4-FFF2-40B4-BE49-F238E27FC236}">
                <a16:creationId xmlns:a16="http://schemas.microsoft.com/office/drawing/2014/main" id="{3C886E3A-EEF1-C6BD-613B-E3DAD75EDE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5342" y="3429000"/>
            <a:ext cx="4588352" cy="317939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Flowchart: Terminator 3">
            <a:extLst>
              <a:ext uri="{FF2B5EF4-FFF2-40B4-BE49-F238E27FC236}">
                <a16:creationId xmlns:a16="http://schemas.microsoft.com/office/drawing/2014/main" id="{FCFACBCB-43D5-0387-0818-E50287EDE6F6}"/>
              </a:ext>
            </a:extLst>
          </p:cNvPr>
          <p:cNvSpPr/>
          <p:nvPr/>
        </p:nvSpPr>
        <p:spPr>
          <a:xfrm>
            <a:off x="5779654" y="249605"/>
            <a:ext cx="5994400" cy="2701637"/>
          </a:xfrm>
          <a:prstGeom prst="flowChartTerminator">
            <a:avLst/>
          </a:prstGeom>
          <a:solidFill>
            <a:schemeClr val="bg1">
              <a:alpha val="50000"/>
            </a:schemeClr>
          </a:solidFill>
          <a:ln w="38100">
            <a:solidFill>
              <a:schemeClr val="tx1"/>
            </a:solidFill>
            <a:prstDash val="lgDash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9F11CEA6-6A0D-1415-EE44-52283C9022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2000" y="3978442"/>
            <a:ext cx="1935448" cy="1935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63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Terminator 5">
            <a:extLst>
              <a:ext uri="{FF2B5EF4-FFF2-40B4-BE49-F238E27FC236}">
                <a16:creationId xmlns:a16="http://schemas.microsoft.com/office/drawing/2014/main" id="{02DAAE2A-43E3-A9C8-10D2-1E73CCEE9A47}"/>
              </a:ext>
            </a:extLst>
          </p:cNvPr>
          <p:cNvSpPr/>
          <p:nvPr/>
        </p:nvSpPr>
        <p:spPr>
          <a:xfrm>
            <a:off x="5474854" y="135082"/>
            <a:ext cx="5994400" cy="2701637"/>
          </a:xfrm>
          <a:prstGeom prst="flowChartTerminator">
            <a:avLst/>
          </a:prstGeom>
          <a:solidFill>
            <a:schemeClr val="bg1">
              <a:alpha val="50000"/>
            </a:schemeClr>
          </a:solidFill>
          <a:ln w="38100">
            <a:solidFill>
              <a:schemeClr val="tx1"/>
            </a:solidFill>
            <a:prstDash val="lgDash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A16DE04-0A34-AF32-6FD0-FCE71756B7B2}"/>
              </a:ext>
            </a:extLst>
          </p:cNvPr>
          <p:cNvGrpSpPr/>
          <p:nvPr/>
        </p:nvGrpSpPr>
        <p:grpSpPr>
          <a:xfrm>
            <a:off x="408326" y="1166165"/>
            <a:ext cx="4495801" cy="5372481"/>
            <a:chOff x="442192" y="1257300"/>
            <a:chExt cx="4495801" cy="5372481"/>
          </a:xfrm>
        </p:grpSpPr>
        <p:pic>
          <p:nvPicPr>
            <p:cNvPr id="9" name="Picture 8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BD5CFB96-E963-A7A5-EB9D-CB752756DC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193" y="1257300"/>
              <a:ext cx="4495800" cy="537248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6993B7B-7821-41B1-6A4B-259906E02F5F}"/>
                </a:ext>
              </a:extLst>
            </p:cNvPr>
            <p:cNvSpPr txBox="1"/>
            <p:nvPr/>
          </p:nvSpPr>
          <p:spPr>
            <a:xfrm>
              <a:off x="442192" y="3886390"/>
              <a:ext cx="4495800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srgbClr val="21252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lang="vi-VN" sz="3200" b="1" i="0" dirty="0">
                  <a:solidFill>
                    <a:srgbClr val="212529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ai anh em đi bộ qua đường khá đông đúc, trong khi cách đó một đoạn có cầu vượt dành cho người đi bộ.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4EA34045-EA87-8152-9651-3E4AA6F38D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099" y="4142245"/>
            <a:ext cx="1779155" cy="17791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34CA627-ADAE-4B5D-9C10-ED988072A0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35849" y="3420744"/>
            <a:ext cx="4259849" cy="29698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55436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7ABB90D-BC3A-7636-88D1-B7BD906D5F79}"/>
              </a:ext>
            </a:extLst>
          </p:cNvPr>
          <p:cNvGrpSpPr/>
          <p:nvPr/>
        </p:nvGrpSpPr>
        <p:grpSpPr>
          <a:xfrm>
            <a:off x="6834011" y="1330036"/>
            <a:ext cx="5255448" cy="5527964"/>
            <a:chOff x="6834011" y="1330036"/>
            <a:chExt cx="5255448" cy="5527964"/>
          </a:xfrm>
        </p:grpSpPr>
        <p:pic>
          <p:nvPicPr>
            <p:cNvPr id="7" name="Picture 6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2EDB24ED-C63D-4EC1-F306-A897286087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4011" y="1330036"/>
              <a:ext cx="5255448" cy="552796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19D5E9D-0222-DA61-3BE1-8796743ECAF8}"/>
                </a:ext>
              </a:extLst>
            </p:cNvPr>
            <p:cNvSpPr txBox="1"/>
            <p:nvPr/>
          </p:nvSpPr>
          <p:spPr>
            <a:xfrm>
              <a:off x="8237663" y="4273134"/>
              <a:ext cx="3657270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i="0" dirty="0">
                  <a:solidFill>
                    <a:srgbClr val="212529"/>
                  </a:solidFill>
                  <a:effectLst/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 </a:t>
              </a:r>
              <a:r>
                <a:rPr lang="en-US" sz="3600" b="1" dirty="0">
                  <a:solidFill>
                    <a:srgbClr val="212529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H</a:t>
              </a:r>
              <a:r>
                <a:rPr lang="en-US" sz="3600" b="1" i="0" dirty="0">
                  <a:solidFill>
                    <a:srgbClr val="212529"/>
                  </a:solidFill>
                  <a:effectLst/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ai </a:t>
              </a:r>
              <a:r>
                <a:rPr lang="en-US" sz="3600" b="1" i="0" dirty="0" err="1">
                  <a:solidFill>
                    <a:srgbClr val="212529"/>
                  </a:solidFill>
                  <a:effectLst/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bạn</a:t>
              </a:r>
              <a:r>
                <a:rPr lang="en-US" sz="3600" b="1" i="0" dirty="0">
                  <a:solidFill>
                    <a:srgbClr val="212529"/>
                  </a:solidFill>
                  <a:effectLst/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i="0" dirty="0" err="1">
                  <a:solidFill>
                    <a:srgbClr val="212529"/>
                  </a:solidFill>
                  <a:effectLst/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đi</a:t>
              </a:r>
              <a:r>
                <a:rPr lang="en-US" sz="3600" b="1" i="0" dirty="0">
                  <a:solidFill>
                    <a:srgbClr val="212529"/>
                  </a:solidFill>
                  <a:effectLst/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i="0" dirty="0" err="1">
                  <a:solidFill>
                    <a:srgbClr val="212529"/>
                  </a:solidFill>
                  <a:effectLst/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bộ</a:t>
              </a:r>
              <a:r>
                <a:rPr lang="en-US" sz="3600" b="1" i="0" dirty="0">
                  <a:solidFill>
                    <a:srgbClr val="212529"/>
                  </a:solidFill>
                  <a:effectLst/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i="0" dirty="0" err="1">
                  <a:solidFill>
                    <a:srgbClr val="212529"/>
                  </a:solidFill>
                  <a:effectLst/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trên</a:t>
              </a:r>
              <a:r>
                <a:rPr lang="en-US" sz="3600" b="1" i="0" dirty="0">
                  <a:solidFill>
                    <a:srgbClr val="212529"/>
                  </a:solidFill>
                  <a:effectLst/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i="0" dirty="0" err="1">
                  <a:solidFill>
                    <a:srgbClr val="212529"/>
                  </a:solidFill>
                  <a:effectLst/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vỉa</a:t>
              </a:r>
              <a:r>
                <a:rPr lang="en-US" sz="3600" b="1" i="0" dirty="0">
                  <a:solidFill>
                    <a:srgbClr val="212529"/>
                  </a:solidFill>
                  <a:effectLst/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i="0" dirty="0" err="1">
                  <a:solidFill>
                    <a:srgbClr val="212529"/>
                  </a:solidFill>
                  <a:effectLst/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hè</a:t>
              </a:r>
              <a:r>
                <a:rPr lang="en-US" sz="3600" b="1" i="0" dirty="0">
                  <a:solidFill>
                    <a:srgbClr val="212529"/>
                  </a:solidFill>
                  <a:effectLst/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3600" b="1" i="0" dirty="0" err="1">
                  <a:solidFill>
                    <a:srgbClr val="212529"/>
                  </a:solidFill>
                  <a:effectLst/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tuân</a:t>
              </a:r>
              <a:r>
                <a:rPr lang="en-US" sz="3600" b="1" i="0" dirty="0">
                  <a:solidFill>
                    <a:srgbClr val="212529"/>
                  </a:solidFill>
                  <a:effectLst/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i="0" dirty="0" err="1">
                  <a:solidFill>
                    <a:srgbClr val="212529"/>
                  </a:solidFill>
                  <a:effectLst/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thủ</a:t>
              </a:r>
              <a:r>
                <a:rPr lang="en-US" sz="3600" b="1" i="0" dirty="0">
                  <a:solidFill>
                    <a:srgbClr val="212529"/>
                  </a:solidFill>
                  <a:effectLst/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i="0" dirty="0" err="1">
                  <a:solidFill>
                    <a:srgbClr val="212529"/>
                  </a:solidFill>
                  <a:effectLst/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đúng</a:t>
              </a:r>
              <a:r>
                <a:rPr lang="en-US" sz="3600" b="1" i="0" dirty="0">
                  <a:solidFill>
                    <a:srgbClr val="212529"/>
                  </a:solidFill>
                  <a:effectLst/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i="0" dirty="0" err="1">
                  <a:solidFill>
                    <a:srgbClr val="212529"/>
                  </a:solidFill>
                  <a:effectLst/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quy</a:t>
              </a:r>
              <a:r>
                <a:rPr lang="en-US" sz="3600" b="1" i="0" dirty="0">
                  <a:solidFill>
                    <a:srgbClr val="212529"/>
                  </a:solidFill>
                  <a:effectLst/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i="0" dirty="0" err="1">
                  <a:solidFill>
                    <a:srgbClr val="212529"/>
                  </a:solidFill>
                  <a:effectLst/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tắc</a:t>
              </a:r>
              <a:r>
                <a:rPr lang="en-US" sz="3600" b="1" i="0" dirty="0">
                  <a:solidFill>
                    <a:srgbClr val="212529"/>
                  </a:solidFill>
                  <a:effectLst/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 an </a:t>
              </a:r>
              <a:r>
                <a:rPr lang="en-US" sz="3600" b="1" i="0" dirty="0" err="1">
                  <a:solidFill>
                    <a:srgbClr val="212529"/>
                  </a:solidFill>
                  <a:effectLst/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toàn</a:t>
              </a:r>
              <a:r>
                <a:rPr lang="en-US" sz="3600" b="1" i="0" dirty="0">
                  <a:solidFill>
                    <a:srgbClr val="212529"/>
                  </a:solidFill>
                  <a:effectLst/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i="0" dirty="0" err="1">
                  <a:solidFill>
                    <a:srgbClr val="212529"/>
                  </a:solidFill>
                  <a:effectLst/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khi</a:t>
              </a:r>
              <a:r>
                <a:rPr lang="en-US" sz="3600" b="1" i="0" dirty="0">
                  <a:solidFill>
                    <a:srgbClr val="212529"/>
                  </a:solidFill>
                  <a:effectLst/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i="0" dirty="0" err="1">
                  <a:solidFill>
                    <a:srgbClr val="212529"/>
                  </a:solidFill>
                  <a:effectLst/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đi</a:t>
              </a:r>
              <a:r>
                <a:rPr lang="en-US" sz="3600" b="1" i="0" dirty="0">
                  <a:solidFill>
                    <a:srgbClr val="212529"/>
                  </a:solidFill>
                  <a:effectLst/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i="0" dirty="0" err="1">
                  <a:solidFill>
                    <a:srgbClr val="212529"/>
                  </a:solidFill>
                  <a:effectLst/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bộ</a:t>
              </a:r>
              <a:r>
                <a:rPr lang="en-US" sz="3600" b="1" i="0" dirty="0">
                  <a:solidFill>
                    <a:srgbClr val="212529"/>
                  </a:solidFill>
                  <a:effectLst/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.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Flowchart: Terminator 1">
            <a:extLst>
              <a:ext uri="{FF2B5EF4-FFF2-40B4-BE49-F238E27FC236}">
                <a16:creationId xmlns:a16="http://schemas.microsoft.com/office/drawing/2014/main" id="{01BC7AC8-9D43-4A35-505B-EAAF3EFDF742}"/>
              </a:ext>
            </a:extLst>
          </p:cNvPr>
          <p:cNvSpPr/>
          <p:nvPr/>
        </p:nvSpPr>
        <p:spPr>
          <a:xfrm>
            <a:off x="192852" y="228601"/>
            <a:ext cx="5994400" cy="2701637"/>
          </a:xfrm>
          <a:prstGeom prst="flowChartTerminator">
            <a:avLst/>
          </a:prstGeom>
          <a:solidFill>
            <a:schemeClr val="bg1">
              <a:alpha val="50000"/>
            </a:schemeClr>
          </a:solidFill>
          <a:ln w="38100">
            <a:solidFill>
              <a:schemeClr val="tx1"/>
            </a:solidFill>
            <a:prstDash val="lgDash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DBCE5C87-7D0A-409F-39DD-82F1F59B68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990" y="4094018"/>
            <a:ext cx="1935448" cy="19354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B82797B-3FDB-49A3-8BBF-82A26B9CEE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1977" y="3616255"/>
            <a:ext cx="4172903" cy="29848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800033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heme/theme1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531</Words>
  <Application>Microsoft Office PowerPoint</Application>
  <PresentationFormat>Widescreen</PresentationFormat>
  <Paragraphs>46</Paragraphs>
  <Slides>19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33" baseType="lpstr">
      <vt:lpstr>等线</vt:lpstr>
      <vt:lpstr>宋体</vt:lpstr>
      <vt:lpstr>Arial</vt:lpstr>
      <vt:lpstr>Calibri</vt:lpstr>
      <vt:lpstr>Calibri Light</vt:lpstr>
      <vt:lpstr>Coiny</vt:lpstr>
      <vt:lpstr>LNTH-LuoLuoNotangYuanTi 1</vt:lpstr>
      <vt:lpstr>Open Sans</vt:lpstr>
      <vt:lpstr>Times New Roman</vt:lpstr>
      <vt:lpstr>Wingdings 2</vt:lpstr>
      <vt:lpstr>4_Office 主题​​</vt:lpstr>
      <vt:lpstr>Office 主题</vt:lpstr>
      <vt:lpstr>3_Office 主题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18</cp:revision>
  <dcterms:created xsi:type="dcterms:W3CDTF">2023-01-12T08:59:24Z</dcterms:created>
  <dcterms:modified xsi:type="dcterms:W3CDTF">2024-04-19T02:52:39Z</dcterms:modified>
</cp:coreProperties>
</file>