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5"/>
  </p:notesMasterIdLst>
  <p:sldIdLst>
    <p:sldId id="256" r:id="rId4"/>
    <p:sldId id="275" r:id="rId5"/>
    <p:sldId id="266" r:id="rId6"/>
    <p:sldId id="269" r:id="rId7"/>
    <p:sldId id="267" r:id="rId8"/>
    <p:sldId id="274" r:id="rId9"/>
    <p:sldId id="270" r:id="rId10"/>
    <p:sldId id="277" r:id="rId11"/>
    <p:sldId id="276"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82924"/>
    <a:srgbClr val="F81D18"/>
    <a:srgbClr val="FF0000"/>
    <a:srgbClr val="3399FF"/>
    <a:srgbClr val="FF9999"/>
    <a:srgbClr val="66FF66"/>
    <a:srgbClr val="66FF33"/>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9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7523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213371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máy</a:t>
            </a:r>
            <a:r>
              <a:rPr lang="en-US" baseline="0" dirty="0"/>
              <a:t> bay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dirty="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6</a:t>
            </a:fld>
            <a:endParaRPr lang="en-US"/>
          </a:p>
        </p:txBody>
      </p:sp>
    </p:spTree>
    <p:extLst>
      <p:ext uri="{BB962C8B-B14F-4D97-AF65-F5344CB8AC3E}">
        <p14:creationId xmlns:p14="http://schemas.microsoft.com/office/powerpoint/2010/main" val="23441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3342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10</a:t>
            </a:fld>
            <a:endParaRPr lang="zh-CN" altLang="en-US">
              <a:solidFill>
                <a:prstClr val="black"/>
              </a:solidFill>
              <a:ea typeface="宋体"/>
            </a:endParaRPr>
          </a:p>
        </p:txBody>
      </p:sp>
    </p:spTree>
    <p:extLst>
      <p:ext uri="{BB962C8B-B14F-4D97-AF65-F5344CB8AC3E}">
        <p14:creationId xmlns:p14="http://schemas.microsoft.com/office/powerpoint/2010/main" val="21012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E93B47-0902-45BE-9793-AF9A287A6B8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83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1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1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9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7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0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2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4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6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23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6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4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18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40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94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93B47-0902-45BE-9793-AF9A287A6B8B}"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93B47-0902-45BE-9793-AF9A287A6B8B}"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93B47-0902-45BE-9793-AF9A287A6B8B}"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audio" Target="../media/audio2.wav"/><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r="929" b="8206"/>
          <a:stretch/>
        </p:blipFill>
        <p:spPr>
          <a:xfrm>
            <a:off x="-1009" y="-44180"/>
            <a:ext cx="12193009" cy="6902180"/>
          </a:xfrm>
          <a:prstGeom prst="rect">
            <a:avLst/>
          </a:prstGeom>
        </p:spPr>
      </p:pic>
      <p:grpSp>
        <p:nvGrpSpPr>
          <p:cNvPr id="24" name="Group 23"/>
          <p:cNvGrpSpPr/>
          <p:nvPr/>
        </p:nvGrpSpPr>
        <p:grpSpPr>
          <a:xfrm>
            <a:off x="3551490" y="-148061"/>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a:solidFill>
                    <a:schemeClr val="bg1"/>
                  </a:solidFill>
                  <a:latin typeface="Arial Black" panose="020B0A04020102020204" pitchFamily="34" charset="0"/>
                </a:rPr>
                <a:t>Bài 24</a:t>
              </a:r>
            </a:p>
          </p:txBody>
        </p:sp>
      </p:grpSp>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29"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p:cNvPicPr>
          <p:nvPr/>
        </p:nvPicPr>
        <p:blipFill>
          <a:blip r:embed="rId5"/>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6"/>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608B9C92-E4D0-462E-8B92-BD0EE4D1B1B1}"/>
              </a:ext>
            </a:extLst>
          </p:cNvPr>
          <p:cNvSpPr txBox="1"/>
          <p:nvPr/>
        </p:nvSpPr>
        <p:spPr>
          <a:xfrm>
            <a:off x="3828417" y="594364"/>
            <a:ext cx="6145328" cy="769441"/>
          </a:xfrm>
          <a:prstGeom prst="rect">
            <a:avLst/>
          </a:prstGeom>
          <a:noFill/>
        </p:spPr>
        <p:txBody>
          <a:bodyPr wrap="square" rtlCol="0">
            <a:spAutoFit/>
          </a:bodyPr>
          <a:lstStyle/>
          <a:p>
            <a:pPr algn="ctr"/>
            <a:r>
              <a:rPr lang="en-US" sz="4400" b="1">
                <a:solidFill>
                  <a:srgbClr val="249024"/>
                </a:solidFill>
                <a:effectLst>
                  <a:reflection blurRad="6350" stA="55000" endA="300" endPos="45500" dir="5400000" sy="-100000" algn="bl" rotWithShape="0"/>
                </a:effectLst>
                <a:latin typeface="Arial" panose="020B0604020202020204" pitchFamily="34" charset="0"/>
                <a:cs typeface="Arial" panose="020B0604020202020204" pitchFamily="34" charset="0"/>
              </a:rPr>
              <a:t>LUYỆN TẬP CHUNG</a:t>
            </a:r>
            <a:endParaRPr lang="en-US" sz="4400" b="1" dirty="0">
              <a:solidFill>
                <a:srgbClr val="249024"/>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22" name="文本框 22">
            <a:extLst>
              <a:ext uri="{FF2B5EF4-FFF2-40B4-BE49-F238E27FC236}">
                <a16:creationId xmlns:a16="http://schemas.microsoft.com/office/drawing/2014/main" id="{1F6B4F6F-D098-49AC-9D25-3DFF998FA17D}"/>
              </a:ext>
            </a:extLst>
          </p:cNvPr>
          <p:cNvSpPr txBox="1"/>
          <p:nvPr/>
        </p:nvSpPr>
        <p:spPr>
          <a:xfrm>
            <a:off x="4301683" y="2053659"/>
            <a:ext cx="5198795" cy="923330"/>
          </a:xfrm>
          <a:prstGeom prst="rect">
            <a:avLst/>
          </a:prstGeom>
          <a:noFill/>
        </p:spPr>
        <p:txBody>
          <a:bodyPr wrap="none" rtlCol="0">
            <a:spAutoFit/>
          </a:bodyPr>
          <a:lstStyle/>
          <a:p>
            <a:pPr algn="ctr"/>
            <a:r>
              <a:rPr lang="en-US" altLang="zh-CN" sz="5400" err="1">
                <a:solidFill>
                  <a:srgbClr val="FF0000"/>
                </a:solidFill>
                <a:latin typeface="Arial" panose="020B0604020202020204" pitchFamily="34" charset="0"/>
                <a:ea typeface="思源黑体 CN Bold" panose="020B0800000000000000" pitchFamily="34" charset="-122"/>
                <a:cs typeface="Arial" panose="020B0604020202020204" pitchFamily="34" charset="0"/>
              </a:rPr>
              <a:t>Tiết</a:t>
            </a:r>
            <a:r>
              <a:rPr lang="en-US" altLang="zh-CN" sz="5400">
                <a:solidFill>
                  <a:srgbClr val="FF0000"/>
                </a:solidFill>
                <a:latin typeface="Arial" panose="020B0604020202020204" pitchFamily="34" charset="0"/>
                <a:ea typeface="思源黑体 CN Bold" panose="020B0800000000000000" pitchFamily="34" charset="-122"/>
                <a:cs typeface="Arial" panose="020B0604020202020204" pitchFamily="34" charset="0"/>
              </a:rPr>
              <a:t> 1 – trang 95</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36" name="TextBox 35">
            <a:extLst>
              <a:ext uri="{FF2B5EF4-FFF2-40B4-BE49-F238E27FC236}">
                <a16:creationId xmlns:a16="http://schemas.microsoft.com/office/drawing/2014/main" id="{43C4F48E-7CD4-4E4D-A1BA-3BB343DBB871}"/>
              </a:ext>
            </a:extLst>
          </p:cNvPr>
          <p:cNvSpPr txBox="1"/>
          <p:nvPr/>
        </p:nvSpPr>
        <p:spPr>
          <a:xfrm>
            <a:off x="3368992" y="1096800"/>
            <a:ext cx="5434965"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400" b="1">
                <a:solidFill>
                  <a:srgbClr val="FF0000"/>
                </a:solidFill>
                <a:effectLst>
                  <a:reflection blurRad="6350" stA="55000" endA="300" endPos="45500" dir="5400000" sy="-100000" algn="bl" rotWithShape="0"/>
                </a:effectLst>
                <a:latin typeface="iCiel Crocante" panose="02000000000000000000" pitchFamily="2" charset="0"/>
              </a:rPr>
              <a:t>Định hướng học tập</a:t>
            </a:r>
            <a:endParaRPr lang="en-US" sz="4400" b="1"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7" name="TextBox 36">
            <a:extLst>
              <a:ext uri="{FF2B5EF4-FFF2-40B4-BE49-F238E27FC236}">
                <a16:creationId xmlns:a16="http://schemas.microsoft.com/office/drawing/2014/main" id="{7F75BC83-C195-45A6-BA36-9FA130BD4C2A}"/>
              </a:ext>
            </a:extLst>
          </p:cNvPr>
          <p:cNvSpPr txBox="1"/>
          <p:nvPr/>
        </p:nvSpPr>
        <p:spPr>
          <a:xfrm>
            <a:off x="2067428" y="2081128"/>
            <a:ext cx="9170631" cy="3046988"/>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 pitchFamily="34" charset="0"/>
                <a:cs typeface="Arial" pitchFamily="34" charset="0"/>
              </a:rPr>
              <a:t>Rèn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kĩ</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năng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trừ</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nhớ</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err="1">
                <a:solidFill>
                  <a:srgbClr val="002060"/>
                </a:solidFill>
                <a:latin typeface="Arial" pitchFamily="34" charset="0"/>
                <a:cs typeface="Arial" pitchFamily="34" charset="0"/>
              </a:rPr>
              <a:t>có</a:t>
            </a:r>
            <a:r>
              <a:rPr lang="en-US" sz="3200" b="1">
                <a:solidFill>
                  <a:srgbClr val="002060"/>
                </a:solidFill>
                <a:latin typeface="Arial" pitchFamily="34" charset="0"/>
                <a:cs typeface="Arial" pitchFamily="34" charset="0"/>
              </a:rPr>
              <a:t> một (hai)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endParaRPr lang="en-US" sz="3200" b="1" dirty="0">
              <a:solidFill>
                <a:srgbClr val="002060"/>
              </a:solidFill>
              <a:latin typeface="Arial" pitchFamily="34" charset="0"/>
              <a:cs typeface="Arial" pitchFamily="34" charset="0"/>
            </a:endParaRPr>
          </a:p>
          <a:p>
            <a:pPr marL="457200" indent="-457200">
              <a:lnSpc>
                <a:spcPct val="150000"/>
              </a:lnSpc>
              <a:buFontTx/>
              <a:buChar char="-"/>
            </a:pPr>
            <a:r>
              <a:rPr lang="en-US" sz="3200" b="1" dirty="0" err="1">
                <a:solidFill>
                  <a:srgbClr val="002060"/>
                </a:solidFill>
                <a:latin typeface="Arial" pitchFamily="34" charset="0"/>
                <a:cs typeface="Arial" pitchFamily="34" charset="0"/>
              </a:rPr>
              <a:t>Xem</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trước</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bài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sau</a:t>
            </a:r>
            <a:r>
              <a:rPr lang="en-US" sz="3200" b="1" dirty="0">
                <a:solidFill>
                  <a:srgbClr val="002060"/>
                </a:solidFill>
                <a:latin typeface="Arial" pitchFamily="34" charset="0"/>
                <a:cs typeface="Arial" pitchFamily="34" charset="0"/>
              </a:rPr>
              <a:t> : </a:t>
            </a:r>
          </a:p>
          <a:p>
            <a:pPr>
              <a:lnSpc>
                <a:spcPct val="150000"/>
              </a:lnSpc>
            </a:pP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Luyện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tập</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chung</a:t>
            </a:r>
            <a:r>
              <a:rPr lang="en-US" sz="3200" b="1" dirty="0">
                <a:solidFill>
                  <a:srgbClr val="002060"/>
                </a:solidFill>
                <a:latin typeface="Arial" pitchFamily="34" charset="0"/>
                <a:cs typeface="Arial" pitchFamily="34" charset="0"/>
              </a:rPr>
              <a:t>” </a:t>
            </a:r>
            <a:r>
              <a:rPr lang="en-US" sz="3200" b="1" err="1">
                <a:solidFill>
                  <a:srgbClr val="002060"/>
                </a:solidFill>
                <a:latin typeface="Arial" pitchFamily="34" charset="0"/>
                <a:cs typeface="Arial" pitchFamily="34" charset="0"/>
              </a:rPr>
              <a:t>trang</a:t>
            </a:r>
            <a:r>
              <a:rPr lang="en-US" sz="3200" b="1">
                <a:solidFill>
                  <a:srgbClr val="002060"/>
                </a:solidFill>
                <a:latin typeface="Arial" pitchFamily="34" charset="0"/>
                <a:cs typeface="Arial" pitchFamily="34" charset="0"/>
              </a:rPr>
              <a:t> 96</a:t>
            </a:r>
            <a:endParaRPr lang="en-US" sz="3200" b="1" dirty="0">
              <a:solidFill>
                <a:srgbClr val="002060"/>
              </a:solidFill>
              <a:latin typeface="Arial" pitchFamily="34" charset="0"/>
              <a:cs typeface="Arial" pitchFamily="34" charset="0"/>
            </a:endParaRPr>
          </a:p>
        </p:txBody>
      </p:sp>
      <p:pic>
        <p:nvPicPr>
          <p:cNvPr id="38" name="图片 2">
            <a:extLst>
              <a:ext uri="{FF2B5EF4-FFF2-40B4-BE49-F238E27FC236}">
                <a16:creationId xmlns:a16="http://schemas.microsoft.com/office/drawing/2014/main" id="{50D7D1F0-A4A3-4CF9-9289-81D7E70D6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val="93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32" presetClass="emph" presetSubtype="0" repeatCount="999000" fill="hold" nodeType="withEffect">
                                  <p:stCondLst>
                                    <p:cond delay="0"/>
                                  </p:stCondLst>
                                  <p:childTnLst>
                                    <p:animRot by="120000">
                                      <p:cBhvr>
                                        <p:cTn id="52" dur="100" fill="hold">
                                          <p:stCondLst>
                                            <p:cond delay="0"/>
                                          </p:stCondLst>
                                        </p:cTn>
                                        <p:tgtEl>
                                          <p:spTgt spid="32"/>
                                        </p:tgtEl>
                                        <p:attrNameLst>
                                          <p:attrName>r</p:attrName>
                                        </p:attrNameLst>
                                      </p:cBhvr>
                                    </p:animRot>
                                    <p:animRot by="-240000">
                                      <p:cBhvr>
                                        <p:cTn id="53" dur="200" fill="hold">
                                          <p:stCondLst>
                                            <p:cond delay="200"/>
                                          </p:stCondLst>
                                        </p:cTn>
                                        <p:tgtEl>
                                          <p:spTgt spid="32"/>
                                        </p:tgtEl>
                                        <p:attrNameLst>
                                          <p:attrName>r</p:attrName>
                                        </p:attrNameLst>
                                      </p:cBhvr>
                                    </p:animRot>
                                    <p:animRot by="240000">
                                      <p:cBhvr>
                                        <p:cTn id="54" dur="200" fill="hold">
                                          <p:stCondLst>
                                            <p:cond delay="400"/>
                                          </p:stCondLst>
                                        </p:cTn>
                                        <p:tgtEl>
                                          <p:spTgt spid="32"/>
                                        </p:tgtEl>
                                        <p:attrNameLst>
                                          <p:attrName>r</p:attrName>
                                        </p:attrNameLst>
                                      </p:cBhvr>
                                    </p:animRot>
                                    <p:animRot by="-240000">
                                      <p:cBhvr>
                                        <p:cTn id="55" dur="200" fill="hold">
                                          <p:stCondLst>
                                            <p:cond delay="600"/>
                                          </p:stCondLst>
                                        </p:cTn>
                                        <p:tgtEl>
                                          <p:spTgt spid="32"/>
                                        </p:tgtEl>
                                        <p:attrNameLst>
                                          <p:attrName>r</p:attrName>
                                        </p:attrNameLst>
                                      </p:cBhvr>
                                    </p:animRot>
                                    <p:animRot by="120000">
                                      <p:cBhvr>
                                        <p:cTn id="56" dur="200" fill="hold">
                                          <p:stCondLst>
                                            <p:cond delay="800"/>
                                          </p:stCondLst>
                                        </p:cTn>
                                        <p:tgtEl>
                                          <p:spTgt spid="32"/>
                                        </p:tgtEl>
                                        <p:attrNameLst>
                                          <p:attrName>r</p:attrName>
                                        </p:attrNameLst>
                                      </p:cBhvr>
                                    </p:animRot>
                                  </p:childTnLst>
                                </p:cTn>
                              </p:par>
                              <p:par>
                                <p:cTn id="57" presetID="32" presetClass="emph" presetSubtype="0" repeatCount="99900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999000"/>
                            </p:stCondLst>
                            <p:childTnLst>
                              <p:par>
                                <p:cTn id="67" presetID="16" presetClass="entr" presetSubtype="2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par>
                          <p:cTn id="70" fill="hold">
                            <p:stCondLst>
                              <p:cond delay="999500"/>
                            </p:stCondLst>
                            <p:childTnLst>
                              <p:par>
                                <p:cTn id="71" presetID="55"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strVal val="#ppt_w*0.70"/>
                                          </p:val>
                                        </p:tav>
                                        <p:tav tm="100000">
                                          <p:val>
                                            <p:strVal val="#ppt_w"/>
                                          </p:val>
                                        </p:tav>
                                      </p:tavLst>
                                    </p:anim>
                                    <p:anim calcmode="lin" valueType="num">
                                      <p:cBhvr>
                                        <p:cTn id="74" dur="1000" fill="hold"/>
                                        <p:tgtEl>
                                          <p:spTgt spid="38"/>
                                        </p:tgtEl>
                                        <p:attrNameLst>
                                          <p:attrName>ppt_h</p:attrName>
                                        </p:attrNameLst>
                                      </p:cBhvr>
                                      <p:tavLst>
                                        <p:tav tm="0">
                                          <p:val>
                                            <p:strVal val="#ppt_h"/>
                                          </p:val>
                                        </p:tav>
                                        <p:tav tm="100000">
                                          <p:val>
                                            <p:strVal val="#ppt_h"/>
                                          </p:val>
                                        </p:tav>
                                      </p:tavLst>
                                    </p:anim>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05C553B-76D6-40C2-9444-290FF0CAAE6A}"/>
              </a:ext>
            </a:extLst>
          </p:cNvPr>
          <p:cNvSpPr txBox="1"/>
          <p:nvPr/>
        </p:nvSpPr>
        <p:spPr>
          <a:xfrm>
            <a:off x="2065245" y="1172232"/>
            <a:ext cx="7633146" cy="1862048"/>
          </a:xfrm>
          <a:prstGeom prst="rect">
            <a:avLst/>
          </a:prstGeom>
          <a:noFill/>
        </p:spPr>
        <p:txBody>
          <a:bodyPr wrap="square" rtlCol="0">
            <a:spAutoFit/>
          </a:bodyPr>
          <a:lstStyle/>
          <a:p>
            <a:pPr algn="ctr">
              <a:lnSpc>
                <a:spcPct val="150000"/>
              </a:lnSpc>
            </a:pPr>
            <a:r>
              <a:rPr lang="en-US" sz="4000" b="1" dirty="0" err="1">
                <a:solidFill>
                  <a:srgbClr val="FF0000"/>
                </a:solidFill>
                <a:latin typeface="iCiel Crocante" panose="02000000000000000000" pitchFamily="2" charset="0"/>
              </a:rPr>
              <a:t>Tạm</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biệt</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và</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hẹn</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gặp</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lại</a:t>
            </a:r>
            <a:r>
              <a:rPr lang="en-US" sz="4000" b="1" dirty="0">
                <a:solidFill>
                  <a:srgbClr val="FF0000"/>
                </a:solidFill>
                <a:latin typeface="iCiel Crocante" panose="02000000000000000000" pitchFamily="2" charset="0"/>
              </a:rPr>
              <a:t> </a:t>
            </a:r>
          </a:p>
          <a:p>
            <a:pPr algn="ctr">
              <a:lnSpc>
                <a:spcPct val="150000"/>
              </a:lnSpc>
            </a:pPr>
            <a:r>
              <a:rPr lang="en-US" sz="4000" b="1" dirty="0" err="1">
                <a:solidFill>
                  <a:srgbClr val="FF0000"/>
                </a:solidFill>
                <a:latin typeface="iCiel Crocante" panose="02000000000000000000" pitchFamily="2" charset="0"/>
              </a:rPr>
              <a:t>các</a:t>
            </a:r>
            <a:r>
              <a:rPr lang="en-US" sz="4000" b="1" dirty="0">
                <a:solidFill>
                  <a:srgbClr val="FF0000"/>
                </a:solidFill>
                <a:latin typeface="iCiel Crocante" panose="02000000000000000000" pitchFamily="2" charset="0"/>
              </a:rPr>
              <a:t> con </a:t>
            </a:r>
            <a:r>
              <a:rPr lang="en-US" sz="4000" b="1" dirty="0" err="1">
                <a:solidFill>
                  <a:srgbClr val="FF0000"/>
                </a:solidFill>
                <a:latin typeface="iCiel Crocante" panose="02000000000000000000" pitchFamily="2" charset="0"/>
              </a:rPr>
              <a:t>vào</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những</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tiết</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học</a:t>
            </a:r>
            <a:r>
              <a:rPr lang="en-US" sz="4000" b="1" dirty="0">
                <a:solidFill>
                  <a:srgbClr val="FF0000"/>
                </a:solidFill>
                <a:latin typeface="iCiel Crocante" panose="02000000000000000000" pitchFamily="2" charset="0"/>
              </a:rPr>
              <a:t> </a:t>
            </a:r>
            <a:r>
              <a:rPr lang="en-US" sz="4000" b="1" dirty="0" err="1">
                <a:solidFill>
                  <a:srgbClr val="FF0000"/>
                </a:solidFill>
                <a:latin typeface="iCiel Crocante" panose="02000000000000000000" pitchFamily="2" charset="0"/>
              </a:rPr>
              <a:t>sau</a:t>
            </a:r>
            <a:r>
              <a:rPr lang="en-US" sz="4000" b="1"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Mục</a:t>
            </a:r>
            <a:r>
              <a:rPr kumimoji="0" lang="en-US" altLang="zh-CN" sz="5400" b="0" i="0" u="none" strike="noStrike" kern="1200" cap="none" spc="0" normalizeH="0" baseline="0" noProof="0" dirty="0">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 </a:t>
            </a:r>
            <a:r>
              <a:rPr kumimoji="0" lang="en-US" altLang="zh-CN" sz="5400" b="0" i="0" u="none" strike="noStrike" kern="1200" cap="none" spc="0" normalizeH="0" baseline="0" noProof="0" dirty="0" err="1">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tiêu</a:t>
            </a:r>
            <a:endParaRPr kumimoji="0" lang="zh-CN" altLang="en-US" sz="5400" b="0" i="0" u="none" strike="noStrike" kern="1200" cap="none" spc="0" normalizeH="0" baseline="0" noProof="0" dirty="0">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187293" cy="1288222"/>
            <a:chOff x="774356" y="888444"/>
            <a:chExt cx="10187293" cy="128822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108337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a:solidFill>
                    <a:prstClr val="black"/>
                  </a:solidFill>
                  <a:latin typeface="Arial" panose="020B0604020202020204" pitchFamily="34" charset="0"/>
                  <a:ea typeface="Times New Roman" panose="02020603050405020304" pitchFamily="18" charset="0"/>
                  <a:cs typeface="Arial" panose="020B0604020202020204" pitchFamily="34" charset="0"/>
                </a:rPr>
                <a:t>Ôn tập, củng cố kiến thức về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phép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trừ</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nhớ</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một</a:t>
              </a:r>
              <a:r>
                <a:rPr kumimoji="0" lang="en-US" sz="28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số.</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991499" y="2309077"/>
            <a:ext cx="10209001" cy="820119"/>
            <a:chOff x="752655" y="2065203"/>
            <a:chExt cx="10209001" cy="820119"/>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a:solidFill>
                    <a:prstClr val="black"/>
                  </a:solidFill>
                  <a:latin typeface="Arial" panose="020B0604020202020204" pitchFamily="34" charset="0"/>
                  <a:ea typeface="Times New Roman" panose="02020603050405020304" pitchFamily="18" charset="0"/>
                  <a:cs typeface="Arial" panose="020B0604020202020204" pitchFamily="34" charset="0"/>
                </a:rPr>
                <a:t>Ôn tập về so sánh số.</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13200" y="3233252"/>
            <a:ext cx="10210371" cy="774246"/>
            <a:chOff x="778314" y="3315253"/>
            <a:chExt cx="10210371" cy="774246"/>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a:solidFill>
                    <a:prstClr val="black"/>
                  </a:solidFill>
                  <a:latin typeface="Arial" panose="020B0604020202020204" pitchFamily="34" charset="0"/>
                  <a:ea typeface="Times New Roman" panose="02020603050405020304" pitchFamily="18" charset="0"/>
                  <a:cs typeface="Arial" panose="020B0604020202020204" pitchFamily="34" charset="0"/>
                </a:rPr>
                <a:t>Vận dụng vào giải các bài toán thực tế.</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291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Đặt tính </a:t>
            </a:r>
            <a:r>
              <a:rPr lang="en-US" sz="2800" b="1">
                <a:solidFill>
                  <a:srgbClr val="002060"/>
                </a:solidFill>
                <a:latin typeface="Arial" panose="020B0604020202020204" pitchFamily="34" charset="0"/>
                <a:ea typeface="Arial-Rounded" panose="020B0500000000000000" pitchFamily="34" charset="0"/>
                <a:cs typeface="Arial" panose="020B0604020202020204" pitchFamily="34" charset="0"/>
              </a:rPr>
              <a:t>rồi tính.</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99404"/>
            </a:xfrm>
            <a:prstGeom prst="rect">
              <a:avLst/>
            </a:prstGeom>
            <a:noFill/>
          </p:spPr>
          <p:txBody>
            <a:bodyPr wrap="square" rtlCol="0">
              <a:spAutoFit/>
            </a:bodyPr>
            <a:lstStyle/>
            <a:p>
              <a:pPr algn="ctr"/>
              <a:r>
                <a:rPr lang="en-US" sz="3200" b="1" dirty="0">
                  <a:solidFill>
                    <a:schemeClr val="accent6">
                      <a:lumMod val="50000"/>
                    </a:schemeClr>
                  </a:solidFill>
                  <a:latin typeface="Arial" pitchFamily="34" charset="0"/>
                  <a:cs typeface="Arial" pitchFamily="34" charset="0"/>
                </a:rPr>
                <a:t>34 - 7</a:t>
              </a: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81797"/>
            </a:xfrm>
            <a:prstGeom prst="rect">
              <a:avLst/>
            </a:prstGeom>
            <a:noFill/>
          </p:spPr>
          <p:txBody>
            <a:bodyPr wrap="square" rtlCol="0">
              <a:spAutoFit/>
            </a:bodyPr>
            <a:lstStyle/>
            <a:p>
              <a:pPr algn="ctr"/>
              <a:r>
                <a:rPr lang="en-US" sz="3200" b="1" dirty="0">
                  <a:solidFill>
                    <a:schemeClr val="accent6">
                      <a:lumMod val="50000"/>
                    </a:schemeClr>
                  </a:solidFill>
                  <a:latin typeface="Arial" pitchFamily="34" charset="0"/>
                  <a:cs typeface="Arial" pitchFamily="34" charset="0"/>
                </a:rPr>
                <a:t>60 - 12</a:t>
              </a: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286870"/>
            </a:xfrm>
            <a:prstGeom prst="rect">
              <a:avLst/>
            </a:prstGeom>
            <a:noFill/>
          </p:spPr>
          <p:txBody>
            <a:bodyPr wrap="square" rtlCol="0">
              <a:spAutoFit/>
            </a:bodyPr>
            <a:lstStyle/>
            <a:p>
              <a:pPr algn="ctr"/>
              <a:r>
                <a:rPr lang="en-US" sz="3200" b="1" dirty="0">
                  <a:solidFill>
                    <a:schemeClr val="accent6">
                      <a:lumMod val="50000"/>
                    </a:schemeClr>
                  </a:solidFill>
                  <a:latin typeface="Arial" pitchFamily="34" charset="0"/>
                  <a:cs typeface="Arial" pitchFamily="34" charset="0"/>
                </a:rPr>
                <a:t>51 - 19</a:t>
              </a: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99404"/>
            </a:xfrm>
            <a:prstGeom prst="rect">
              <a:avLst/>
            </a:prstGeom>
            <a:noFill/>
          </p:spPr>
          <p:txBody>
            <a:bodyPr wrap="square" rtlCol="0">
              <a:spAutoFit/>
            </a:bodyPr>
            <a:lstStyle/>
            <a:p>
              <a:pPr algn="ctr"/>
              <a:r>
                <a:rPr lang="en-US" sz="3200" b="1" dirty="0">
                  <a:solidFill>
                    <a:schemeClr val="accent6">
                      <a:lumMod val="50000"/>
                    </a:schemeClr>
                  </a:solidFill>
                  <a:latin typeface="Arial" pitchFamily="34" charset="0"/>
                  <a:cs typeface="Arial" pitchFamily="34" charset="0"/>
                </a:rPr>
                <a:t>45 - 8</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34</a:t>
                </a:r>
              </a:p>
              <a:p>
                <a:pPr>
                  <a:lnSpc>
                    <a:spcPct val="150000"/>
                  </a:lnSpc>
                </a:pPr>
                <a:r>
                  <a:rPr lang="en-US" sz="3200" b="1" dirty="0">
                    <a:solidFill>
                      <a:srgbClr val="FF0000"/>
                    </a:solidFill>
                    <a:latin typeface="Arial" pitchFamily="34" charset="0"/>
                    <a:cs typeface="Arial" pitchFamily="34" charset="0"/>
                  </a:rPr>
                  <a:t>              7</a:t>
                </a:r>
              </a:p>
              <a:p>
                <a:pPr>
                  <a:lnSpc>
                    <a:spcPct val="150000"/>
                  </a:lnSpc>
                </a:pPr>
                <a:r>
                  <a:rPr lang="en-US" sz="3200" b="1" dirty="0">
                    <a:solidFill>
                      <a:srgbClr val="FF0000"/>
                    </a:solidFill>
                    <a:latin typeface="Arial" pitchFamily="34" charset="0"/>
                    <a:cs typeface="Arial" pitchFamily="34" charset="0"/>
                  </a:rPr>
                  <a:t>            27</a:t>
                </a:r>
              </a:p>
              <a:p>
                <a:pPr>
                  <a:lnSpc>
                    <a:spcPct val="150000"/>
                  </a:lnSpc>
                </a:pPr>
                <a:endParaRPr lang="en-US" sz="3200" b="1" dirty="0">
                  <a:solidFill>
                    <a:srgbClr val="FF0000"/>
                  </a:solidFill>
                  <a:latin typeface="Arial" pitchFamily="34" charset="0"/>
                  <a:cs typeface="Arial" pitchFamily="34"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
                </a: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45</a:t>
                </a:r>
              </a:p>
              <a:p>
                <a:pPr>
                  <a:lnSpc>
                    <a:spcPct val="150000"/>
                  </a:lnSpc>
                </a:pPr>
                <a:r>
                  <a:rPr lang="en-US" sz="3200" b="1" dirty="0">
                    <a:solidFill>
                      <a:srgbClr val="FF0000"/>
                    </a:solidFill>
                    <a:latin typeface="Arial" pitchFamily="34" charset="0"/>
                    <a:cs typeface="Arial" pitchFamily="34" charset="0"/>
                  </a:rPr>
                  <a:t>              8</a:t>
                </a:r>
              </a:p>
              <a:p>
                <a:pPr>
                  <a:lnSpc>
                    <a:spcPct val="150000"/>
                  </a:lnSpc>
                </a:pPr>
                <a:r>
                  <a:rPr lang="en-US" sz="3200" b="1" dirty="0">
                    <a:solidFill>
                      <a:srgbClr val="FF0000"/>
                    </a:solidFill>
                    <a:latin typeface="Arial" pitchFamily="34" charset="0"/>
                    <a:cs typeface="Arial" pitchFamily="34" charset="0"/>
                  </a:rPr>
                  <a:t>            37</a:t>
                </a:r>
              </a:p>
              <a:p>
                <a:pPr>
                  <a:lnSpc>
                    <a:spcPct val="150000"/>
                  </a:lnSpc>
                </a:pPr>
                <a:endParaRPr lang="en-US" sz="3200" b="1" dirty="0">
                  <a:solidFill>
                    <a:srgbClr val="FF0000"/>
                  </a:solidFill>
                  <a:latin typeface="Arial" pitchFamily="34" charset="0"/>
                  <a:cs typeface="Arial" pitchFamily="34"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
                </a: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60</a:t>
                </a:r>
              </a:p>
              <a:p>
                <a:pPr>
                  <a:lnSpc>
                    <a:spcPct val="150000"/>
                  </a:lnSpc>
                </a:pPr>
                <a:r>
                  <a:rPr lang="en-US" sz="3200" b="1" dirty="0">
                    <a:solidFill>
                      <a:srgbClr val="FF0000"/>
                    </a:solidFill>
                    <a:latin typeface="Arial" pitchFamily="34" charset="0"/>
                    <a:cs typeface="Arial" pitchFamily="34" charset="0"/>
                  </a:rPr>
                  <a:t>            12</a:t>
                </a:r>
              </a:p>
              <a:p>
                <a:pPr>
                  <a:lnSpc>
                    <a:spcPct val="150000"/>
                  </a:lnSpc>
                </a:pPr>
                <a:r>
                  <a:rPr lang="en-US" sz="3200" b="1" dirty="0">
                    <a:solidFill>
                      <a:srgbClr val="FF0000"/>
                    </a:solidFill>
                    <a:latin typeface="Arial" pitchFamily="34" charset="0"/>
                    <a:cs typeface="Arial" pitchFamily="34" charset="0"/>
                  </a:rPr>
                  <a:t>            48</a:t>
                </a:r>
              </a:p>
              <a:p>
                <a:pPr>
                  <a:lnSpc>
                    <a:spcPct val="150000"/>
                  </a:lnSpc>
                </a:pPr>
                <a:endParaRPr lang="en-US" sz="3200" b="1" dirty="0">
                  <a:solidFill>
                    <a:srgbClr val="FF0000"/>
                  </a:solidFill>
                  <a:latin typeface="Arial" pitchFamily="34" charset="0"/>
                  <a:cs typeface="Arial" pitchFamily="34"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
                </a: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51</a:t>
                </a:r>
              </a:p>
              <a:p>
                <a:pPr>
                  <a:lnSpc>
                    <a:spcPct val="150000"/>
                  </a:lnSpc>
                </a:pPr>
                <a:r>
                  <a:rPr lang="en-US" sz="3200" b="1" dirty="0">
                    <a:solidFill>
                      <a:srgbClr val="FF0000"/>
                    </a:solidFill>
                    <a:latin typeface="Arial" pitchFamily="34" charset="0"/>
                    <a:cs typeface="Arial" pitchFamily="34" charset="0"/>
                  </a:rPr>
                  <a:t>            19</a:t>
                </a:r>
              </a:p>
              <a:p>
                <a:pPr>
                  <a:lnSpc>
                    <a:spcPct val="150000"/>
                  </a:lnSpc>
                </a:pPr>
                <a:r>
                  <a:rPr lang="en-US" sz="3200" b="1" dirty="0">
                    <a:solidFill>
                      <a:srgbClr val="FF0000"/>
                    </a:solidFill>
                    <a:latin typeface="Arial" pitchFamily="34" charset="0"/>
                    <a:cs typeface="Arial" pitchFamily="34" charset="0"/>
                  </a:rPr>
                  <a:t>            32</a:t>
                </a:r>
              </a:p>
              <a:p>
                <a:pPr>
                  <a:lnSpc>
                    <a:spcPct val="150000"/>
                  </a:lnSpc>
                </a:pPr>
                <a:endParaRPr lang="en-US" sz="3200" b="1" dirty="0">
                  <a:solidFill>
                    <a:srgbClr val="FF0000"/>
                  </a:solidFill>
                  <a:latin typeface="Arial" pitchFamily="34" charset="0"/>
                  <a:cs typeface="Arial" pitchFamily="34"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a:t>
                </a: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pic>
        <p:nvPicPr>
          <p:cNvPr id="43" name="图片 37">
            <a:extLst>
              <a:ext uri="{FF2B5EF4-FFF2-40B4-BE49-F238E27FC236}">
                <a16:creationId xmlns:a16="http://schemas.microsoft.com/office/drawing/2014/main" id="{CA51BFDD-7EB2-41C7-B1D2-9A78363AE09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Số?</a:t>
            </a:r>
          </a:p>
        </p:txBody>
      </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 panose="020B0604020202020204" pitchFamily="34" charset="0"/>
                  <a:cs typeface="Arial" panose="020B0604020202020204" pitchFamily="34" charset="0"/>
                </a:rPr>
                <a:t>88</a:t>
              </a:r>
            </a:p>
          </p:txBody>
        </p:sp>
        <p:sp>
          <p:nvSpPr>
            <p:cNvPr id="3" name="Hexagon 2"/>
            <p:cNvSpPr/>
            <p:nvPr/>
          </p:nvSpPr>
          <p:spPr>
            <a:xfrm>
              <a:off x="4191525" y="2951015"/>
              <a:ext cx="1188720" cy="914400"/>
            </a:xfrm>
            <a:prstGeom prst="hexagon">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 panose="020B0604020202020204" pitchFamily="34" charset="0"/>
                  <a:cs typeface="Arial" panose="020B0604020202020204" pitchFamily="34" charset="0"/>
                </a:rPr>
                <a:t>?</a:t>
              </a: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 panose="020B0604020202020204" pitchFamily="34" charset="0"/>
                  <a:cs typeface="Arial" panose="020B0604020202020204" pitchFamily="34" charset="0"/>
                </a:rPr>
                <a:t>?</a:t>
              </a: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Arial" panose="020B0604020202020204" pitchFamily="34" charset="0"/>
                  <a:cs typeface="Arial" panose="020B0604020202020204" pitchFamily="34" charset="0"/>
                </a:rPr>
                <a:t>?</a:t>
              </a: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94421" cy="523220"/>
            </a:xfrm>
            <a:prstGeom prst="rect">
              <a:avLst/>
            </a:prstGeom>
            <a:noFill/>
          </p:spPr>
          <p:txBody>
            <a:bodyPr wrap="none" rtlCol="0">
              <a:spAutoFit/>
            </a:bodyPr>
            <a:lstStyle/>
            <a:p>
              <a:r>
                <a:rPr lang="vi-VN"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4</a:t>
              </a:r>
            </a:p>
          </p:txBody>
        </p:sp>
        <p:sp>
          <p:nvSpPr>
            <p:cNvPr id="18" name="TextBox 17"/>
            <p:cNvSpPr txBox="1"/>
            <p:nvPr/>
          </p:nvSpPr>
          <p:spPr>
            <a:xfrm>
              <a:off x="5849770" y="2994323"/>
              <a:ext cx="60465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7</a:t>
              </a:r>
            </a:p>
          </p:txBody>
        </p:sp>
        <p:sp>
          <p:nvSpPr>
            <p:cNvPr id="19" name="TextBox 18"/>
            <p:cNvSpPr txBox="1"/>
            <p:nvPr/>
          </p:nvSpPr>
          <p:spPr>
            <a:xfrm>
              <a:off x="8523780" y="3008173"/>
              <a:ext cx="805029"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26</a:t>
              </a:r>
            </a:p>
          </p:txBody>
        </p:sp>
      </p:grpSp>
      <p:sp>
        <p:nvSpPr>
          <p:cNvPr id="20" name="TextBox 19"/>
          <p:cNvSpPr txBox="1"/>
          <p:nvPr/>
        </p:nvSpPr>
        <p:spPr>
          <a:xfrm>
            <a:off x="4465925" y="3100460"/>
            <a:ext cx="639919" cy="584775"/>
          </a:xfrm>
          <a:prstGeom prst="rect">
            <a:avLst/>
          </a:prstGeom>
          <a:solidFill>
            <a:srgbClr val="33CC33"/>
          </a:solidFill>
        </p:spPr>
        <p:txBody>
          <a:bodyPr wrap="none" rtlCol="0">
            <a:spAutoFit/>
          </a:bodyPr>
          <a:lstStyle/>
          <a:p>
            <a:r>
              <a:rPr lang="en-US" sz="3200" b="1" dirty="0">
                <a:solidFill>
                  <a:srgbClr val="FF0000"/>
                </a:solidFill>
                <a:latin typeface="Arial" panose="020B0604020202020204" pitchFamily="34" charset="0"/>
                <a:cs typeface="Arial" panose="020B0604020202020204" pitchFamily="34" charset="0"/>
              </a:rPr>
              <a:t>92</a:t>
            </a:r>
          </a:p>
        </p:txBody>
      </p:sp>
      <p:sp>
        <p:nvSpPr>
          <p:cNvPr id="21" name="TextBox 20"/>
          <p:cNvSpPr txBox="1"/>
          <p:nvPr/>
        </p:nvSpPr>
        <p:spPr>
          <a:xfrm>
            <a:off x="7187820" y="3128170"/>
            <a:ext cx="639919" cy="584775"/>
          </a:xfrm>
          <a:prstGeom prst="rect">
            <a:avLst/>
          </a:prstGeom>
          <a:solidFill>
            <a:srgbClr val="3399FF"/>
          </a:solidFill>
        </p:spPr>
        <p:txBody>
          <a:bodyPr wrap="none" rtlCol="0">
            <a:spAutoFit/>
          </a:bodyPr>
          <a:lstStyle/>
          <a:p>
            <a:r>
              <a:rPr lang="en-US" sz="3200" b="1" dirty="0">
                <a:solidFill>
                  <a:srgbClr val="FF0000"/>
                </a:solidFill>
                <a:latin typeface="Arial" panose="020B0604020202020204" pitchFamily="34" charset="0"/>
                <a:cs typeface="Arial" panose="020B0604020202020204" pitchFamily="34" charset="0"/>
              </a:rPr>
              <a:t>85</a:t>
            </a: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59</a:t>
            </a:r>
          </a:p>
        </p:txBody>
      </p:sp>
      <p:pic>
        <p:nvPicPr>
          <p:cNvPr id="2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8" name="TextBox 7"/>
          <p:cNvSpPr txBox="1"/>
          <p:nvPr/>
        </p:nvSpPr>
        <p:spPr>
          <a:xfrm>
            <a:off x="840857" y="274112"/>
            <a:ext cx="7571384" cy="1938992"/>
          </a:xfrm>
          <a:prstGeom prst="rect">
            <a:avLst/>
          </a:prstGeom>
          <a:noFill/>
          <a:ln>
            <a:noFill/>
          </a:ln>
        </p:spPr>
        <p:txBody>
          <a:bodyPr wrap="square" rtlCol="0">
            <a:spAutoFit/>
          </a:bodyPr>
          <a:lstStyle/>
          <a:p>
            <a:pPr algn="just"/>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Cầu thang lên nhà sóc có tất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32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bậc</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thang. Sóc đã leo được 9 bậc thang. Hỏi sóc cần </a:t>
            </a:r>
            <a:r>
              <a:rPr lang="en-US" sz="3000" b="1">
                <a:solidFill>
                  <a:srgbClr val="002060"/>
                </a:solidFill>
                <a:latin typeface="Arial" panose="020B0604020202020204" pitchFamily="34" charset="0"/>
                <a:ea typeface="Arial-Rounded" panose="020B0500000000000000" pitchFamily="34" charset="0"/>
                <a:cs typeface="Arial" panose="020B0604020202020204" pitchFamily="34" charset="0"/>
              </a:rPr>
              <a:t>leo thêm bao </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nhiêu bậc thang nữa để vào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9273" y="2504334"/>
            <a:ext cx="5145628" cy="2677656"/>
          </a:xfrm>
          <a:prstGeom prst="rect">
            <a:avLst/>
          </a:prstGeom>
          <a:noFill/>
        </p:spPr>
        <p:txBody>
          <a:bodyPr wrap="square" rtlCol="0">
            <a:spAutoFit/>
          </a:bodyPr>
          <a:lstStyle/>
          <a:p>
            <a:pPr>
              <a:lnSpc>
                <a:spcPct val="150000"/>
              </a:lnSpc>
            </a:pP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Tóm</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tắt</a:t>
            </a:r>
            <a:r>
              <a:rPr lang="en-US" sz="2800" b="1" dirty="0">
                <a:solidFill>
                  <a:srgbClr val="0070C0"/>
                </a:solidFill>
                <a:latin typeface="Arial" pitchFamily="34" charset="0"/>
                <a:cs typeface="Arial" pitchFamily="34" charset="0"/>
              </a:rPr>
              <a:t>:</a:t>
            </a:r>
          </a:p>
          <a:p>
            <a:pPr>
              <a:lnSpc>
                <a:spcPct val="150000"/>
              </a:lnSpc>
            </a:pPr>
            <a:r>
              <a:rPr lang="en-US" sz="2800" b="1" dirty="0">
                <a:solidFill>
                  <a:srgbClr val="0070C0"/>
                </a:solidFill>
                <a:latin typeface="Arial" pitchFamily="34" charset="0"/>
                <a:cs typeface="Arial" pitchFamily="34" charset="0"/>
              </a:rPr>
              <a:t>Có       : 32 bậc thang</a:t>
            </a:r>
          </a:p>
          <a:p>
            <a:pPr>
              <a:lnSpc>
                <a:spcPct val="150000"/>
              </a:lnSpc>
            </a:pPr>
            <a:r>
              <a:rPr lang="en-US" sz="2800" b="1" dirty="0">
                <a:solidFill>
                  <a:srgbClr val="0070C0"/>
                </a:solidFill>
                <a:latin typeface="Arial" pitchFamily="34" charset="0"/>
                <a:cs typeface="Arial" pitchFamily="34" charset="0"/>
              </a:rPr>
              <a:t>Đã leo : 9 bậc thang</a:t>
            </a:r>
          </a:p>
          <a:p>
            <a:pPr>
              <a:lnSpc>
                <a:spcPct val="150000"/>
              </a:lnSpc>
            </a:pPr>
            <a:r>
              <a:rPr lang="en-US" sz="2800" b="1" dirty="0">
                <a:solidFill>
                  <a:srgbClr val="0070C0"/>
                </a:solidFill>
                <a:latin typeface="Arial" pitchFamily="34" charset="0"/>
                <a:cs typeface="Arial" pitchFamily="34" charset="0"/>
              </a:rPr>
              <a:t>Còn lại: ... bậc thang?</a:t>
            </a:r>
          </a:p>
        </p:txBody>
      </p:sp>
      <p:sp>
        <p:nvSpPr>
          <p:cNvPr id="13" name="TextBox 12"/>
          <p:cNvSpPr txBox="1"/>
          <p:nvPr/>
        </p:nvSpPr>
        <p:spPr>
          <a:xfrm>
            <a:off x="4112670" y="2506343"/>
            <a:ext cx="8599141" cy="3323987"/>
          </a:xfrm>
          <a:prstGeom prst="rect">
            <a:avLst/>
          </a:prstGeom>
          <a:noFill/>
        </p:spPr>
        <p:txBody>
          <a:bodyPr wrap="square" rtlCol="0">
            <a:spAutoFit/>
          </a:bodyPr>
          <a:lstStyle/>
          <a:p>
            <a:pPr algn="ctr">
              <a:lnSpc>
                <a:spcPct val="150000"/>
              </a:lnSpc>
            </a:pPr>
            <a:r>
              <a:rPr lang="en-US" sz="2800" b="1" dirty="0">
                <a:solidFill>
                  <a:srgbClr val="7030A0"/>
                </a:solidFill>
                <a:latin typeface="Arial" pitchFamily="34" charset="0"/>
                <a:cs typeface="Arial" pitchFamily="34" charset="0"/>
              </a:rPr>
              <a:t>Bài giải</a:t>
            </a:r>
          </a:p>
          <a:p>
            <a:pPr>
              <a:lnSpc>
                <a:spcPct val="150000"/>
              </a:lnSpc>
            </a:pPr>
            <a:r>
              <a:rPr lang="en-US" sz="2800" b="1" dirty="0">
                <a:solidFill>
                  <a:srgbClr val="7030A0"/>
                </a:solidFill>
                <a:latin typeface="Arial" pitchFamily="34" charset="0"/>
                <a:cs typeface="Arial" pitchFamily="34" charset="0"/>
              </a:rPr>
              <a:t>Sóc cần </a:t>
            </a:r>
            <a:r>
              <a:rPr lang="en-US" sz="2800" b="1">
                <a:solidFill>
                  <a:srgbClr val="7030A0"/>
                </a:solidFill>
                <a:latin typeface="Arial" pitchFamily="34" charset="0"/>
                <a:cs typeface="Arial" pitchFamily="34" charset="0"/>
              </a:rPr>
              <a:t>leo thêm số </a:t>
            </a:r>
            <a:r>
              <a:rPr lang="en-US" sz="2800" b="1" dirty="0">
                <a:solidFill>
                  <a:srgbClr val="7030A0"/>
                </a:solidFill>
                <a:latin typeface="Arial" pitchFamily="34" charset="0"/>
                <a:cs typeface="Arial" pitchFamily="34" charset="0"/>
              </a:rPr>
              <a:t>bậc thang để vào nhà là:</a:t>
            </a:r>
          </a:p>
          <a:p>
            <a:pPr>
              <a:lnSpc>
                <a:spcPct val="150000"/>
              </a:lnSpc>
            </a:pPr>
            <a:r>
              <a:rPr lang="en-US" sz="2800" b="1">
                <a:solidFill>
                  <a:srgbClr val="7030A0"/>
                </a:solidFill>
                <a:latin typeface="Arial" pitchFamily="34" charset="0"/>
                <a:cs typeface="Arial" pitchFamily="34" charset="0"/>
              </a:rPr>
              <a:t>               32 </a:t>
            </a:r>
            <a:r>
              <a:rPr lang="en-US" sz="2800" b="1" dirty="0">
                <a:solidFill>
                  <a:srgbClr val="7030A0"/>
                </a:solidFill>
                <a:latin typeface="Arial" pitchFamily="34" charset="0"/>
                <a:cs typeface="Arial" pitchFamily="34" charset="0"/>
              </a:rPr>
              <a:t>– 9 = 23 </a:t>
            </a:r>
            <a:r>
              <a:rPr lang="en-US" sz="2800" b="1">
                <a:solidFill>
                  <a:srgbClr val="7030A0"/>
                </a:solidFill>
                <a:latin typeface="Arial" pitchFamily="34" charset="0"/>
                <a:cs typeface="Arial" pitchFamily="34" charset="0"/>
              </a:rPr>
              <a:t>(bậc thang)</a:t>
            </a:r>
            <a:endParaRPr lang="en-US" sz="2800" b="1" dirty="0">
              <a:solidFill>
                <a:srgbClr val="7030A0"/>
              </a:solidFill>
              <a:latin typeface="Arial" pitchFamily="34" charset="0"/>
              <a:cs typeface="Arial" pitchFamily="34" charset="0"/>
            </a:endParaRPr>
          </a:p>
          <a:p>
            <a:pPr>
              <a:lnSpc>
                <a:spcPct val="150000"/>
              </a:lnSpc>
            </a:pPr>
            <a:r>
              <a:rPr lang="en-US" sz="2800" b="1">
                <a:solidFill>
                  <a:srgbClr val="7030A0"/>
                </a:solidFill>
                <a:latin typeface="Arial" pitchFamily="34" charset="0"/>
                <a:cs typeface="Arial" pitchFamily="34" charset="0"/>
              </a:rPr>
              <a:t>                          Đáp </a:t>
            </a:r>
            <a:r>
              <a:rPr lang="en-US" sz="2800" b="1" dirty="0">
                <a:solidFill>
                  <a:srgbClr val="7030A0"/>
                </a:solidFill>
                <a:latin typeface="Arial" pitchFamily="34" charset="0"/>
                <a:cs typeface="Arial" pitchFamily="34" charset="0"/>
              </a:rPr>
              <a:t>số: 23 bậc thang</a:t>
            </a:r>
          </a:p>
          <a:p>
            <a:pPr algn="ctr">
              <a:lnSpc>
                <a:spcPct val="150000"/>
              </a:lnSpc>
            </a:pPr>
            <a:endParaRPr lang="en-US" sz="2800" b="1" dirty="0">
              <a:solidFill>
                <a:srgbClr val="7030A0"/>
              </a:solidFill>
              <a:latin typeface="Arial" pitchFamily="34" charset="0"/>
              <a:cs typeface="Arial" pitchFamily="34" charset="0"/>
            </a:endParaRPr>
          </a:p>
        </p:txBody>
      </p: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53990" y="1695222"/>
            <a:ext cx="659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C000"/>
                  </a:solidFill>
                  <a:latin typeface="Arial" pitchFamily="34" charset="0"/>
                  <a:cs typeface="Arial" pitchFamily="34" charset="0"/>
                </a:rPr>
                <a:t>A.</a:t>
              </a:r>
              <a:r>
                <a:rPr lang="en-US" sz="3200" b="1" dirty="0">
                  <a:solidFill>
                    <a:srgbClr val="002060"/>
                  </a:solidFill>
                  <a:latin typeface="Arial" pitchFamily="34" charset="0"/>
                  <a:cs typeface="Arial" pitchFamily="34" charset="0"/>
                </a:rPr>
                <a:t> </a:t>
              </a:r>
              <a:r>
                <a:rPr lang="en-US" sz="3200" b="1" dirty="0">
                  <a:solidFill>
                    <a:prstClr val="white"/>
                  </a:solidFill>
                  <a:latin typeface="Arial" pitchFamily="34" charset="0"/>
                  <a:cs typeface="Arial" pitchFamily="34" charset="0"/>
                </a:rPr>
                <a:t>32 - 17</a:t>
              </a: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C000"/>
                  </a:solidFill>
                  <a:latin typeface="Arial" pitchFamily="34" charset="0"/>
                  <a:cs typeface="Arial" pitchFamily="34" charset="0"/>
                </a:rPr>
                <a:t>B.</a:t>
              </a:r>
              <a:r>
                <a:rPr lang="en-US" sz="3200" b="1" dirty="0">
                  <a:solidFill>
                    <a:srgbClr val="002060"/>
                  </a:solidFill>
                  <a:latin typeface="Arial" pitchFamily="34" charset="0"/>
                  <a:cs typeface="Arial" pitchFamily="34" charset="0"/>
                </a:rPr>
                <a:t> </a:t>
              </a:r>
              <a:r>
                <a:rPr lang="en-US" sz="3200" b="1" dirty="0">
                  <a:solidFill>
                    <a:prstClr val="white"/>
                  </a:solidFill>
                  <a:latin typeface="Arial" pitchFamily="34" charset="0"/>
                  <a:cs typeface="Arial" pitchFamily="34" charset="0"/>
                </a:rPr>
                <a:t>62 - 42</a:t>
              </a: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C000"/>
                  </a:solidFill>
                  <a:latin typeface="Arial" pitchFamily="34" charset="0"/>
                  <a:cs typeface="Arial" pitchFamily="34" charset="0"/>
                </a:rPr>
                <a:t>C.</a:t>
              </a:r>
              <a:r>
                <a:rPr lang="en-US" sz="3200" b="1" dirty="0">
                  <a:solidFill>
                    <a:srgbClr val="002060"/>
                  </a:solidFill>
                  <a:latin typeface="Arial" pitchFamily="34" charset="0"/>
                  <a:cs typeface="Arial" pitchFamily="34" charset="0"/>
                </a:rPr>
                <a:t> </a:t>
              </a:r>
              <a:r>
                <a:rPr lang="en-US" sz="3200" b="1" dirty="0">
                  <a:solidFill>
                    <a:prstClr val="white"/>
                  </a:solidFill>
                  <a:latin typeface="Arial" pitchFamily="34" charset="0"/>
                  <a:cs typeface="Arial" pitchFamily="34" charset="0"/>
                </a:rPr>
                <a:t>51 - 33</a:t>
              </a:r>
            </a:p>
          </p:txBody>
        </p:sp>
      </p:grpSp>
      <p:pic>
        <p:nvPicPr>
          <p:cNvPr id="21" name="xanh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2162142"/>
            <a:chOff x="3759267" y="334167"/>
            <a:chExt cx="5621970" cy="1579945"/>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223658" y="529117"/>
              <a:ext cx="4919222" cy="1384995"/>
            </a:xfrm>
            <a:prstGeom prst="rect">
              <a:avLst/>
            </a:prstGeom>
            <a:noFill/>
            <a:ln>
              <a:noFill/>
            </a:ln>
          </p:spPr>
          <p:txBody>
            <a:bodyPr wrap="square" rtlCol="0">
              <a:spAutoFit/>
            </a:bodyPr>
            <a:lstStyle/>
            <a:p>
              <a:pPr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Kết quả của phép tính nào sau đây là số nhãn vở của </a:t>
              </a:r>
              <a:r>
                <a:rPr lang="en-US" sz="2800" dirty="0" err="1">
                  <a:solidFill>
                    <a:srgbClr val="002060"/>
                  </a:solidFill>
                  <a:latin typeface="Arial" panose="020B0604020202020204" pitchFamily="34" charset="0"/>
                  <a:ea typeface="Arial-Rounded" panose="020B0500000000000000" pitchFamily="34" charset="0"/>
                  <a:cs typeface="Arial" panose="020B0604020202020204" pitchFamily="34" charset="0"/>
                </a:rPr>
                <a:t>Rô-bốt</a:t>
              </a: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Chọn câu trả </a:t>
            </a:r>
            <a:r>
              <a:rPr lang="en-US" sz="2800" b="1">
                <a:solidFill>
                  <a:srgbClr val="002060"/>
                </a:solidFill>
                <a:latin typeface="Arial" panose="020B0604020202020204" pitchFamily="34" charset="0"/>
                <a:ea typeface="Arial-Rounded" panose="020B0500000000000000" pitchFamily="34" charset="0"/>
                <a:cs typeface="Arial" panose="020B0604020202020204" pitchFamily="34" charset="0"/>
              </a:rPr>
              <a:t>lời đúng.</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p>
        </p:txBody>
      </p:sp>
      <p:sp>
        <p:nvSpPr>
          <p:cNvPr id="2" name="Rounded Rectangle 1"/>
          <p:cNvSpPr/>
          <p:nvPr/>
        </p:nvSpPr>
        <p:spPr>
          <a:xfrm>
            <a:off x="304791"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3" name="Rounded Rectangle 12"/>
          <p:cNvSpPr/>
          <p:nvPr/>
        </p:nvSpPr>
        <p:spPr>
          <a:xfrm>
            <a:off x="1011371"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4" name="Rounded Rectangle 13"/>
          <p:cNvSpPr/>
          <p:nvPr/>
        </p:nvSpPr>
        <p:spPr>
          <a:xfrm>
            <a:off x="2492247"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5" name="Rounded Rectangle 14"/>
          <p:cNvSpPr/>
          <p:nvPr/>
        </p:nvSpPr>
        <p:spPr>
          <a:xfrm>
            <a:off x="3198827"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6" name="Rounded Rectangle 15"/>
          <p:cNvSpPr/>
          <p:nvPr/>
        </p:nvSpPr>
        <p:spPr>
          <a:xfrm>
            <a:off x="4793685"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7" name="Rounded Rectangle 16"/>
          <p:cNvSpPr/>
          <p:nvPr/>
        </p:nvSpPr>
        <p:spPr>
          <a:xfrm>
            <a:off x="5500265"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p>
        </p:txBody>
      </p:sp>
      <p:sp>
        <p:nvSpPr>
          <p:cNvPr id="19" name="TextBox 18"/>
          <p:cNvSpPr txBox="1"/>
          <p:nvPr/>
        </p:nvSpPr>
        <p:spPr>
          <a:xfrm>
            <a:off x="552675" y="410389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bé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lớn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1" name="TextBox 20"/>
          <p:cNvSpPr txBox="1"/>
          <p:nvPr/>
        </p:nvSpPr>
        <p:spPr>
          <a:xfrm>
            <a:off x="4600774" y="4094929"/>
            <a:ext cx="7501472" cy="954107"/>
          </a:xfrm>
          <a:prstGeom prst="rect">
            <a:avLst/>
          </a:prstGeom>
          <a:noFill/>
          <a:ln>
            <a:noFill/>
          </a:ln>
        </p:spPr>
        <p:txBody>
          <a:bodyPr wrap="square" rtlCol="0">
            <a:spAutoFit/>
          </a:bodyPr>
          <a:lstStyle/>
          <a:p>
            <a:r>
              <a:rPr lang="en-US" sz="2800" b="1">
                <a:solidFill>
                  <a:srgbClr val="33CC33"/>
                </a:solidFill>
                <a:latin typeface="Arial" panose="020B0604020202020204" pitchFamily="34" charset="0"/>
                <a:ea typeface="Arial-Rounded" panose="020B0500000000000000" pitchFamily="34" charset="0"/>
                <a:cs typeface="Arial" panose="020B0604020202020204" pitchFamily="34" charset="0"/>
              </a:rPr>
              <a:t>? thêm: </a:t>
            </a:r>
            <a:r>
              <a:rPr lang="en-US" sz="2800" b="1">
                <a:solidFill>
                  <a:srgbClr val="FF0000"/>
                </a:solidFill>
                <a:latin typeface="Arial" panose="020B0604020202020204" pitchFamily="34" charset="0"/>
                <a:ea typeface="Arial-Rounded" panose="020B0500000000000000" pitchFamily="34" charset="0"/>
                <a:cs typeface="Arial" panose="020B0604020202020204" pitchFamily="34" charset="0"/>
              </a:rPr>
              <a:t>Tìm Hiệu của số lớn nhất và số bé nhất trong các số được tạo thành. </a:t>
            </a:r>
            <a:endPar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21"/>
          <p:cNvSpPr/>
          <p:nvPr/>
        </p:nvSpPr>
        <p:spPr>
          <a:xfrm>
            <a:off x="6040645" y="5042311"/>
            <a:ext cx="5210903" cy="1240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7030A0"/>
                </a:solidFill>
                <a:latin typeface="Arial" panose="020B0604020202020204" pitchFamily="34" charset="0"/>
                <a:cs typeface="Arial" panose="020B0604020202020204" pitchFamily="34" charset="0"/>
              </a:rPr>
              <a:t>Hiệu </a:t>
            </a:r>
            <a:r>
              <a:rPr lang="en-US" sz="2800" b="1" dirty="0" err="1">
                <a:solidFill>
                  <a:srgbClr val="7030A0"/>
                </a:solidFill>
                <a:latin typeface="Arial" panose="020B0604020202020204" pitchFamily="34" charset="0"/>
                <a:cs typeface="Arial" panose="020B0604020202020204" pitchFamily="34" charset="0"/>
              </a:rPr>
              <a:t>của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số</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lớn</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nhất</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và</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số</a:t>
            </a:r>
            <a:r>
              <a:rPr lang="en-US" sz="2800" b="1" dirty="0">
                <a:solidFill>
                  <a:srgbClr val="7030A0"/>
                </a:solidFill>
                <a:latin typeface="Arial" panose="020B0604020202020204" pitchFamily="34" charset="0"/>
                <a:cs typeface="Arial" panose="020B0604020202020204" pitchFamily="34" charset="0"/>
              </a:rPr>
              <a:t> </a:t>
            </a:r>
            <a:r>
              <a:rPr lang="en-US" sz="2800" b="1" err="1">
                <a:solidFill>
                  <a:srgbClr val="7030A0"/>
                </a:solidFill>
                <a:latin typeface="Arial" panose="020B0604020202020204" pitchFamily="34" charset="0"/>
                <a:cs typeface="Arial" panose="020B0604020202020204" pitchFamily="34" charset="0"/>
              </a:rPr>
              <a:t>bé</a:t>
            </a:r>
            <a:r>
              <a:rPr lang="en-US" sz="2800" b="1">
                <a:solidFill>
                  <a:srgbClr val="7030A0"/>
                </a:solidFill>
                <a:latin typeface="Arial" panose="020B0604020202020204" pitchFamily="34" charset="0"/>
                <a:cs typeface="Arial" panose="020B0604020202020204" pitchFamily="34" charset="0"/>
              </a:rPr>
              <a:t> nhất là: 83 </a:t>
            </a:r>
            <a:r>
              <a:rPr lang="en-US" sz="2800" b="1" dirty="0">
                <a:solidFill>
                  <a:srgbClr val="7030A0"/>
                </a:solidFill>
                <a:latin typeface="Arial" panose="020B0604020202020204" pitchFamily="34" charset="0"/>
                <a:cs typeface="Arial" panose="020B0604020202020204" pitchFamily="34" charset="0"/>
              </a:rPr>
              <a:t>- 33 = 50  </a:t>
            </a:r>
          </a:p>
        </p:txBody>
      </p:sp>
    </p:spTree>
    <p:extLst>
      <p:ext uri="{BB962C8B-B14F-4D97-AF65-F5344CB8AC3E}">
        <p14:creationId xmlns:p14="http://schemas.microsoft.com/office/powerpoint/2010/main"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2">
                                            <p:txEl>
                                              <p:pRg st="0" end="0"/>
                                            </p:txEl>
                                          </p:spTgt>
                                        </p:tgtEl>
                                        <p:attrNameLst>
                                          <p:attrName>style.visibility</p:attrName>
                                        </p:attrNameLst>
                                      </p:cBhvr>
                                      <p:to>
                                        <p:strVal val="visible"/>
                                      </p:to>
                                    </p:set>
                                    <p:animEffect transition="in" filter="fade">
                                      <p:cBhvr>
                                        <p:cTn id="81" dur="1000"/>
                                        <p:tgtEl>
                                          <p:spTgt spid="22">
                                            <p:txEl>
                                              <p:pRg st="0" end="0"/>
                                            </p:txEl>
                                          </p:spTgt>
                                        </p:tgtEl>
                                      </p:cBhvr>
                                    </p:animEffect>
                                    <p:anim calcmode="lin" valueType="num">
                                      <p:cBhvr>
                                        <p:cTn id="8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 grpId="0" animBg="1"/>
      <p:bldP spid="13" grpId="0" animBg="1"/>
      <p:bldP spid="14" grpId="0" animBg="1"/>
      <p:bldP spid="15" grpId="0" animBg="1"/>
      <p:bldP spid="16" grpId="0" animBg="1"/>
      <p:bldP spid="17" grpId="0" animBg="1"/>
      <p:bldP spid="18" grpId="0"/>
      <p:bldP spid="19" grpId="0"/>
      <p:bldP spid="20" grpId="0"/>
      <p:bldP spid="21"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p>
        </p:txBody>
      </p:sp>
      <p:sp>
        <p:nvSpPr>
          <p:cNvPr id="18" name="TextBox 17"/>
          <p:cNvSpPr txBox="1"/>
          <p:nvPr/>
        </p:nvSpPr>
        <p:spPr>
          <a:xfrm>
            <a:off x="552674" y="33056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Các</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33, 38, 83. </a:t>
            </a:r>
          </a:p>
        </p:txBody>
      </p:sp>
      <p:sp>
        <p:nvSpPr>
          <p:cNvPr id="19" name="TextBox 18"/>
          <p:cNvSpPr txBox="1"/>
          <p:nvPr/>
        </p:nvSpPr>
        <p:spPr>
          <a:xfrm>
            <a:off x="552675" y="410389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bé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err="1">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lớn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1" name="TextBox 20"/>
          <p:cNvSpPr txBox="1"/>
          <p:nvPr/>
        </p:nvSpPr>
        <p:spPr>
          <a:xfrm>
            <a:off x="4600774" y="4094929"/>
            <a:ext cx="7501472" cy="954107"/>
          </a:xfrm>
          <a:prstGeom prst="rect">
            <a:avLst/>
          </a:prstGeom>
          <a:noFill/>
          <a:ln>
            <a:noFill/>
          </a:ln>
        </p:spPr>
        <p:txBody>
          <a:bodyPr wrap="square" rtlCol="0">
            <a:spAutoFit/>
          </a:bodyPr>
          <a:lstStyle/>
          <a:p>
            <a:r>
              <a:rPr lang="en-US" sz="2800" b="1">
                <a:solidFill>
                  <a:srgbClr val="33CC33"/>
                </a:solidFill>
                <a:latin typeface="Arial" panose="020B0604020202020204" pitchFamily="34" charset="0"/>
                <a:ea typeface="Arial-Rounded" panose="020B0500000000000000" pitchFamily="34" charset="0"/>
                <a:cs typeface="Arial" panose="020B0604020202020204" pitchFamily="34" charset="0"/>
              </a:rPr>
              <a:t>? thêm: </a:t>
            </a:r>
            <a:r>
              <a:rPr lang="en-US" sz="2800" b="1">
                <a:solidFill>
                  <a:srgbClr val="FF0000"/>
                </a:solidFill>
                <a:latin typeface="Arial" panose="020B0604020202020204" pitchFamily="34" charset="0"/>
                <a:ea typeface="Arial-Rounded" panose="020B0500000000000000" pitchFamily="34" charset="0"/>
                <a:cs typeface="Arial" panose="020B0604020202020204" pitchFamily="34" charset="0"/>
              </a:rPr>
              <a:t>Tìm Hiệu của số lớn nhất và số bé nhất trong các số được tạo thành. </a:t>
            </a:r>
            <a:endPar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22" name="Rounded Rectangle 21"/>
          <p:cNvSpPr/>
          <p:nvPr/>
        </p:nvSpPr>
        <p:spPr>
          <a:xfrm>
            <a:off x="6040645" y="5042311"/>
            <a:ext cx="5210903" cy="1240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7030A0"/>
                </a:solidFill>
                <a:latin typeface="Arial" panose="020B0604020202020204" pitchFamily="34" charset="0"/>
                <a:cs typeface="Arial" panose="020B0604020202020204" pitchFamily="34" charset="0"/>
              </a:rPr>
              <a:t>Hiệu </a:t>
            </a:r>
            <a:r>
              <a:rPr lang="en-US" sz="2800" b="1" dirty="0" err="1">
                <a:solidFill>
                  <a:srgbClr val="7030A0"/>
                </a:solidFill>
                <a:latin typeface="Arial" panose="020B0604020202020204" pitchFamily="34" charset="0"/>
                <a:cs typeface="Arial" panose="020B0604020202020204" pitchFamily="34" charset="0"/>
              </a:rPr>
              <a:t>của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số</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lớn</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nhất</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và</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số</a:t>
            </a:r>
            <a:r>
              <a:rPr lang="en-US" sz="2800" b="1" dirty="0">
                <a:solidFill>
                  <a:srgbClr val="7030A0"/>
                </a:solidFill>
                <a:latin typeface="Arial" panose="020B0604020202020204" pitchFamily="34" charset="0"/>
                <a:cs typeface="Arial" panose="020B0604020202020204" pitchFamily="34" charset="0"/>
              </a:rPr>
              <a:t> </a:t>
            </a:r>
            <a:r>
              <a:rPr lang="en-US" sz="2800" b="1" err="1">
                <a:solidFill>
                  <a:srgbClr val="7030A0"/>
                </a:solidFill>
                <a:latin typeface="Arial" panose="020B0604020202020204" pitchFamily="34" charset="0"/>
                <a:cs typeface="Arial" panose="020B0604020202020204" pitchFamily="34" charset="0"/>
              </a:rPr>
              <a:t>bé</a:t>
            </a:r>
            <a:r>
              <a:rPr lang="en-US" sz="2800" b="1">
                <a:solidFill>
                  <a:srgbClr val="7030A0"/>
                </a:solidFill>
                <a:latin typeface="Arial" panose="020B0604020202020204" pitchFamily="34" charset="0"/>
                <a:cs typeface="Arial" panose="020B0604020202020204" pitchFamily="34" charset="0"/>
              </a:rPr>
              <a:t> nhất là: 83 </a:t>
            </a:r>
            <a:r>
              <a:rPr lang="en-US" sz="2800" b="1" dirty="0">
                <a:solidFill>
                  <a:srgbClr val="7030A0"/>
                </a:solidFill>
                <a:latin typeface="Arial" panose="020B0604020202020204" pitchFamily="34" charset="0"/>
                <a:cs typeface="Arial" panose="020B0604020202020204" pitchFamily="34" charset="0"/>
              </a:rPr>
              <a:t>- 33 = 50  </a:t>
            </a:r>
          </a:p>
        </p:txBody>
      </p:sp>
    </p:spTree>
    <p:extLst>
      <p:ext uri="{BB962C8B-B14F-4D97-AF65-F5344CB8AC3E}">
        <p14:creationId xmlns:p14="http://schemas.microsoft.com/office/powerpoint/2010/main" val="389049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1000"/>
                                        <p:tgtEl>
                                          <p:spTgt spid="22">
                                            <p:txEl>
                                              <p:pRg st="0" end="0"/>
                                            </p:txEl>
                                          </p:spTgt>
                                        </p:tgtEl>
                                      </p:cBhvr>
                                    </p:animEffect>
                                    <p:anim calcmode="lin" valueType="num">
                                      <p:cBhvr>
                                        <p:cTn id="50"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19" grpId="0"/>
      <p:bldP spid="20" grpId="0"/>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Mục</a:t>
            </a:r>
            <a:r>
              <a:rPr kumimoji="0" lang="en-US" altLang="zh-CN" sz="5400" b="0" i="0" u="none" strike="noStrike" kern="1200" cap="none" spc="0" normalizeH="0" baseline="0" noProof="0" dirty="0">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 </a:t>
            </a:r>
            <a:r>
              <a:rPr kumimoji="0" lang="en-US" altLang="zh-CN" sz="5400" b="0" i="0" u="none" strike="noStrike" kern="1200" cap="none" spc="0" normalizeH="0" baseline="0" noProof="0" dirty="0" err="1">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rPr>
              <a:t>tiêu</a:t>
            </a:r>
            <a:endParaRPr kumimoji="0" lang="zh-CN" altLang="en-US" sz="5400" b="0" i="0" u="none" strike="noStrike" kern="1200" cap="none" spc="0" normalizeH="0" baseline="0" noProof="0" dirty="0">
              <a:ln>
                <a:noFill/>
              </a:ln>
              <a:solidFill>
                <a:srgbClr val="FF0000"/>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187293" cy="1288222"/>
            <a:chOff x="774356" y="888444"/>
            <a:chExt cx="10187293" cy="128822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108337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a:solidFill>
                    <a:prstClr val="black"/>
                  </a:solidFill>
                  <a:latin typeface="Arial" panose="020B0604020202020204" pitchFamily="34" charset="0"/>
                  <a:ea typeface="Times New Roman" panose="02020603050405020304" pitchFamily="18" charset="0"/>
                  <a:cs typeface="Arial" panose="020B0604020202020204" pitchFamily="34" charset="0"/>
                </a:rPr>
                <a:t>Ôn tập, củng cố kiến thức về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phép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trừ</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nhớ</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cho</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một</a:t>
              </a:r>
              <a:r>
                <a:rPr kumimoji="0" lang="en-US" sz="2800" b="0"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 </a:t>
              </a:r>
              <a:r>
                <a:rPr kumimoji="0" lang="en-US" sz="28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chữ</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số.</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991499" y="2309077"/>
            <a:ext cx="10209001" cy="820119"/>
            <a:chOff x="752655" y="2065203"/>
            <a:chExt cx="10209001" cy="820119"/>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a:solidFill>
                    <a:prstClr val="black"/>
                  </a:solidFill>
                  <a:latin typeface="Arial" panose="020B0604020202020204" pitchFamily="34" charset="0"/>
                  <a:ea typeface="Times New Roman" panose="02020603050405020304" pitchFamily="18" charset="0"/>
                  <a:cs typeface="Arial" panose="020B0604020202020204" pitchFamily="34" charset="0"/>
                </a:rPr>
                <a:t>Ôn tập về so sánh số.</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13200" y="3233252"/>
            <a:ext cx="10210371" cy="774246"/>
            <a:chOff x="778314" y="3315253"/>
            <a:chExt cx="10210371" cy="774246"/>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a:solidFill>
                    <a:prstClr val="black"/>
                  </a:solidFill>
                  <a:latin typeface="Arial" panose="020B0604020202020204" pitchFamily="34" charset="0"/>
                  <a:ea typeface="Times New Roman" panose="02020603050405020304" pitchFamily="18" charset="0"/>
                  <a:cs typeface="Arial" panose="020B0604020202020204" pitchFamily="34" charset="0"/>
                </a:rPr>
                <a:t>Vận dụng vào giải các bài toán thực tế.</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6880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579</Words>
  <Application>Microsoft Office PowerPoint</Application>
  <PresentationFormat>Widescreen</PresentationFormat>
  <Paragraphs>94</Paragraphs>
  <Slides>11</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Arial Black</vt:lpstr>
      <vt:lpstr>Calibri</vt:lpstr>
      <vt:lpstr>Calibri Light</vt:lpstr>
      <vt:lpstr>iCiel Crocante</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152</cp:revision>
  <dcterms:created xsi:type="dcterms:W3CDTF">2021-06-03T14:58:56Z</dcterms:created>
  <dcterms:modified xsi:type="dcterms:W3CDTF">2023-12-01T04:01:54Z</dcterms:modified>
</cp:coreProperties>
</file>