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5" r:id="rId3"/>
    <p:sldId id="257" r:id="rId4"/>
    <p:sldId id="259" r:id="rId5"/>
    <p:sldId id="260" r:id="rId6"/>
    <p:sldId id="261" r:id="rId7"/>
    <p:sldId id="263" r:id="rId8"/>
    <p:sldId id="266"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9999"/>
    <a:srgbClr val="FF9933"/>
    <a:srgbClr val="FF505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BAE57-FA62-414C-9081-4787AD906777}" type="datetimeFigureOut">
              <a:rPr lang="en-US" smtClean="0"/>
              <a:t>27/10/2022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CA87E-FCB0-4255-9139-F9474C7B670F}" type="slidenum">
              <a:rPr lang="en-US" smtClean="0"/>
              <a:t>‹#›</a:t>
            </a:fld>
            <a:endParaRPr lang="en-US"/>
          </a:p>
        </p:txBody>
      </p:sp>
    </p:spTree>
    <p:extLst>
      <p:ext uri="{BB962C8B-B14F-4D97-AF65-F5344CB8AC3E}">
        <p14:creationId xmlns:p14="http://schemas.microsoft.com/office/powerpoint/2010/main" val="72431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a:t>
            </a:fld>
            <a:endParaRPr lang="zh-CN" altLang="en-US"/>
          </a:p>
        </p:txBody>
      </p:sp>
    </p:spTree>
    <p:extLst>
      <p:ext uri="{BB962C8B-B14F-4D97-AF65-F5344CB8AC3E}">
        <p14:creationId xmlns:p14="http://schemas.microsoft.com/office/powerpoint/2010/main" val="232022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Nhấn</a:t>
            </a:r>
            <a:r>
              <a:rPr lang="en-US" baseline="0" dirty="0"/>
              <a:t> </a:t>
            </a:r>
            <a:r>
              <a:rPr lang="en-US" baseline="0" dirty="0" err="1"/>
              <a:t>chuột</a:t>
            </a:r>
            <a:r>
              <a:rPr lang="en-US" baseline="0" dirty="0"/>
              <a:t> 1 </a:t>
            </a:r>
            <a:r>
              <a:rPr lang="en-US" baseline="0" dirty="0" err="1"/>
              <a:t>lần</a:t>
            </a:r>
            <a:r>
              <a:rPr lang="en-US" baseline="0" dirty="0"/>
              <a:t> </a:t>
            </a:r>
            <a:r>
              <a:rPr lang="en-US" baseline="0" dirty="0" err="1"/>
              <a:t>để</a:t>
            </a:r>
            <a:r>
              <a:rPr lang="en-US" baseline="0" dirty="0"/>
              <a:t> di </a:t>
            </a:r>
            <a:r>
              <a:rPr lang="en-US" baseline="0" dirty="0" err="1"/>
              <a:t>chuyển</a:t>
            </a:r>
            <a:r>
              <a:rPr lang="en-US" baseline="0" dirty="0"/>
              <a:t> 2 </a:t>
            </a:r>
            <a:r>
              <a:rPr lang="en-US" baseline="0" dirty="0" err="1"/>
              <a:t>túi</a:t>
            </a:r>
            <a:r>
              <a:rPr lang="en-US" baseline="0" dirty="0"/>
              <a:t> </a:t>
            </a:r>
            <a:r>
              <a:rPr lang="en-US" baseline="0" dirty="0" err="1"/>
              <a:t>đồ</a:t>
            </a:r>
            <a:r>
              <a:rPr lang="en-US" baseline="0" dirty="0"/>
              <a:t>. </a:t>
            </a:r>
            <a:r>
              <a:rPr lang="en-US" baseline="0" dirty="0" err="1"/>
              <a:t>Nhấn</a:t>
            </a:r>
            <a:r>
              <a:rPr lang="en-US" baseline="0" dirty="0"/>
              <a:t> </a:t>
            </a:r>
            <a:r>
              <a:rPr lang="en-US" baseline="0" dirty="0" err="1"/>
              <a:t>chuột</a:t>
            </a:r>
            <a:r>
              <a:rPr lang="en-US" baseline="0" dirty="0"/>
              <a:t> </a:t>
            </a:r>
            <a:r>
              <a:rPr lang="en-US" baseline="0" dirty="0" err="1"/>
              <a:t>lần</a:t>
            </a:r>
            <a:r>
              <a:rPr lang="en-US" baseline="0" dirty="0"/>
              <a:t> 2 </a:t>
            </a:r>
            <a:r>
              <a:rPr lang="en-US" baseline="0" dirty="0" err="1"/>
              <a:t>để</a:t>
            </a:r>
            <a:r>
              <a:rPr lang="en-US" baseline="0" dirty="0"/>
              <a:t> </a:t>
            </a:r>
            <a:r>
              <a:rPr lang="en-US" baseline="0" dirty="0" err="1"/>
              <a:t>nghiêng</a:t>
            </a:r>
            <a:r>
              <a:rPr lang="en-US" baseline="0" dirty="0"/>
              <a:t> </a:t>
            </a:r>
            <a:r>
              <a:rPr lang="en-US" baseline="0" dirty="0" err="1"/>
              <a:t>đĩa</a:t>
            </a:r>
            <a:r>
              <a:rPr lang="en-US" baseline="0" dirty="0"/>
              <a:t> </a:t>
            </a:r>
            <a:r>
              <a:rPr lang="en-US" baseline="0" dirty="0" err="1"/>
              <a:t>cân</a:t>
            </a:r>
            <a:r>
              <a:rPr lang="en-US" baseline="0" dirty="0"/>
              <a:t>. </a:t>
            </a:r>
            <a:r>
              <a:rPr lang="en-US" baseline="0" dirty="0" err="1"/>
              <a:t>Thầy</a:t>
            </a:r>
            <a:r>
              <a:rPr lang="en-US" baseline="0" dirty="0"/>
              <a:t> </a:t>
            </a:r>
            <a:r>
              <a:rPr lang="en-US" baseline="0" dirty="0" err="1"/>
              <a:t>cô</a:t>
            </a:r>
            <a:r>
              <a:rPr lang="en-US" baseline="0" dirty="0"/>
              <a:t> </a:t>
            </a:r>
            <a:r>
              <a:rPr lang="en-US" baseline="0" dirty="0" err="1"/>
              <a:t>chú</a:t>
            </a:r>
            <a:r>
              <a:rPr lang="en-US" baseline="0" dirty="0"/>
              <a:t> ý </a:t>
            </a:r>
            <a:r>
              <a:rPr lang="en-US" baseline="0" dirty="0" err="1"/>
              <a:t>thời</a:t>
            </a:r>
            <a:r>
              <a:rPr lang="en-US" baseline="0" dirty="0"/>
              <a:t> </a:t>
            </a:r>
            <a:r>
              <a:rPr lang="en-US" baseline="0" dirty="0" err="1"/>
              <a:t>gian</a:t>
            </a:r>
            <a:r>
              <a:rPr lang="en-US" baseline="0" dirty="0"/>
              <a:t> </a:t>
            </a:r>
            <a:r>
              <a:rPr lang="en-US" baseline="0" dirty="0" err="1"/>
              <a:t>nhấn</a:t>
            </a:r>
            <a:r>
              <a:rPr lang="en-US" baseline="0" dirty="0"/>
              <a:t> </a:t>
            </a:r>
            <a:r>
              <a:rPr lang="en-US" baseline="0" dirty="0" err="1"/>
              <a:t>chuột</a:t>
            </a:r>
            <a:r>
              <a:rPr lang="en-US" baseline="0" dirty="0"/>
              <a:t> </a:t>
            </a:r>
            <a:r>
              <a:rPr lang="en-US" baseline="0" dirty="0" err="1"/>
              <a:t>giữa</a:t>
            </a:r>
            <a:r>
              <a:rPr lang="en-US" baseline="0" dirty="0"/>
              <a:t> 2 </a:t>
            </a:r>
            <a:r>
              <a:rPr lang="en-US" baseline="0" dirty="0" err="1"/>
              <a:t>lần</a:t>
            </a:r>
            <a:r>
              <a:rPr lang="en-US" baseline="0" dirty="0"/>
              <a:t> </a:t>
            </a:r>
            <a:r>
              <a:rPr lang="en-US" baseline="0" dirty="0" err="1"/>
              <a:t>để</a:t>
            </a:r>
            <a:r>
              <a:rPr lang="en-US" baseline="0" dirty="0"/>
              <a:t> </a:t>
            </a:r>
            <a:r>
              <a:rPr lang="en-US" baseline="0" dirty="0" err="1"/>
              <a:t>tạo</a:t>
            </a:r>
            <a:r>
              <a:rPr lang="en-US" baseline="0" dirty="0"/>
              <a:t> </a:t>
            </a:r>
            <a:r>
              <a:rPr lang="en-US" baseline="0" dirty="0" err="1"/>
              <a:t>hiệu</a:t>
            </a:r>
            <a:r>
              <a:rPr lang="en-US" baseline="0" dirty="0"/>
              <a:t> </a:t>
            </a:r>
            <a:r>
              <a:rPr lang="en-US" baseline="0" dirty="0" err="1"/>
              <a:t>ứng</a:t>
            </a:r>
            <a:r>
              <a:rPr lang="en-US" baseline="0" dirty="0"/>
              <a:t> </a:t>
            </a:r>
            <a:r>
              <a:rPr lang="en-US" baseline="0" dirty="0" err="1"/>
              <a:t>chân</a:t>
            </a:r>
            <a:r>
              <a:rPr lang="en-US" baseline="0" dirty="0"/>
              <a:t> </a:t>
            </a:r>
            <a:r>
              <a:rPr lang="en-US" baseline="0" dirty="0" err="1"/>
              <a:t>thực</a:t>
            </a:r>
            <a:r>
              <a:rPr lang="en-US" baseline="0" dirty="0"/>
              <a:t> </a:t>
            </a:r>
            <a:r>
              <a:rPr lang="en-US" baseline="0" dirty="0" err="1"/>
              <a:t>nhất</a:t>
            </a:r>
            <a:r>
              <a:rPr lang="en-US" baseline="0" dirty="0"/>
              <a:t>. (</a:t>
            </a:r>
            <a:r>
              <a:rPr lang="en-US" baseline="0" dirty="0" err="1"/>
              <a:t>khi</a:t>
            </a:r>
            <a:r>
              <a:rPr lang="en-US" baseline="0" dirty="0"/>
              <a:t> 2 </a:t>
            </a:r>
            <a:r>
              <a:rPr lang="en-US" baseline="0" dirty="0" err="1"/>
              <a:t>túi</a:t>
            </a:r>
            <a:r>
              <a:rPr lang="en-US" baseline="0" dirty="0"/>
              <a:t> </a:t>
            </a:r>
            <a:r>
              <a:rPr lang="en-US" baseline="0" dirty="0" err="1"/>
              <a:t>gần</a:t>
            </a:r>
            <a:r>
              <a:rPr lang="en-US" baseline="0" dirty="0"/>
              <a:t> </a:t>
            </a:r>
            <a:r>
              <a:rPr lang="en-US" baseline="0" dirty="0" err="1"/>
              <a:t>đến</a:t>
            </a:r>
            <a:r>
              <a:rPr lang="en-US" baseline="0" dirty="0"/>
              <a:t> </a:t>
            </a:r>
            <a:r>
              <a:rPr lang="en-US" baseline="0" dirty="0" err="1"/>
              <a:t>đĩa</a:t>
            </a:r>
            <a:r>
              <a:rPr lang="en-US" baseline="0" dirty="0"/>
              <a:t> </a:t>
            </a:r>
            <a:r>
              <a:rPr lang="en-US" baseline="0" dirty="0" err="1"/>
              <a:t>cân</a:t>
            </a:r>
            <a:r>
              <a:rPr lang="en-US" baseline="0" dirty="0"/>
              <a:t> </a:t>
            </a:r>
            <a:r>
              <a:rPr lang="en-US" baseline="0" dirty="0" err="1"/>
              <a:t>ấn</a:t>
            </a:r>
            <a:r>
              <a:rPr lang="en-US" baseline="0" dirty="0"/>
              <a:t> </a:t>
            </a:r>
            <a:r>
              <a:rPr lang="en-US" baseline="0" dirty="0" err="1"/>
              <a:t>chuột</a:t>
            </a:r>
            <a:r>
              <a:rPr lang="en-US" baseline="0" dirty="0"/>
              <a:t> </a:t>
            </a:r>
            <a:r>
              <a:rPr lang="en-US" baseline="0" dirty="0" err="1"/>
              <a:t>lần</a:t>
            </a:r>
            <a:r>
              <a:rPr lang="en-US" baseline="0" dirty="0"/>
              <a:t> 2)</a:t>
            </a:r>
          </a:p>
        </p:txBody>
      </p:sp>
      <p:sp>
        <p:nvSpPr>
          <p:cNvPr id="4" name="Slide Number Placeholder 3"/>
          <p:cNvSpPr>
            <a:spLocks noGrp="1"/>
          </p:cNvSpPr>
          <p:nvPr>
            <p:ph type="sldNum" sz="quarter" idx="10"/>
          </p:nvPr>
        </p:nvSpPr>
        <p:spPr/>
        <p:txBody>
          <a:bodyPr/>
          <a:lstStyle/>
          <a:p>
            <a:fld id="{913CA87E-FCB0-4255-9139-F9474C7B670F}" type="slidenum">
              <a:rPr lang="en-US" smtClean="0"/>
              <a:t>4</a:t>
            </a:fld>
            <a:endParaRPr lang="en-US"/>
          </a:p>
        </p:txBody>
      </p:sp>
    </p:spTree>
    <p:extLst>
      <p:ext uri="{BB962C8B-B14F-4D97-AF65-F5344CB8AC3E}">
        <p14:creationId xmlns:p14="http://schemas.microsoft.com/office/powerpoint/2010/main" val="303424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Thầy</a:t>
            </a:r>
            <a:r>
              <a:rPr lang="en-US" baseline="0" dirty="0"/>
              <a:t> </a:t>
            </a:r>
            <a:r>
              <a:rPr lang="en-US" baseline="0" dirty="0" err="1"/>
              <a:t>cô</a:t>
            </a:r>
            <a:r>
              <a:rPr lang="en-US" baseline="0" dirty="0"/>
              <a:t> </a:t>
            </a:r>
            <a:r>
              <a:rPr lang="en-US" baseline="0" dirty="0" err="1"/>
              <a:t>có</a:t>
            </a:r>
            <a:r>
              <a:rPr lang="en-US" baseline="0" dirty="0"/>
              <a:t> </a:t>
            </a:r>
            <a:r>
              <a:rPr lang="en-US" baseline="0" dirty="0" err="1"/>
              <a:t>thể</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các</a:t>
            </a:r>
            <a:r>
              <a:rPr lang="en-US" baseline="0" dirty="0"/>
              <a:t> </a:t>
            </a:r>
            <a:r>
              <a:rPr lang="en-US" baseline="0" dirty="0" err="1"/>
              <a:t>biểu</a:t>
            </a:r>
            <a:r>
              <a:rPr lang="en-US" baseline="0" dirty="0"/>
              <a:t> </a:t>
            </a:r>
            <a:r>
              <a:rPr lang="en-US" baseline="0" dirty="0" err="1"/>
              <a:t>tượng</a:t>
            </a:r>
            <a:r>
              <a:rPr lang="en-US" baseline="0" dirty="0"/>
              <a:t> </a:t>
            </a:r>
            <a:r>
              <a:rPr lang="en-US" baseline="0" dirty="0" err="1"/>
              <a:t>xuất</a:t>
            </a:r>
            <a:r>
              <a:rPr lang="en-US" baseline="0" dirty="0"/>
              <a:t> </a:t>
            </a:r>
            <a:r>
              <a:rPr lang="en-US" baseline="0" dirty="0" err="1"/>
              <a:t>hiện</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a:t>
            </a:r>
            <a:r>
              <a:rPr lang="en-US" baseline="0" dirty="0" err="1"/>
              <a:t>kí</a:t>
            </a:r>
            <a:r>
              <a:rPr lang="en-US" baseline="0" dirty="0"/>
              <a:t> </a:t>
            </a:r>
            <a:r>
              <a:rPr lang="en-US" baseline="0" dirty="0" err="1"/>
              <a:t>hiêu</a:t>
            </a:r>
            <a:r>
              <a:rPr lang="en-US" baseline="0" dirty="0"/>
              <a:t> (</a:t>
            </a:r>
            <a:r>
              <a:rPr lang="en-US" baseline="0" dirty="0" err="1"/>
              <a:t>làm</a:t>
            </a:r>
            <a:r>
              <a:rPr lang="en-US" baseline="0" dirty="0"/>
              <a:t> </a:t>
            </a:r>
            <a:r>
              <a:rPr lang="en-US" baseline="0" dirty="0" err="1"/>
              <a:t>việc</a:t>
            </a:r>
            <a:r>
              <a:rPr lang="en-US" baseline="0" dirty="0"/>
              <a:t> </a:t>
            </a:r>
            <a:r>
              <a:rPr lang="en-US" baseline="0" dirty="0" err="1"/>
              <a:t>cá</a:t>
            </a:r>
            <a:r>
              <a:rPr lang="en-US" baseline="0" dirty="0"/>
              <a:t> </a:t>
            </a:r>
            <a:r>
              <a:rPr lang="en-US" baseline="0" dirty="0" err="1"/>
              <a:t>nhân</a:t>
            </a:r>
            <a:r>
              <a:rPr lang="en-US" baseline="0" dirty="0"/>
              <a:t>, </a:t>
            </a:r>
            <a:r>
              <a:rPr lang="en-US" baseline="0" dirty="0" err="1"/>
              <a:t>nhóm</a:t>
            </a:r>
            <a:r>
              <a:rPr lang="en-US" baseline="0" dirty="0"/>
              <a:t>, </a:t>
            </a:r>
            <a:r>
              <a:rPr lang="en-US" baseline="0" dirty="0" err="1"/>
              <a:t>lớp</a:t>
            </a:r>
            <a:r>
              <a:rPr lang="en-US" baseline="0" dirty="0"/>
              <a:t>)</a:t>
            </a:r>
            <a:endParaRPr lang="en-US" dirty="0"/>
          </a:p>
        </p:txBody>
      </p:sp>
      <p:sp>
        <p:nvSpPr>
          <p:cNvPr id="4" name="Slide Number Placeholder 3"/>
          <p:cNvSpPr>
            <a:spLocks noGrp="1"/>
          </p:cNvSpPr>
          <p:nvPr>
            <p:ph type="sldNum" sz="quarter" idx="10"/>
          </p:nvPr>
        </p:nvSpPr>
        <p:spPr/>
        <p:txBody>
          <a:bodyPr/>
          <a:lstStyle/>
          <a:p>
            <a:fld id="{913CA87E-FCB0-4255-9139-F9474C7B670F}" type="slidenum">
              <a:rPr lang="en-US" smtClean="0"/>
              <a:t>5</a:t>
            </a:fld>
            <a:endParaRPr lang="en-US"/>
          </a:p>
        </p:txBody>
      </p:sp>
    </p:spTree>
    <p:extLst>
      <p:ext uri="{BB962C8B-B14F-4D97-AF65-F5344CB8AC3E}">
        <p14:creationId xmlns:p14="http://schemas.microsoft.com/office/powerpoint/2010/main" val="424828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8</a:t>
            </a:fld>
            <a:endParaRPr lang="zh-CN" altLang="en-US"/>
          </a:p>
        </p:txBody>
      </p:sp>
    </p:spTree>
    <p:extLst>
      <p:ext uri="{BB962C8B-B14F-4D97-AF65-F5344CB8AC3E}">
        <p14:creationId xmlns:p14="http://schemas.microsoft.com/office/powerpoint/2010/main" val="269218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9</a:t>
            </a:fld>
            <a:endParaRPr lang="zh-CN" altLang="en-US"/>
          </a:p>
        </p:txBody>
      </p:sp>
    </p:spTree>
    <p:extLst>
      <p:ext uri="{BB962C8B-B14F-4D97-AF65-F5344CB8AC3E}">
        <p14:creationId xmlns:p14="http://schemas.microsoft.com/office/powerpoint/2010/main" val="358082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E93B47-0902-45BE-9793-AF9A287A6B8B}" type="datetimeFigureOut">
              <a:rPr lang="en-US" smtClean="0"/>
              <a:t>27/10/2022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73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27/10/2022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205702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27/10/2022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4183161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6" name="矩形 5"/>
          <p:cNvSpPr/>
          <p:nvPr userDrawn="1"/>
        </p:nvSpPr>
        <p:spPr>
          <a:xfrm>
            <a:off x="0" y="3"/>
            <a:ext cx="12192000" cy="5758149"/>
          </a:xfrm>
          <a:prstGeom prst="rect">
            <a:avLst/>
          </a:prstGeom>
          <a:solidFill>
            <a:srgbClr val="B1D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7" name="矩形 6"/>
          <p:cNvSpPr/>
          <p:nvPr userDrawn="1"/>
        </p:nvSpPr>
        <p:spPr>
          <a:xfrm>
            <a:off x="0" y="3349128"/>
            <a:ext cx="12192000" cy="2305624"/>
          </a:xfrm>
          <a:prstGeom prst="rect">
            <a:avLst/>
          </a:prstGeom>
          <a:solidFill>
            <a:srgbClr val="7FC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8" name="图片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08642" y="3676182"/>
            <a:ext cx="1367967" cy="818475"/>
          </a:xfrm>
          <a:prstGeom prst="rect">
            <a:avLst/>
          </a:prstGeom>
        </p:spPr>
      </p:pic>
      <p:pic>
        <p:nvPicPr>
          <p:cNvPr id="9" name="图片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28827" y="2907956"/>
            <a:ext cx="2435276" cy="1457061"/>
          </a:xfrm>
          <a:prstGeom prst="rect">
            <a:avLst/>
          </a:prstGeom>
        </p:spPr>
      </p:pic>
      <p:sp>
        <p:nvSpPr>
          <p:cNvPr id="10" name="矩形 9"/>
          <p:cNvSpPr/>
          <p:nvPr userDrawn="1"/>
        </p:nvSpPr>
        <p:spPr>
          <a:xfrm>
            <a:off x="0" y="5654752"/>
            <a:ext cx="12192000" cy="1203248"/>
          </a:xfrm>
          <a:prstGeom prst="rect">
            <a:avLst/>
          </a:prstGeom>
          <a:solidFill>
            <a:srgbClr val="CE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sp>
        <p:nvSpPr>
          <p:cNvPr id="11" name="矩形 10"/>
          <p:cNvSpPr/>
          <p:nvPr userDrawn="1"/>
        </p:nvSpPr>
        <p:spPr>
          <a:xfrm>
            <a:off x="0" y="5372103"/>
            <a:ext cx="12192000" cy="532941"/>
          </a:xfrm>
          <a:prstGeom prst="rect">
            <a:avLst/>
          </a:prstGeom>
          <a:solidFill>
            <a:srgbClr val="80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pic>
        <p:nvPicPr>
          <p:cNvPr id="12" name="图片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192627" y="220338"/>
            <a:ext cx="7725907" cy="6037244"/>
          </a:xfrm>
          <a:prstGeom prst="rect">
            <a:avLst/>
          </a:prstGeom>
        </p:spPr>
      </p:pic>
      <p:pic>
        <p:nvPicPr>
          <p:cNvPr id="13" name="图片 12"/>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8801" y="5654757"/>
            <a:ext cx="3727652" cy="719113"/>
          </a:xfrm>
          <a:prstGeom prst="rect">
            <a:avLst/>
          </a:prstGeom>
        </p:spPr>
      </p:pic>
      <p:pic>
        <p:nvPicPr>
          <p:cNvPr id="14" name="图片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170362" y="5654756"/>
            <a:ext cx="3727652" cy="719113"/>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13145" y="448795"/>
            <a:ext cx="2665931" cy="1595064"/>
          </a:xfrm>
          <a:prstGeom prst="rect">
            <a:avLst/>
          </a:prstGeom>
        </p:spPr>
      </p:pic>
      <p:pic>
        <p:nvPicPr>
          <p:cNvPr id="16" name="图片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40401" y="5377068"/>
            <a:ext cx="1977089" cy="1327611"/>
          </a:xfrm>
          <a:prstGeom prst="rect">
            <a:avLst/>
          </a:prstGeom>
        </p:spPr>
      </p:pic>
      <p:pic>
        <p:nvPicPr>
          <p:cNvPr id="17" name="图片 16"/>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64051" y="4648053"/>
            <a:ext cx="932800" cy="1916023"/>
          </a:xfrm>
          <a:prstGeom prst="rect">
            <a:avLst/>
          </a:prstGeom>
        </p:spPr>
      </p:pic>
      <p:pic>
        <p:nvPicPr>
          <p:cNvPr id="18" name="图片 1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1374633" y="4523516"/>
            <a:ext cx="1533823" cy="2175240"/>
          </a:xfrm>
          <a:prstGeom prst="rect">
            <a:avLst/>
          </a:prstGeom>
        </p:spPr>
      </p:pic>
      <p:sp>
        <p:nvSpPr>
          <p:cNvPr id="3" name="Date Placeholder 2"/>
          <p:cNvSpPr>
            <a:spLocks noGrp="1"/>
          </p:cNvSpPr>
          <p:nvPr>
            <p:ph type="dt" sz="half" idx="10"/>
          </p:nvPr>
        </p:nvSpPr>
        <p:spPr/>
        <p:txBody>
          <a:bodyPr/>
          <a:lstStyle/>
          <a:p>
            <a:fld id="{652BF15E-3D69-4198-ACBA-4CF21DCC890D}" type="datetimeFigureOut">
              <a:rPr lang="zh-CN" altLang="en-US" smtClean="0"/>
              <a:t>2022/10/27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4F8E3B-1BA1-4539-B149-7B70547C67F1}" type="slidenum">
              <a:rPr lang="zh-CN" altLang="en-US" smtClean="0"/>
              <a:t>‹#›</a:t>
            </a:fld>
            <a:endParaRPr lang="zh-CN" altLang="en-US"/>
          </a:p>
        </p:txBody>
      </p:sp>
    </p:spTree>
    <p:extLst>
      <p:ext uri="{BB962C8B-B14F-4D97-AF65-F5344CB8AC3E}">
        <p14:creationId xmlns:p14="http://schemas.microsoft.com/office/powerpoint/2010/main" val="4051006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E93B47-0902-45BE-9793-AF9A287A6B8B}" type="datetimeFigureOut">
              <a:rPr lang="en-US" smtClean="0"/>
              <a:t>27/10/2022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406914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E93B47-0902-45BE-9793-AF9A287A6B8B}" type="datetimeFigureOut">
              <a:rPr lang="en-US" smtClean="0"/>
              <a:t>27/10/2022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68239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E93B47-0902-45BE-9793-AF9A287A6B8B}" type="datetimeFigureOut">
              <a:rPr lang="en-US" smtClean="0"/>
              <a:t>27/10/2022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2077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E93B47-0902-45BE-9793-AF9A287A6B8B}" type="datetimeFigureOut">
              <a:rPr lang="en-US" smtClean="0"/>
              <a:t>27/10/2022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94626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E93B47-0902-45BE-9793-AF9A287A6B8B}" type="datetimeFigureOut">
              <a:rPr lang="en-US" smtClean="0"/>
              <a:t>27/10/2022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165550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93B47-0902-45BE-9793-AF9A287A6B8B}" type="datetimeFigureOut">
              <a:rPr lang="en-US" smtClean="0"/>
              <a:t>27/10/2022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884925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27/10/2022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319131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E93B47-0902-45BE-9793-AF9A287A6B8B}" type="datetimeFigureOut">
              <a:rPr lang="en-US" smtClean="0"/>
              <a:t>27/10/2022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F0176-433E-4505-9ABD-E6851F2796CF}" type="slidenum">
              <a:rPr lang="en-US" smtClean="0"/>
              <a:t>‹#›</a:t>
            </a:fld>
            <a:endParaRPr lang="en-US"/>
          </a:p>
        </p:txBody>
      </p:sp>
    </p:spTree>
    <p:extLst>
      <p:ext uri="{BB962C8B-B14F-4D97-AF65-F5344CB8AC3E}">
        <p14:creationId xmlns:p14="http://schemas.microsoft.com/office/powerpoint/2010/main" val="75970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93B47-0902-45BE-9793-AF9A287A6B8B}" type="datetimeFigureOut">
              <a:rPr lang="en-US" smtClean="0"/>
              <a:t>27/10/2022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F0176-433E-4505-9ABD-E6851F2796CF}" type="slidenum">
              <a:rPr lang="en-US" smtClean="0"/>
              <a:t>‹#›</a:t>
            </a:fld>
            <a:endParaRPr lang="en-US"/>
          </a:p>
        </p:txBody>
      </p:sp>
    </p:spTree>
    <p:extLst>
      <p:ext uri="{BB962C8B-B14F-4D97-AF65-F5344CB8AC3E}">
        <p14:creationId xmlns:p14="http://schemas.microsoft.com/office/powerpoint/2010/main" val="1454158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emf"/><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6.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12.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3.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png"/><Relationship Id="rId11" Type="http://schemas.openxmlformats.org/officeDocument/2006/relationships/image" Target="../media/image22.jp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8.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7.wdp"/></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9.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469511" y="-885707"/>
            <a:ext cx="14805890" cy="3121891"/>
          </a:xfrm>
          <a:prstGeom prst="roundRect">
            <a:avLst>
              <a:gd name="adj" fmla="val 50000"/>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792044" y="2027540"/>
            <a:ext cx="6699183" cy="2018182"/>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25" name="Group 24"/>
          <p:cNvGrpSpPr/>
          <p:nvPr/>
        </p:nvGrpSpPr>
        <p:grpSpPr>
          <a:xfrm>
            <a:off x="2920935" y="-266393"/>
            <a:ext cx="2537440" cy="1969734"/>
            <a:chOff x="2920935" y="-266393"/>
            <a:chExt cx="2537440" cy="1969734"/>
          </a:xfrm>
        </p:grpSpPr>
        <p:grpSp>
          <p:nvGrpSpPr>
            <p:cNvPr id="8" name="Group 7"/>
            <p:cNvGrpSpPr/>
            <p:nvPr/>
          </p:nvGrpSpPr>
          <p:grpSpPr>
            <a:xfrm rot="12142935">
              <a:off x="2920935" y="-266393"/>
              <a:ext cx="2537440" cy="1969734"/>
              <a:chOff x="1062180" y="270164"/>
              <a:chExt cx="2521529" cy="1741054"/>
            </a:xfrm>
          </p:grpSpPr>
          <p:sp>
            <p:nvSpPr>
              <p:cNvPr id="7" name="Cloud 6"/>
              <p:cNvSpPr/>
              <p:nvPr/>
            </p:nvSpPr>
            <p:spPr>
              <a:xfrm>
                <a:off x="1062180" y="270164"/>
                <a:ext cx="2521529" cy="1741054"/>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1159162" y="410153"/>
                <a:ext cx="2327563" cy="1461076"/>
              </a:xfrm>
              <a:prstGeom prst="clou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379837" y="228863"/>
              <a:ext cx="1846681" cy="1415772"/>
            </a:xfrm>
            <a:prstGeom prst="rect">
              <a:avLst/>
            </a:prstGeom>
            <a:noFill/>
          </p:spPr>
          <p:txBody>
            <a:bodyPr wrap="square" rtlCol="0">
              <a:spAutoFit/>
            </a:bodyPr>
            <a:lstStyle/>
            <a:p>
              <a:pPr algn="ctr"/>
              <a:r>
                <a:rPr lang="en-US" sz="3200" dirty="0" err="1">
                  <a:latin typeface="iCiel Cucho Bold" pitchFamily="50" charset="0"/>
                  <a:cs typeface="iCiel Cucho Bold" pitchFamily="50" charset="0"/>
                </a:rPr>
                <a:t>Chủ</a:t>
              </a:r>
              <a:r>
                <a:rPr lang="en-US" sz="3200" dirty="0">
                  <a:latin typeface="iCiel Cucho Bold" pitchFamily="50" charset="0"/>
                  <a:cs typeface="iCiel Cucho Bold" pitchFamily="50" charset="0"/>
                </a:rPr>
                <a:t> </a:t>
              </a:r>
              <a:r>
                <a:rPr lang="en-US" sz="3200" dirty="0" err="1">
                  <a:latin typeface="iCiel Cucho Bold" pitchFamily="50" charset="0"/>
                  <a:cs typeface="iCiel Cucho Bold" pitchFamily="50" charset="0"/>
                </a:rPr>
                <a:t>đề</a:t>
              </a:r>
              <a:r>
                <a:rPr lang="en-US" sz="3200" dirty="0">
                  <a:latin typeface="iCiel Cucho Bold" pitchFamily="50" charset="0"/>
                  <a:cs typeface="iCiel Cucho Bold" pitchFamily="50" charset="0"/>
                </a:rPr>
                <a:t> </a:t>
              </a:r>
            </a:p>
            <a:p>
              <a:pPr algn="ctr"/>
              <a:r>
                <a:rPr lang="en-US" sz="5400" b="1" dirty="0"/>
                <a:t>3</a:t>
              </a:r>
            </a:p>
          </p:txBody>
        </p:sp>
      </p:grpSp>
      <p:sp>
        <p:nvSpPr>
          <p:cNvPr id="22" name="TextBox 21"/>
          <p:cNvSpPr txBox="1"/>
          <p:nvPr/>
        </p:nvSpPr>
        <p:spPr>
          <a:xfrm>
            <a:off x="5495588" y="144391"/>
            <a:ext cx="6991342" cy="1323439"/>
          </a:xfrm>
          <a:prstGeom prst="rect">
            <a:avLst/>
          </a:prstGeom>
          <a:noFill/>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LÀM QUEN </a:t>
            </a:r>
            <a:r>
              <a:rPr lang="en-US" sz="4000" b="1">
                <a:solidFill>
                  <a:schemeClr val="bg1"/>
                </a:solidFill>
                <a:latin typeface="Arial" panose="020B0604020202020204" pitchFamily="34" charset="0"/>
                <a:cs typeface="Arial" panose="020B0604020202020204" pitchFamily="34" charset="0"/>
              </a:rPr>
              <a:t>VỚI </a:t>
            </a:r>
            <a:endParaRPr lang="en-US" sz="4000" b="1" smtClean="0">
              <a:solidFill>
                <a:schemeClr val="bg1"/>
              </a:solidFill>
              <a:latin typeface="Arial" panose="020B0604020202020204" pitchFamily="34" charset="0"/>
              <a:cs typeface="Arial" panose="020B0604020202020204" pitchFamily="34" charset="0"/>
            </a:endParaRPr>
          </a:p>
          <a:p>
            <a:r>
              <a:rPr lang="en-US" sz="4000" b="1" smtClean="0">
                <a:solidFill>
                  <a:schemeClr val="bg1"/>
                </a:solidFill>
                <a:latin typeface="Arial" panose="020B0604020202020204" pitchFamily="34" charset="0"/>
                <a:cs typeface="Arial" panose="020B0604020202020204" pitchFamily="34" charset="0"/>
              </a:rPr>
              <a:t>KHỐI LƯỢNG - DUNG </a:t>
            </a:r>
            <a:r>
              <a:rPr lang="en-US" sz="4000" b="1" dirty="0">
                <a:solidFill>
                  <a:schemeClr val="bg1"/>
                </a:solidFill>
                <a:latin typeface="Arial" panose="020B0604020202020204" pitchFamily="34" charset="0"/>
                <a:cs typeface="Arial" panose="020B0604020202020204" pitchFamily="34" charset="0"/>
              </a:rPr>
              <a:t>TÍCH</a:t>
            </a:r>
          </a:p>
        </p:txBody>
      </p:sp>
      <p:grpSp>
        <p:nvGrpSpPr>
          <p:cNvPr id="26" name="Group 25"/>
          <p:cNvGrpSpPr/>
          <p:nvPr/>
        </p:nvGrpSpPr>
        <p:grpSpPr>
          <a:xfrm>
            <a:off x="0" y="1364908"/>
            <a:ext cx="3026077" cy="1575736"/>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37450" y="1819041"/>
              <a:ext cx="2304609" cy="646331"/>
            </a:xfrm>
            <a:prstGeom prst="rect">
              <a:avLst/>
            </a:prstGeom>
            <a:noFill/>
          </p:spPr>
          <p:txBody>
            <a:bodyPr wrap="square" rtlCol="0">
              <a:spAutoFit/>
            </a:bodyPr>
            <a:lstStyle/>
            <a:p>
              <a:r>
                <a:rPr lang="en-US" sz="3600" b="1" dirty="0" err="1">
                  <a:solidFill>
                    <a:schemeClr val="bg1"/>
                  </a:solidFill>
                  <a:latin typeface="Arial Black" panose="020B0A04020102020204" pitchFamily="34" charset="0"/>
                </a:rPr>
                <a:t>Bài</a:t>
              </a:r>
              <a:r>
                <a:rPr lang="en-US" sz="3600" b="1" dirty="0">
                  <a:solidFill>
                    <a:schemeClr val="bg1"/>
                  </a:solidFill>
                  <a:latin typeface="Arial Black" panose="020B0A04020102020204" pitchFamily="34" charset="0"/>
                </a:rPr>
                <a:t> 15</a:t>
              </a:r>
            </a:p>
          </p:txBody>
        </p:sp>
      </p:grpSp>
      <p:sp>
        <p:nvSpPr>
          <p:cNvPr id="27" name="TextBox 26"/>
          <p:cNvSpPr txBox="1"/>
          <p:nvPr/>
        </p:nvSpPr>
        <p:spPr>
          <a:xfrm>
            <a:off x="2903311" y="2795894"/>
            <a:ext cx="6476647" cy="830997"/>
          </a:xfrm>
          <a:prstGeom prst="rect">
            <a:avLst/>
          </a:prstGeom>
          <a:noFill/>
        </p:spPr>
        <p:txBody>
          <a:bodyPr wrap="square" rtlCol="0">
            <a:spAutoFit/>
          </a:bodyPr>
          <a:lstStyle/>
          <a:p>
            <a:pPr algn="ctr"/>
            <a:r>
              <a:rPr lang="en-US" sz="4800" b="1" smtClean="0">
                <a:solidFill>
                  <a:srgbClr val="FF5050"/>
                </a:solidFill>
                <a:latin typeface="Arial" panose="020B0604020202020204" pitchFamily="34" charset="0"/>
                <a:cs typeface="Arial" panose="020B0604020202020204" pitchFamily="34" charset="0"/>
              </a:rPr>
              <a:t>KI-LÔ-GAM (tiết 1)</a:t>
            </a:r>
            <a:endParaRPr lang="en-US" sz="4800" b="1" dirty="0">
              <a:solidFill>
                <a:srgbClr val="FF5050"/>
              </a:solidFill>
              <a:latin typeface="Arial" panose="020B0604020202020204" pitchFamily="34" charset="0"/>
              <a:cs typeface="Arial" panose="020B0604020202020204" pitchFamily="34" charset="0"/>
            </a:endParaRPr>
          </a:p>
        </p:txBody>
      </p:sp>
      <p:sp>
        <p:nvSpPr>
          <p:cNvPr id="2" name="TextBox 1"/>
          <p:cNvSpPr txBox="1"/>
          <p:nvPr/>
        </p:nvSpPr>
        <p:spPr>
          <a:xfrm>
            <a:off x="2237846" y="4565359"/>
            <a:ext cx="7807575" cy="830997"/>
          </a:xfrm>
          <a:prstGeom prst="rect">
            <a:avLst/>
          </a:prstGeom>
          <a:noFill/>
        </p:spPr>
        <p:txBody>
          <a:bodyPr wrap="square" rtlCol="0">
            <a:spAutoFit/>
          </a:bodyPr>
          <a:lstStyle/>
          <a:p>
            <a:pPr algn="ctr"/>
            <a:r>
              <a:rPr lang="en-US" sz="4800" b="1" smtClean="0">
                <a:solidFill>
                  <a:srgbClr val="0070C0"/>
                </a:solidFill>
                <a:latin typeface="iCiel Cadena" panose="02000503000000020004" pitchFamily="2" charset="0"/>
              </a:rPr>
              <a:t>Nặng </a:t>
            </a:r>
            <a:r>
              <a:rPr lang="en-US" sz="4800" b="1" dirty="0" err="1">
                <a:solidFill>
                  <a:srgbClr val="0070C0"/>
                </a:solidFill>
                <a:latin typeface="iCiel Cadena" panose="02000503000000020004" pitchFamily="2" charset="0"/>
              </a:rPr>
              <a:t>hơn</a:t>
            </a:r>
            <a:r>
              <a:rPr lang="en-US" sz="4800" b="1" dirty="0">
                <a:solidFill>
                  <a:srgbClr val="0070C0"/>
                </a:solidFill>
                <a:latin typeface="iCiel Cadena" panose="02000503000000020004" pitchFamily="2" charset="0"/>
              </a:rPr>
              <a:t>, </a:t>
            </a:r>
            <a:r>
              <a:rPr lang="en-US" sz="4800" b="1" err="1">
                <a:solidFill>
                  <a:srgbClr val="0070C0"/>
                </a:solidFill>
                <a:latin typeface="iCiel Cadena" panose="02000503000000020004" pitchFamily="2" charset="0"/>
              </a:rPr>
              <a:t>nhẹ</a:t>
            </a:r>
            <a:r>
              <a:rPr lang="en-US" sz="4800" b="1">
                <a:solidFill>
                  <a:srgbClr val="0070C0"/>
                </a:solidFill>
                <a:latin typeface="iCiel Cadena" panose="02000503000000020004" pitchFamily="2" charset="0"/>
              </a:rPr>
              <a:t> </a:t>
            </a:r>
            <a:r>
              <a:rPr lang="en-US" sz="4800" b="1" smtClean="0">
                <a:solidFill>
                  <a:srgbClr val="0070C0"/>
                </a:solidFill>
                <a:latin typeface="iCiel Cadena" panose="02000503000000020004" pitchFamily="2" charset="0"/>
              </a:rPr>
              <a:t>hơn (tr 57)</a:t>
            </a:r>
            <a:endParaRPr lang="en-US" sz="4800" b="1" dirty="0">
              <a:solidFill>
                <a:srgbClr val="0070C0"/>
              </a:solidFill>
              <a:latin typeface="iCiel Cadena" panose="02000503000000020004" pitchFamily="2" charset="0"/>
            </a:endParaRPr>
          </a:p>
        </p:txBody>
      </p:sp>
    </p:spTree>
    <p:extLst>
      <p:ext uri="{BB962C8B-B14F-4D97-AF65-F5344CB8AC3E}">
        <p14:creationId xmlns:p14="http://schemas.microsoft.com/office/powerpoint/2010/main" val="5180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3885" y="2484285"/>
            <a:ext cx="501119" cy="448915"/>
          </a:xfrm>
          <a:prstGeom prst="rect">
            <a:avLst/>
          </a:prstGeom>
        </p:spPr>
      </p:pic>
      <p:sp>
        <p:nvSpPr>
          <p:cNvPr id="10" name="TextBox 9"/>
          <p:cNvSpPr txBox="1"/>
          <p:nvPr/>
        </p:nvSpPr>
        <p:spPr>
          <a:xfrm>
            <a:off x="3643745" y="1905216"/>
            <a:ext cx="4544291" cy="584775"/>
          </a:xfrm>
          <a:prstGeom prst="rect">
            <a:avLst/>
          </a:prstGeom>
          <a:noFill/>
        </p:spPr>
        <p:txBody>
          <a:bodyPr wrap="square" rtlCol="0">
            <a:spAutoFit/>
          </a:bodyPr>
          <a:lstStyle/>
          <a:p>
            <a:pPr algn="ctr"/>
            <a:r>
              <a:rPr lang="en-US" sz="3200" smtClean="0">
                <a:solidFill>
                  <a:srgbClr val="FF0000"/>
                </a:solidFill>
                <a:latin typeface="Arial" panose="020B0604020202020204" pitchFamily="34" charset="0"/>
                <a:cs typeface="Arial" panose="020B0604020202020204" pitchFamily="34" charset="0"/>
              </a:rPr>
              <a:t>Yêu cầu cần đạt</a:t>
            </a:r>
            <a:endParaRPr lang="en-US" sz="32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3426285" y="2485639"/>
            <a:ext cx="5762603" cy="830997"/>
          </a:xfrm>
          <a:prstGeom prst="rect">
            <a:avLst/>
          </a:prstGeom>
          <a:noFill/>
        </p:spPr>
        <p:txBody>
          <a:bodyPr wrap="square" rtlCol="0">
            <a:spAutoFit/>
          </a:bodyPr>
          <a:lstStyle/>
          <a:p>
            <a:r>
              <a:rPr lang="en-US" sz="2400" dirty="0" err="1">
                <a:solidFill>
                  <a:srgbClr val="002060"/>
                </a:solidFill>
                <a:latin typeface="Arial" panose="020B0604020202020204" pitchFamily="34" charset="0"/>
                <a:cs typeface="Arial" panose="020B0604020202020204" pitchFamily="34" charset="0"/>
              </a:rPr>
              <a:t>Nhận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biết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được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nặng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hơn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nhẹ</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hơn</a:t>
            </a:r>
            <a:r>
              <a:rPr lang="en-US" sz="2400" dirty="0">
                <a:solidFill>
                  <a:srgbClr val="002060"/>
                </a:solidFill>
                <a:latin typeface="Arial" panose="020B0604020202020204" pitchFamily="34" charset="0"/>
                <a:cs typeface="Arial" panose="020B0604020202020204" pitchFamily="34" charset="0"/>
              </a:rPr>
              <a:t> (qua </a:t>
            </a:r>
            <a:r>
              <a:rPr lang="en-US" sz="2400" dirty="0" err="1">
                <a:solidFill>
                  <a:srgbClr val="002060"/>
                </a:solidFill>
                <a:latin typeface="Arial" panose="020B0604020202020204" pitchFamily="34" charset="0"/>
                <a:cs typeface="Arial" panose="020B0604020202020204" pitchFamily="34" charset="0"/>
              </a:rPr>
              <a:t>hình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ảnh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tranh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vẽ</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cân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bằng</a:t>
            </a:r>
            <a:r>
              <a:rPr lang="en-US" sz="2400" dirty="0">
                <a:solidFill>
                  <a:srgbClr val="002060"/>
                </a:solidFill>
                <a:latin typeface="Arial" panose="020B0604020202020204" pitchFamily="34" charset="0"/>
                <a:cs typeface="Arial" panose="020B0604020202020204" pitchFamily="34" charset="0"/>
              </a:rPr>
              <a:t>,...)</a:t>
            </a:r>
          </a:p>
        </p:txBody>
      </p:sp>
      <p:sp>
        <p:nvSpPr>
          <p:cNvPr id="12" name="TextBox 11"/>
          <p:cNvSpPr txBox="1"/>
          <p:nvPr/>
        </p:nvSpPr>
        <p:spPr>
          <a:xfrm>
            <a:off x="3415004" y="3287343"/>
            <a:ext cx="5467039" cy="830997"/>
          </a:xfrm>
          <a:prstGeom prst="rect">
            <a:avLst/>
          </a:prstGeom>
          <a:noFill/>
        </p:spPr>
        <p:txBody>
          <a:bodyPr wrap="square" rtlCol="0">
            <a:spAutoFit/>
          </a:bodyPr>
          <a:lstStyle/>
          <a:p>
            <a:r>
              <a:rPr lang="en-US" sz="2400" dirty="0" err="1">
                <a:solidFill>
                  <a:srgbClr val="009900"/>
                </a:solidFill>
                <a:latin typeface="Arial" panose="020B0604020202020204" pitchFamily="34" charset="0"/>
                <a:cs typeface="Arial" panose="020B0604020202020204" pitchFamily="34" charset="0"/>
              </a:rPr>
              <a:t>Bước</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đầu</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biết</a:t>
            </a:r>
            <a:r>
              <a:rPr lang="en-US" sz="2400" dirty="0">
                <a:solidFill>
                  <a:srgbClr val="009900"/>
                </a:solidFill>
                <a:latin typeface="Arial" panose="020B0604020202020204" pitchFamily="34" charset="0"/>
                <a:cs typeface="Arial" panose="020B0604020202020204" pitchFamily="34" charset="0"/>
              </a:rPr>
              <a:t> so </a:t>
            </a:r>
            <a:r>
              <a:rPr lang="en-US" sz="2400" dirty="0" err="1">
                <a:solidFill>
                  <a:srgbClr val="009900"/>
                </a:solidFill>
                <a:latin typeface="Arial" panose="020B0604020202020204" pitchFamily="34" charset="0"/>
                <a:cs typeface="Arial" panose="020B0604020202020204" pitchFamily="34" charset="0"/>
              </a:rPr>
              <a:t>sánh</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nặng</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bằng</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nhau</a:t>
            </a:r>
            <a:r>
              <a:rPr lang="en-US" sz="2400" dirty="0">
                <a:solidFill>
                  <a:srgbClr val="009900"/>
                </a:solidFill>
                <a:latin typeface="Arial" panose="020B0604020202020204" pitchFamily="34" charset="0"/>
                <a:cs typeface="Arial" panose="020B0604020202020204" pitchFamily="34" charset="0"/>
              </a:rPr>
              <a:t>.</a:t>
            </a:r>
          </a:p>
        </p:txBody>
      </p:sp>
      <p:sp>
        <p:nvSpPr>
          <p:cNvPr id="13" name="TextBox 12"/>
          <p:cNvSpPr txBox="1"/>
          <p:nvPr/>
        </p:nvSpPr>
        <p:spPr>
          <a:xfrm>
            <a:off x="3426285" y="4018274"/>
            <a:ext cx="5631999" cy="1200329"/>
          </a:xfrm>
          <a:prstGeom prst="rect">
            <a:avLst/>
          </a:prstGeom>
          <a:noFill/>
        </p:spPr>
        <p:txBody>
          <a:bodyPr wrap="square" rtlCol="0">
            <a:spAutoFit/>
          </a:bodyPr>
          <a:lstStyle/>
          <a:p>
            <a:r>
              <a:rPr lang="en-US" sz="2400" dirty="0" err="1">
                <a:solidFill>
                  <a:srgbClr val="FF0000"/>
                </a:solidFill>
                <a:latin typeface="Arial" panose="020B0604020202020204" pitchFamily="34" charset="0"/>
                <a:cs typeface="Arial" panose="020B0604020202020204" pitchFamily="34" charset="0"/>
              </a:rPr>
              <a:t>Biết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sát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biệt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đồ</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vật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nặng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hơn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nhẹ</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hơn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bằng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bằng</a:t>
            </a:r>
            <a:r>
              <a:rPr lang="en-US" sz="2400" dirty="0">
                <a:solidFill>
                  <a:srgbClr val="FF0000"/>
                </a:solidFill>
                <a:latin typeface="Arial" panose="020B0604020202020204" pitchFamily="34" charset="0"/>
                <a:cs typeface="Arial" panose="020B0604020202020204" pitchFamily="34" charset="0"/>
              </a:rPr>
              <a:t>.</a:t>
            </a:r>
          </a:p>
        </p:txBody>
      </p:sp>
      <p:pic>
        <p:nvPicPr>
          <p:cNvPr id="14"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6" y="3369215"/>
            <a:ext cx="501119" cy="448915"/>
          </a:xfrm>
          <a:prstGeom prst="rect">
            <a:avLst/>
          </a:prstGeom>
        </p:spPr>
      </p:pic>
      <p:pic>
        <p:nvPicPr>
          <p:cNvPr id="15"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6" y="4037475"/>
            <a:ext cx="501119" cy="448915"/>
          </a:xfrm>
          <a:prstGeom prst="rect">
            <a:avLst/>
          </a:prstGeom>
        </p:spPr>
      </p:pic>
      <p:sp>
        <p:nvSpPr>
          <p:cNvPr id="9" name="TextBox 8"/>
          <p:cNvSpPr txBox="1"/>
          <p:nvPr/>
        </p:nvSpPr>
        <p:spPr>
          <a:xfrm>
            <a:off x="3415004" y="5074011"/>
            <a:ext cx="5631999" cy="461665"/>
          </a:xfrm>
          <a:prstGeom prst="rect">
            <a:avLst/>
          </a:prstGeom>
          <a:noFill/>
        </p:spPr>
        <p:txBody>
          <a:bodyPr wrap="square" rtlCol="0">
            <a:spAutoFit/>
          </a:bodyPr>
          <a:lstStyle/>
          <a:p>
            <a:r>
              <a:rPr lang="en-US" sz="2400" dirty="0" err="1">
                <a:solidFill>
                  <a:srgbClr val="0070C0"/>
                </a:solidFill>
                <a:latin typeface="Arial" panose="020B0604020202020204" pitchFamily="34" charset="0"/>
                <a:cs typeface="Arial" panose="020B0604020202020204" pitchFamily="34" charset="0"/>
              </a:rPr>
              <a:t>Vận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dụng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vào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các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tình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huống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thực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tiễn</a:t>
            </a:r>
            <a:r>
              <a:rPr lang="en-US" sz="2400" dirty="0">
                <a:solidFill>
                  <a:srgbClr val="0070C0"/>
                </a:solidFill>
                <a:latin typeface="Arial" panose="020B0604020202020204" pitchFamily="34" charset="0"/>
                <a:cs typeface="Arial" panose="020B0604020202020204" pitchFamily="34" charset="0"/>
              </a:rPr>
              <a:t>.</a:t>
            </a:r>
          </a:p>
        </p:txBody>
      </p:sp>
      <p:pic>
        <p:nvPicPr>
          <p:cNvPr id="16"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3885" y="5040082"/>
            <a:ext cx="501119" cy="448915"/>
          </a:xfrm>
          <a:prstGeom prst="rect">
            <a:avLst/>
          </a:prstGeom>
        </p:spPr>
      </p:pic>
    </p:spTree>
    <p:extLst>
      <p:ext uri="{BB962C8B-B14F-4D97-AF65-F5344CB8AC3E}">
        <p14:creationId xmlns:p14="http://schemas.microsoft.com/office/powerpoint/2010/main" val="1324942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33056" b="73148" l="24427" r="72552">
                        <a14:foregroundMark x1="27500" y1="51944" x2="61667" y2="49722"/>
                        <a14:foregroundMark x1="33802" y1="36481" x2="42135" y2="48241"/>
                        <a14:foregroundMark x1="34792" y1="35093" x2="35990" y2="33796"/>
                        <a14:foregroundMark x1="35469" y1="34259" x2="38021" y2="33704"/>
                        <a14:foregroundMark x1="38021" y1="33704" x2="40625" y2="34259"/>
                        <a14:foregroundMark x1="40573" y1="34352" x2="42500" y2="36296"/>
                        <a14:foregroundMark x1="42500" y1="36296" x2="43177" y2="38981"/>
                        <a14:foregroundMark x1="43177" y1="38981" x2="42552" y2="42500"/>
                        <a14:foregroundMark x1="42656" y1="40648" x2="42500" y2="42778"/>
                        <a14:foregroundMark x1="42448" y1="42685" x2="41823" y2="42870"/>
                        <a14:foregroundMark x1="42708" y1="41667" x2="41094" y2="44167"/>
                        <a14:foregroundMark x1="35156" y1="34537" x2="42865" y2="41204"/>
                        <a14:foregroundMark x1="52812" y1="38333" x2="54271" y2="36204"/>
                        <a14:foregroundMark x1="53542" y1="37130" x2="57448" y2="34815"/>
                        <a14:foregroundMark x1="57448" y1="34815" x2="61302" y2="35463"/>
                        <a14:foregroundMark x1="61302" y1="35463" x2="63698" y2="37500"/>
                        <a14:foregroundMark x1="63854" y1="37500" x2="64948" y2="39259"/>
                        <a14:foregroundMark x1="64323" y1="38704" x2="64583" y2="44167"/>
                        <a14:foregroundMark x1="51823" y1="40833" x2="65052" y2="43796"/>
                        <a14:foregroundMark x1="34896" y1="34537" x2="32552" y2="38796"/>
                        <a14:foregroundMark x1="51719" y1="42130" x2="63073" y2="46389"/>
                        <a14:foregroundMark x1="32604" y1="38056" x2="33594" y2="35556"/>
                        <a14:foregroundMark x1="33594" y1="35556" x2="34792" y2="34259"/>
                        <a14:foregroundMark x1="52240" y1="38148" x2="54375" y2="35370"/>
                        <a14:foregroundMark x1="54375" y1="35370" x2="59167" y2="34167"/>
                        <a14:foregroundMark x1="59167" y1="34167" x2="62552" y2="35648"/>
                        <a14:foregroundMark x1="62552" y1="35648" x2="64792" y2="38148"/>
                      </a14:backgroundRemoval>
                    </a14:imgEffect>
                    <a14:imgEffect>
                      <a14:sharpenSoften amount="25000"/>
                    </a14:imgEffect>
                    <a14:imgEffect>
                      <a14:brightnessContrast bright="1000"/>
                    </a14:imgEffect>
                  </a14:imgLayer>
                </a14:imgProps>
              </a:ext>
            </a:extLst>
          </a:blip>
          <a:srcRect l="24577" t="33250" r="27512" b="25755"/>
          <a:stretch/>
        </p:blipFill>
        <p:spPr>
          <a:xfrm>
            <a:off x="247365" y="1140038"/>
            <a:ext cx="11163870" cy="5373264"/>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blip>
          <a:stretch>
            <a:fillRect/>
          </a:stretch>
        </p:blipFill>
        <p:spPr>
          <a:xfrm>
            <a:off x="134571" y="923238"/>
            <a:ext cx="2360182" cy="953820"/>
          </a:xfrm>
          <a:prstGeom prst="rect">
            <a:avLst/>
          </a:prstGeom>
        </p:spPr>
      </p:pic>
      <p:sp>
        <p:nvSpPr>
          <p:cNvPr id="6" name="Text Box 1"/>
          <p:cNvSpPr txBox="1"/>
          <p:nvPr/>
        </p:nvSpPr>
        <p:spPr>
          <a:xfrm>
            <a:off x="4580329" y="6488668"/>
            <a:ext cx="7836024" cy="369332"/>
          </a:xfrm>
          <a:prstGeom prst="rect">
            <a:avLst/>
          </a:prstGeom>
          <a:noFill/>
        </p:spPr>
        <p:txBody>
          <a:bodyPr wrap="square" rtlCol="0">
            <a:spAutoFit/>
          </a:bodyPr>
          <a:lstStyle/>
          <a:p>
            <a:r>
              <a:rPr lang="en-US" dirty="0" err="1">
                <a:ln w="9525" cmpd="sng">
                  <a:noFill/>
                  <a:prstDash val="solid"/>
                </a:ln>
                <a:solidFill>
                  <a:schemeClr val="bg1"/>
                </a:solidFill>
                <a:effectLst>
                  <a:glow rad="38100">
                    <a:schemeClr val="accent1">
                      <a:alpha val="40000"/>
                    </a:schemeClr>
                  </a:glow>
                </a:effectLst>
              </a:rPr>
              <a:t>Bản</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quyền</a:t>
            </a:r>
            <a:r>
              <a:rPr lang="en-US" dirty="0">
                <a:ln w="9525" cmpd="sng">
                  <a:noFill/>
                  <a:prstDash val="solid"/>
                </a:ln>
                <a:solidFill>
                  <a:schemeClr val="bg1"/>
                </a:solidFill>
                <a:effectLst>
                  <a:glow rad="38100">
                    <a:schemeClr val="accent1">
                      <a:alpha val="40000"/>
                    </a:schemeClr>
                  </a:glow>
                </a:effectLst>
              </a:rPr>
              <a:t> : FB </a:t>
            </a:r>
            <a:r>
              <a:rPr lang="en-US" dirty="0" err="1">
                <a:ln w="9525" cmpd="sng">
                  <a:noFill/>
                  <a:prstDash val="solid"/>
                </a:ln>
                <a:solidFill>
                  <a:schemeClr val="bg1"/>
                </a:solidFill>
                <a:effectLst>
                  <a:glow rad="38100">
                    <a:schemeClr val="accent1">
                      <a:alpha val="40000"/>
                    </a:schemeClr>
                  </a:glow>
                </a:effectLst>
              </a:rPr>
              <a:t>Đặng</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Nhật</a:t>
            </a:r>
            <a:r>
              <a:rPr lang="en-US" dirty="0">
                <a:ln w="9525" cmpd="sng">
                  <a:noFill/>
                  <a:prstDash val="solid"/>
                </a:ln>
                <a:solidFill>
                  <a:schemeClr val="bg1"/>
                </a:solidFill>
                <a:effectLst>
                  <a:glow rad="38100">
                    <a:schemeClr val="accent1">
                      <a:alpha val="40000"/>
                    </a:schemeClr>
                  </a:glow>
                </a:effectLst>
              </a:rPr>
              <a:t> </a:t>
            </a:r>
            <a:r>
              <a:rPr lang="en-US" dirty="0" err="1">
                <a:ln w="9525" cmpd="sng">
                  <a:noFill/>
                  <a:prstDash val="solid"/>
                </a:ln>
                <a:solidFill>
                  <a:schemeClr val="bg1"/>
                </a:solidFill>
                <a:effectLst>
                  <a:glow rad="38100">
                    <a:schemeClr val="accent1">
                      <a:alpha val="40000"/>
                    </a:schemeClr>
                  </a:glow>
                </a:effectLst>
              </a:rPr>
              <a:t>Linh</a:t>
            </a:r>
            <a:r>
              <a:rPr lang="en-US" dirty="0">
                <a:ln w="9525" cmpd="sng">
                  <a:noFill/>
                  <a:prstDash val="solid"/>
                </a:ln>
                <a:solidFill>
                  <a:schemeClr val="bg1"/>
                </a:solidFill>
                <a:effectLst>
                  <a:glow rad="38100">
                    <a:schemeClr val="accent1">
                      <a:alpha val="40000"/>
                    </a:schemeClr>
                  </a:glow>
                </a:effectLst>
              </a:rPr>
              <a:t>- https://www.facebook.com/nhat.linh.3557440</a:t>
            </a:r>
          </a:p>
        </p:txBody>
      </p:sp>
      <p:sp>
        <p:nvSpPr>
          <p:cNvPr id="9" name="Flowchart: Document 8"/>
          <p:cNvSpPr/>
          <p:nvPr/>
        </p:nvSpPr>
        <p:spPr>
          <a:xfrm>
            <a:off x="0" y="237438"/>
            <a:ext cx="12192000" cy="61981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10" name="Flowchart: Document 9"/>
          <p:cNvSpPr/>
          <p:nvPr/>
        </p:nvSpPr>
        <p:spPr>
          <a:xfrm>
            <a:off x="0" y="0"/>
            <a:ext cx="12192000" cy="685800"/>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23"/>
          <p:cNvGrpSpPr/>
          <p:nvPr/>
        </p:nvGrpSpPr>
        <p:grpSpPr>
          <a:xfrm>
            <a:off x="0" y="5934099"/>
            <a:ext cx="12203723" cy="861991"/>
            <a:chOff x="-17585" y="5729324"/>
            <a:chExt cx="12203723" cy="1123362"/>
          </a:xfrm>
        </p:grpSpPr>
        <p:pic>
          <p:nvPicPr>
            <p:cNvPr id="12" name="图片 25"/>
            <p:cNvPicPr>
              <a:picLocks noChangeAspect="1"/>
            </p:cNvPicPr>
            <p:nvPr/>
          </p:nvPicPr>
          <p:blipFill rotWithShape="1">
            <a:blip r:embed="rId5"/>
            <a:srcRect r="21459"/>
            <a:stretch/>
          </p:blipFill>
          <p:spPr>
            <a:xfrm>
              <a:off x="5398477" y="5729324"/>
              <a:ext cx="6787661" cy="1123362"/>
            </a:xfrm>
            <a:prstGeom prst="rect">
              <a:avLst/>
            </a:prstGeom>
          </p:spPr>
        </p:pic>
        <p:pic>
          <p:nvPicPr>
            <p:cNvPr id="13" name="图片 24"/>
            <p:cNvPicPr>
              <a:picLocks noChangeAspect="1"/>
            </p:cNvPicPr>
            <p:nvPr/>
          </p:nvPicPr>
          <p:blipFill rotWithShape="1">
            <a:blip r:embed="rId5"/>
            <a:srcRect l="1990"/>
            <a:stretch/>
          </p:blipFill>
          <p:spPr>
            <a:xfrm>
              <a:off x="-17585" y="5729324"/>
              <a:ext cx="8659753" cy="1123362"/>
            </a:xfrm>
            <a:prstGeom prst="rect">
              <a:avLst/>
            </a:prstGeom>
          </p:spPr>
        </p:pic>
      </p:grpSp>
    </p:spTree>
    <p:extLst>
      <p:ext uri="{BB962C8B-B14F-4D97-AF65-F5344CB8AC3E}">
        <p14:creationId xmlns:p14="http://schemas.microsoft.com/office/powerpoint/2010/main" val="272271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23"/>
          <p:cNvGrpSpPr/>
          <p:nvPr/>
        </p:nvGrpSpPr>
        <p:grpSpPr>
          <a:xfrm>
            <a:off x="72655" y="6358497"/>
            <a:ext cx="12203723" cy="543268"/>
            <a:chOff x="-17585" y="5729324"/>
            <a:chExt cx="12203723" cy="1123362"/>
          </a:xfrm>
        </p:grpSpPr>
        <p:pic>
          <p:nvPicPr>
            <p:cNvPr id="70" name="图片 25"/>
            <p:cNvPicPr>
              <a:picLocks noChangeAspect="1"/>
            </p:cNvPicPr>
            <p:nvPr/>
          </p:nvPicPr>
          <p:blipFill rotWithShape="1">
            <a:blip r:embed="rId3"/>
            <a:srcRect r="21459"/>
            <a:stretch/>
          </p:blipFill>
          <p:spPr>
            <a:xfrm>
              <a:off x="5398477" y="5729324"/>
              <a:ext cx="6787661" cy="1123362"/>
            </a:xfrm>
            <a:prstGeom prst="rect">
              <a:avLst/>
            </a:prstGeom>
          </p:spPr>
        </p:pic>
        <p:pic>
          <p:nvPicPr>
            <p:cNvPr id="71" name="图片 24"/>
            <p:cNvPicPr>
              <a:picLocks noChangeAspect="1"/>
            </p:cNvPicPr>
            <p:nvPr/>
          </p:nvPicPr>
          <p:blipFill rotWithShape="1">
            <a:blip r:embed="rId3"/>
            <a:srcRect l="1990"/>
            <a:stretch/>
          </p:blipFill>
          <p:spPr>
            <a:xfrm>
              <a:off x="-17585" y="5729324"/>
              <a:ext cx="8659753" cy="1123362"/>
            </a:xfrm>
            <a:prstGeom prst="rect">
              <a:avLst/>
            </a:prstGeom>
          </p:spPr>
        </p:pic>
      </p:grpSp>
      <p:sp>
        <p:nvSpPr>
          <p:cNvPr id="84" name="Rounded Rectangle 83"/>
          <p:cNvSpPr/>
          <p:nvPr/>
        </p:nvSpPr>
        <p:spPr>
          <a:xfrm>
            <a:off x="6596073" y="1417075"/>
            <a:ext cx="5254955" cy="3487505"/>
          </a:xfrm>
          <a:prstGeom prst="round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5" name="TextBox 84"/>
          <p:cNvSpPr txBox="1"/>
          <p:nvPr/>
        </p:nvSpPr>
        <p:spPr>
          <a:xfrm>
            <a:off x="7112703" y="1784200"/>
            <a:ext cx="461024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hấu</a:t>
            </a:r>
            <a:r>
              <a:rPr lang="en-US" sz="2800"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nặng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bằng</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2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bưởi</a:t>
            </a:r>
            <a:r>
              <a:rPr lang="en-US" sz="2800" dirty="0">
                <a:latin typeface="Arial" panose="020B0604020202020204" pitchFamily="34" charset="0"/>
                <a:cs typeface="Arial" panose="020B0604020202020204" pitchFamily="34" charset="0"/>
              </a:rPr>
              <a:t>.</a:t>
            </a:r>
          </a:p>
        </p:txBody>
      </p:sp>
      <p:sp>
        <p:nvSpPr>
          <p:cNvPr id="81" name="Rounded Rectangle 80"/>
          <p:cNvSpPr/>
          <p:nvPr/>
        </p:nvSpPr>
        <p:spPr>
          <a:xfrm>
            <a:off x="76395" y="1405610"/>
            <a:ext cx="5254955" cy="3487505"/>
          </a:xfrm>
          <a:prstGeom prst="round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9" name="Picture 78"/>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5400000">
            <a:off x="7318914" y="3741638"/>
            <a:ext cx="1415679" cy="1415679"/>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7">
                    <a14:imgEffect>
                      <a14:backgroundRemoval t="50000" b="62963" l="38958" r="47344"/>
                    </a14:imgEffect>
                  </a14:imgLayer>
                </a14:imgProps>
              </a:ext>
            </a:extLst>
          </a:blip>
          <a:srcRect l="38851" t="50195" r="51667" b="32776"/>
          <a:stretch/>
        </p:blipFill>
        <p:spPr>
          <a:xfrm>
            <a:off x="7730464" y="723316"/>
            <a:ext cx="1607706" cy="1624020"/>
          </a:xfrm>
          <a:prstGeom prst="rect">
            <a:avLst/>
          </a:prstGeom>
        </p:spPr>
      </p:pic>
      <p:pic>
        <p:nvPicPr>
          <p:cNvPr id="5" name="Picture 4"/>
          <p:cNvPicPr>
            <a:picLocks noChangeAspect="1"/>
          </p:cNvPicPr>
          <p:nvPr/>
        </p:nvPicPr>
        <p:blipFill rotWithShape="1">
          <a:blip r:embed="rId8">
            <a:extLst>
              <a:ext uri="{BEBA8EAE-BF5A-486C-A8C5-ECC9F3942E4B}">
                <a14:imgProps xmlns:a14="http://schemas.microsoft.com/office/drawing/2010/main">
                  <a14:imgLayer r:embed="rId7">
                    <a14:imgEffect>
                      <a14:backgroundRemoval t="52778" b="70185" l="20573" r="28073"/>
                    </a14:imgEffect>
                  </a14:imgLayer>
                </a14:imgProps>
              </a:ext>
            </a:extLst>
          </a:blip>
          <a:srcRect l="19649" t="55563" r="70665" b="27711"/>
          <a:stretch/>
        </p:blipFill>
        <p:spPr>
          <a:xfrm>
            <a:off x="2804879" y="756686"/>
            <a:ext cx="1499485" cy="1456556"/>
          </a:xfrm>
          <a:prstGeom prst="rect">
            <a:avLst/>
          </a:prstGeom>
        </p:spPr>
      </p:pic>
      <p:grpSp>
        <p:nvGrpSpPr>
          <p:cNvPr id="42" name="Group 41"/>
          <p:cNvGrpSpPr/>
          <p:nvPr/>
        </p:nvGrpSpPr>
        <p:grpSpPr>
          <a:xfrm rot="20648338">
            <a:off x="539193" y="4605640"/>
            <a:ext cx="3953102" cy="246466"/>
            <a:chOff x="7524508" y="3836482"/>
            <a:chExt cx="3953102" cy="246466"/>
          </a:xfrm>
        </p:grpSpPr>
        <p:sp>
          <p:nvSpPr>
            <p:cNvPr id="43" name="Rectangle 42"/>
            <p:cNvSpPr/>
            <p:nvPr/>
          </p:nvSpPr>
          <p:spPr>
            <a:xfrm rot="10831809" flipV="1">
              <a:off x="7672911" y="4037229"/>
              <a:ext cx="3648041" cy="45719"/>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4" name="Trapezoid 43"/>
            <p:cNvSpPr/>
            <p:nvPr/>
          </p:nvSpPr>
          <p:spPr>
            <a:xfrm rot="10836235">
              <a:off x="10448910" y="3846789"/>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0836235">
              <a:off x="7524508" y="3836482"/>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40160" y="4589876"/>
            <a:ext cx="3953102" cy="246466"/>
            <a:chOff x="7524508" y="3836482"/>
            <a:chExt cx="3953102" cy="246466"/>
          </a:xfrm>
        </p:grpSpPr>
        <p:sp>
          <p:nvSpPr>
            <p:cNvPr id="23" name="Rectangle 22"/>
            <p:cNvSpPr/>
            <p:nvPr/>
          </p:nvSpPr>
          <p:spPr>
            <a:xfrm rot="10831809" flipV="1">
              <a:off x="7672911" y="4037229"/>
              <a:ext cx="3648041" cy="45719"/>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9" name="Trapezoid 38"/>
            <p:cNvSpPr/>
            <p:nvPr/>
          </p:nvSpPr>
          <p:spPr>
            <a:xfrm rot="10836235">
              <a:off x="10448910" y="3846789"/>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0836235">
              <a:off x="7524508" y="3836482"/>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107048" y="4449478"/>
            <a:ext cx="840783" cy="930607"/>
            <a:chOff x="9133472" y="4559337"/>
            <a:chExt cx="840783" cy="930607"/>
          </a:xfrm>
        </p:grpSpPr>
        <p:grpSp>
          <p:nvGrpSpPr>
            <p:cNvPr id="27" name="Group 26"/>
            <p:cNvGrpSpPr/>
            <p:nvPr/>
          </p:nvGrpSpPr>
          <p:grpSpPr>
            <a:xfrm>
              <a:off x="9133472" y="4559337"/>
              <a:ext cx="840783" cy="930607"/>
              <a:chOff x="7985502" y="4381436"/>
              <a:chExt cx="840783" cy="930607"/>
            </a:xfrm>
          </p:grpSpPr>
          <p:sp>
            <p:nvSpPr>
              <p:cNvPr id="13" name="Flowchart: Terminator 12"/>
              <p:cNvSpPr/>
              <p:nvPr/>
            </p:nvSpPr>
            <p:spPr>
              <a:xfrm rot="5400000">
                <a:off x="7970385" y="4516940"/>
                <a:ext cx="876881" cy="605874"/>
              </a:xfrm>
              <a:prstGeom prst="flowChartTerminator">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a:off x="8051369" y="5200008"/>
                <a:ext cx="716798" cy="58310"/>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a:off x="7985502" y="5266324"/>
                <a:ext cx="840783" cy="45719"/>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8105888" y="5154288"/>
                <a:ext cx="635156" cy="45720"/>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9333012" y="4689720"/>
              <a:ext cx="441702" cy="437827"/>
              <a:chOff x="9696939" y="4034495"/>
              <a:chExt cx="441702" cy="437827"/>
            </a:xfrm>
          </p:grpSpPr>
          <p:sp>
            <p:nvSpPr>
              <p:cNvPr id="16" name="Oval 15"/>
              <p:cNvSpPr/>
              <p:nvPr/>
            </p:nvSpPr>
            <p:spPr>
              <a:xfrm>
                <a:off x="9696939" y="4034495"/>
                <a:ext cx="441702" cy="43782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741355" y="4078521"/>
                <a:ext cx="352869" cy="349773"/>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Up Arrow 14"/>
          <p:cNvSpPr/>
          <p:nvPr/>
        </p:nvSpPr>
        <p:spPr>
          <a:xfrm>
            <a:off x="2465344" y="4751733"/>
            <a:ext cx="102735" cy="169219"/>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 Arrow 45"/>
          <p:cNvSpPr/>
          <p:nvPr/>
        </p:nvSpPr>
        <p:spPr>
          <a:xfrm rot="14874722">
            <a:off x="2455213" y="4755902"/>
            <a:ext cx="102735" cy="169219"/>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rotWithShape="1">
          <a:blip r:embed="rId9">
            <a:extLst>
              <a:ext uri="{BEBA8EAE-BF5A-486C-A8C5-ECC9F3942E4B}">
                <a14:imgProps xmlns:a14="http://schemas.microsoft.com/office/drawing/2010/main">
                  <a14:imgLayer r:embed="rId10">
                    <a14:imgEffect>
                      <a14:backgroundRemoval t="36852" b="68241" l="70729" r="79375">
                        <a14:foregroundMark x1="78281" y1="42315" x2="78281" y2="42315"/>
                        <a14:foregroundMark x1="77188" y1="44722" x2="77188" y2="44722"/>
                        <a14:foregroundMark x1="77188" y1="44537" x2="77292" y2="44537"/>
                      </a14:backgroundRemoval>
                    </a14:imgEffect>
                  </a14:imgLayer>
                </a14:imgProps>
              </a:ext>
            </a:extLst>
          </a:blip>
          <a:srcRect l="70852" t="36783" r="20735" b="32042"/>
          <a:stretch/>
        </p:blipFill>
        <p:spPr>
          <a:xfrm>
            <a:off x="5124515" y="723316"/>
            <a:ext cx="2100005" cy="4377469"/>
          </a:xfrm>
          <a:prstGeom prst="rect">
            <a:avLst/>
          </a:prstGeom>
        </p:spPr>
      </p:pic>
      <p:sp>
        <p:nvSpPr>
          <p:cNvPr id="49" name="Oval Callout 48"/>
          <p:cNvSpPr/>
          <p:nvPr/>
        </p:nvSpPr>
        <p:spPr>
          <a:xfrm flipH="1">
            <a:off x="6931835" y="2622682"/>
            <a:ext cx="4583430" cy="1234440"/>
          </a:xfrm>
          <a:prstGeom prst="wedgeEllipseCallout">
            <a:avLst>
              <a:gd name="adj1" fmla="val 40005"/>
              <a:gd name="adj2" fmla="val 78240"/>
            </a:avLst>
          </a:prstGeom>
          <a:noFill/>
          <a:ln w="19050"/>
        </p:spPr>
        <p:style>
          <a:lnRef idx="2">
            <a:schemeClr val="accent2"/>
          </a:lnRef>
          <a:fillRef idx="1">
            <a:schemeClr val="lt1"/>
          </a:fillRef>
          <a:effectRef idx="0">
            <a:schemeClr val="accent2"/>
          </a:effectRef>
          <a:fontRef idx="minor">
            <a:schemeClr val="dk1"/>
          </a:fontRef>
        </p:style>
        <p:txBody>
          <a:bodyPr rtlCol="0" anchor="ctr"/>
          <a:lstStyle/>
          <a:p>
            <a:r>
              <a:rPr lang="en-US" sz="2400" dirty="0" err="1"/>
              <a:t>Túi</a:t>
            </a:r>
            <a:r>
              <a:rPr lang="en-US" sz="2400" dirty="0"/>
              <a:t> </a:t>
            </a:r>
            <a:r>
              <a:rPr lang="en-US" sz="2400" dirty="0" err="1"/>
              <a:t>nào</a:t>
            </a:r>
            <a:r>
              <a:rPr lang="en-US" sz="2400" dirty="0"/>
              <a:t> </a:t>
            </a:r>
            <a:r>
              <a:rPr lang="en-US" sz="2400" dirty="0" err="1"/>
              <a:t>nhẹ</a:t>
            </a:r>
            <a:r>
              <a:rPr lang="en-US" sz="2400" dirty="0"/>
              <a:t> </a:t>
            </a:r>
            <a:r>
              <a:rPr lang="en-US" sz="2400" dirty="0" err="1"/>
              <a:t>hơn</a:t>
            </a:r>
            <a:r>
              <a:rPr lang="en-US" sz="2400" dirty="0"/>
              <a:t> </a:t>
            </a:r>
            <a:r>
              <a:rPr lang="en-US" sz="2400" dirty="0" err="1"/>
              <a:t>nhỉ</a:t>
            </a:r>
            <a:r>
              <a:rPr lang="en-US" sz="2400" dirty="0"/>
              <a:t> ?</a:t>
            </a:r>
          </a:p>
          <a:p>
            <a:r>
              <a:rPr lang="en-US" sz="2400" dirty="0" err="1"/>
              <a:t>Các</a:t>
            </a:r>
            <a:r>
              <a:rPr lang="en-US" sz="2400" dirty="0"/>
              <a:t> </a:t>
            </a:r>
            <a:r>
              <a:rPr lang="en-US" sz="2400" dirty="0" err="1"/>
              <a:t>bạn</a:t>
            </a:r>
            <a:r>
              <a:rPr lang="en-US" sz="2400" dirty="0"/>
              <a:t> </a:t>
            </a:r>
            <a:r>
              <a:rPr lang="en-US" sz="2400" dirty="0" err="1"/>
              <a:t>giúp</a:t>
            </a:r>
            <a:r>
              <a:rPr lang="en-US" sz="2400" dirty="0"/>
              <a:t> </a:t>
            </a:r>
            <a:r>
              <a:rPr lang="en-US" sz="2400" dirty="0" err="1"/>
              <a:t>mình</a:t>
            </a:r>
            <a:r>
              <a:rPr lang="en-US" sz="2400" dirty="0"/>
              <a:t> </a:t>
            </a:r>
            <a:r>
              <a:rPr lang="en-US" sz="2400" dirty="0" err="1"/>
              <a:t>nhé</a:t>
            </a:r>
            <a:r>
              <a:rPr lang="en-US" sz="2400" dirty="0"/>
              <a:t>!</a:t>
            </a:r>
          </a:p>
        </p:txBody>
      </p:sp>
      <p:grpSp>
        <p:nvGrpSpPr>
          <p:cNvPr id="50" name="Group 49"/>
          <p:cNvGrpSpPr/>
          <p:nvPr/>
        </p:nvGrpSpPr>
        <p:grpSpPr>
          <a:xfrm>
            <a:off x="7472836" y="4742276"/>
            <a:ext cx="3953102" cy="246466"/>
            <a:chOff x="7524508" y="3836482"/>
            <a:chExt cx="3953102" cy="246466"/>
          </a:xfrm>
        </p:grpSpPr>
        <p:sp>
          <p:nvSpPr>
            <p:cNvPr id="51" name="Rectangle 50"/>
            <p:cNvSpPr/>
            <p:nvPr/>
          </p:nvSpPr>
          <p:spPr>
            <a:xfrm rot="10831809" flipV="1">
              <a:off x="7672911" y="4037229"/>
              <a:ext cx="3648041" cy="45719"/>
            </a:xfrm>
            <a:prstGeom prst="rect">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52" name="Trapezoid 51"/>
            <p:cNvSpPr/>
            <p:nvPr/>
          </p:nvSpPr>
          <p:spPr>
            <a:xfrm rot="10836235">
              <a:off x="10448910" y="3846789"/>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0836235">
              <a:off x="7524508" y="3836482"/>
              <a:ext cx="1028700" cy="188843"/>
            </a:xfrm>
            <a:prstGeom prst="trapezoid">
              <a:avLst>
                <a:gd name="adj" fmla="val 8552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9039724" y="4601878"/>
            <a:ext cx="840783" cy="930607"/>
            <a:chOff x="9133472" y="4559337"/>
            <a:chExt cx="840783" cy="930607"/>
          </a:xfrm>
        </p:grpSpPr>
        <p:grpSp>
          <p:nvGrpSpPr>
            <p:cNvPr id="55" name="Group 54"/>
            <p:cNvGrpSpPr/>
            <p:nvPr/>
          </p:nvGrpSpPr>
          <p:grpSpPr>
            <a:xfrm>
              <a:off x="9133472" y="4559337"/>
              <a:ext cx="840783" cy="930607"/>
              <a:chOff x="7985502" y="4381436"/>
              <a:chExt cx="840783" cy="930607"/>
            </a:xfrm>
          </p:grpSpPr>
          <p:sp>
            <p:nvSpPr>
              <p:cNvPr id="59" name="Flowchart: Terminator 58"/>
              <p:cNvSpPr/>
              <p:nvPr/>
            </p:nvSpPr>
            <p:spPr>
              <a:xfrm rot="5400000">
                <a:off x="7970385" y="4516940"/>
                <a:ext cx="876881" cy="605874"/>
              </a:xfrm>
              <a:prstGeom prst="flowChartTerminator">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8051369" y="5200008"/>
                <a:ext cx="716798" cy="58310"/>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7985502" y="5266324"/>
                <a:ext cx="840783" cy="45719"/>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8105888" y="5154288"/>
                <a:ext cx="635156" cy="45720"/>
              </a:xfrm>
              <a:prstGeom prst="trapezoid">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9333012" y="4689720"/>
              <a:ext cx="441702" cy="437827"/>
              <a:chOff x="9696939" y="4034495"/>
              <a:chExt cx="441702" cy="437827"/>
            </a:xfrm>
          </p:grpSpPr>
          <p:sp>
            <p:nvSpPr>
              <p:cNvPr id="57" name="Oval 56"/>
              <p:cNvSpPr/>
              <p:nvPr/>
            </p:nvSpPr>
            <p:spPr>
              <a:xfrm>
                <a:off x="9696939" y="4034495"/>
                <a:ext cx="441702" cy="437827"/>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741355" y="4078521"/>
                <a:ext cx="352869" cy="349773"/>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Up Arrow 62"/>
          <p:cNvSpPr/>
          <p:nvPr/>
        </p:nvSpPr>
        <p:spPr>
          <a:xfrm>
            <a:off x="9398020" y="4904133"/>
            <a:ext cx="102735" cy="169219"/>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593025" y="1772735"/>
            <a:ext cx="461024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 </a:t>
            </a:r>
            <a:r>
              <a:rPr lang="en-US" sz="2800" dirty="0" err="1">
                <a:latin typeface="Arial" panose="020B0604020202020204" pitchFamily="34" charset="0"/>
                <a:cs typeface="Arial" panose="020B0604020202020204" pitchFamily="34" charset="0"/>
              </a:rPr>
              <a:t>Túi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nặng</a:t>
            </a:r>
            <a:r>
              <a:rPr lang="en-US" sz="2800" b="1" dirty="0" smtClean="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hơn</a:t>
            </a:r>
            <a:r>
              <a:rPr lang="en-US" sz="2800" b="1"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túi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rau</a:t>
            </a:r>
            <a:r>
              <a:rPr lang="en-US" sz="2800" dirty="0">
                <a:latin typeface="Arial" panose="020B0604020202020204" pitchFamily="34" charset="0"/>
                <a:cs typeface="Arial" panose="020B0604020202020204" pitchFamily="34" charset="0"/>
              </a:rPr>
              <a:t>.</a:t>
            </a:r>
          </a:p>
        </p:txBody>
      </p:sp>
      <p:sp>
        <p:nvSpPr>
          <p:cNvPr id="83" name="TextBox 82"/>
          <p:cNvSpPr txBox="1"/>
          <p:nvPr/>
        </p:nvSpPr>
        <p:spPr>
          <a:xfrm>
            <a:off x="770445" y="2516855"/>
            <a:ext cx="4610240" cy="523220"/>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Túi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rau</a:t>
            </a:r>
            <a:r>
              <a:rPr lang="en-US" sz="2800" dirty="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nhẹ</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hơn</a:t>
            </a:r>
            <a:r>
              <a:rPr lang="en-US" sz="2800" b="1"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túi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a:t>
            </a:r>
          </a:p>
        </p:txBody>
      </p:sp>
      <p:grpSp>
        <p:nvGrpSpPr>
          <p:cNvPr id="2" name="Group 1"/>
          <p:cNvGrpSpPr/>
          <p:nvPr/>
        </p:nvGrpSpPr>
        <p:grpSpPr>
          <a:xfrm>
            <a:off x="10209218" y="3841683"/>
            <a:ext cx="1367958" cy="1096052"/>
            <a:chOff x="10150051" y="3844353"/>
            <a:chExt cx="1367958" cy="1096052"/>
          </a:xfrm>
        </p:grpSpPr>
        <p:pic>
          <p:nvPicPr>
            <p:cNvPr id="64" name="Picture 63"/>
            <p:cNvPicPr>
              <a:picLocks noChangeAspect="1"/>
            </p:cNvPicPr>
            <p:nvPr/>
          </p:nvPicPr>
          <p:blipFill rotWithShape="1">
            <a:blip r:embed="rId11">
              <a:extLst>
                <a:ext uri="{BEBA8EAE-BF5A-486C-A8C5-ECC9F3942E4B}">
                  <a14:imgProps xmlns:a14="http://schemas.microsoft.com/office/drawing/2010/main">
                    <a14:imgLayer r:embed="rId12">
                      <a14:imgEffect>
                        <a14:backgroundRemoval t="44352" b="64167" l="19688" r="28802"/>
                      </a14:imgEffect>
                    </a14:imgLayer>
                  </a14:imgProps>
                </a:ext>
              </a:extLst>
            </a:blip>
            <a:srcRect l="19695" t="44341" r="71138" b="36235"/>
            <a:stretch/>
          </p:blipFill>
          <p:spPr>
            <a:xfrm>
              <a:off x="10150051" y="3844353"/>
              <a:ext cx="914168" cy="1089615"/>
            </a:xfrm>
            <a:prstGeom prst="rect">
              <a:avLst/>
            </a:prstGeom>
          </p:spPr>
        </p:pic>
        <p:pic>
          <p:nvPicPr>
            <p:cNvPr id="65" name="Picture 64"/>
            <p:cNvPicPr>
              <a:picLocks noChangeAspect="1"/>
            </p:cNvPicPr>
            <p:nvPr/>
          </p:nvPicPr>
          <p:blipFill rotWithShape="1">
            <a:blip r:embed="rId11">
              <a:extLst>
                <a:ext uri="{BEBA8EAE-BF5A-486C-A8C5-ECC9F3942E4B}">
                  <a14:imgProps xmlns:a14="http://schemas.microsoft.com/office/drawing/2010/main">
                    <a14:imgLayer r:embed="rId12">
                      <a14:imgEffect>
                        <a14:backgroundRemoval t="44352" b="64167" l="19688" r="28802"/>
                      </a14:imgEffect>
                    </a14:imgLayer>
                  </a14:imgProps>
                </a:ext>
              </a:extLst>
            </a:blip>
            <a:srcRect l="19695" t="44341" r="71138" b="36235"/>
            <a:stretch/>
          </p:blipFill>
          <p:spPr>
            <a:xfrm>
              <a:off x="10603841" y="3850790"/>
              <a:ext cx="914168" cy="1089615"/>
            </a:xfrm>
            <a:prstGeom prst="rect">
              <a:avLst/>
            </a:prstGeom>
          </p:spPr>
        </p:pic>
      </p:grpSp>
      <p:sp>
        <p:nvSpPr>
          <p:cNvPr id="67" name="Flowchart: Document 66"/>
          <p:cNvSpPr/>
          <p:nvPr/>
        </p:nvSpPr>
        <p:spPr>
          <a:xfrm>
            <a:off x="0" y="237438"/>
            <a:ext cx="12192000" cy="305842"/>
          </a:xfrm>
          <a:prstGeom prst="flowChartDocumen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40000"/>
                  <a:lumOff val="60000"/>
                </a:schemeClr>
              </a:solidFill>
            </a:endParaRPr>
          </a:p>
        </p:txBody>
      </p:sp>
      <p:sp>
        <p:nvSpPr>
          <p:cNvPr id="68" name="Flowchart: Document 67"/>
          <p:cNvSpPr/>
          <p:nvPr/>
        </p:nvSpPr>
        <p:spPr>
          <a:xfrm>
            <a:off x="0" y="0"/>
            <a:ext cx="12192000" cy="412897"/>
          </a:xfrm>
          <a:prstGeom prst="flowChartDocumen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4940" y="5458223"/>
            <a:ext cx="11258003" cy="1200329"/>
          </a:xfrm>
          <a:prstGeom prst="rect">
            <a:avLst/>
          </a:prstGeom>
          <a:noFill/>
        </p:spPr>
        <p:txBody>
          <a:bodyPr wrap="square" rtlCol="0">
            <a:spAutoFit/>
          </a:bodyPr>
          <a:lstStyle/>
          <a:p>
            <a:pPr algn="just"/>
            <a:r>
              <a:rPr lang="en-US" sz="2400" smtClean="0">
                <a:solidFill>
                  <a:srgbClr val="FF0000"/>
                </a:solidFill>
                <a:latin typeface="Arial" panose="020B0604020202020204" pitchFamily="34" charset="0"/>
                <a:cs typeface="Arial" panose="020B0604020202020204" pitchFamily="34" charset="0"/>
              </a:rPr>
              <a:t>Khi quan sát cân đĩa cần nhìn vào hai đĩa cân: vật nặng hơn thì đĩa cân thấp hơn, vật nhẹ hơn thì đĩa cân cao hơn, hai vật nặng bằng nhau thì hai đĩa cân cao bằng nhau (còn gọi là cân thăng bằng).</a:t>
            </a:r>
            <a:endParaRPr lang="vi-VN" sz="2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70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9"/>
                                        </p:tgtEl>
                                      </p:cBhvr>
                                    </p:animEffect>
                                    <p:set>
                                      <p:cBhvr>
                                        <p:cTn id="25" dur="1" fill="hold">
                                          <p:stCondLst>
                                            <p:cond delay="499"/>
                                          </p:stCondLst>
                                        </p:cTn>
                                        <p:tgtEl>
                                          <p:spTgt spid="4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1000"/>
                                        <p:tgtEl>
                                          <p:spTgt spid="31"/>
                                        </p:tgtEl>
                                      </p:cBhvr>
                                    </p:animEffect>
                                    <p:anim calcmode="lin" valueType="num">
                                      <p:cBhvr>
                                        <p:cTn id="31" dur="1000" fill="hold"/>
                                        <p:tgtEl>
                                          <p:spTgt spid="31"/>
                                        </p:tgtEl>
                                        <p:attrNameLst>
                                          <p:attrName>ppt_x</p:attrName>
                                        </p:attrNameLst>
                                      </p:cBhvr>
                                      <p:tavLst>
                                        <p:tav tm="0">
                                          <p:val>
                                            <p:strVal val="#ppt_x"/>
                                          </p:val>
                                        </p:tav>
                                        <p:tav tm="100000">
                                          <p:val>
                                            <p:strVal val="#ppt_x"/>
                                          </p:val>
                                        </p:tav>
                                      </p:tavLst>
                                    </p:anim>
                                    <p:anim calcmode="lin" valueType="num">
                                      <p:cBhvr>
                                        <p:cTn id="32" dur="1000" fill="hold"/>
                                        <p:tgtEl>
                                          <p:spTgt spid="3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00169 0.00717 L -0.20534 0.45162 " pathEditMode="relative" rAng="0" ptsTypes="AA">
                                      <p:cBhvr>
                                        <p:cTn id="46" dur="2000" fill="hold"/>
                                        <p:tgtEl>
                                          <p:spTgt spid="5"/>
                                        </p:tgtEl>
                                        <p:attrNameLst>
                                          <p:attrName>ppt_x</p:attrName>
                                          <p:attrName>ppt_y</p:attrName>
                                        </p:attrNameLst>
                                      </p:cBhvr>
                                      <p:rCtr x="-10352" y="22222"/>
                                    </p:animMotion>
                                  </p:childTnLst>
                                </p:cTn>
                              </p:par>
                              <p:par>
                                <p:cTn id="47" presetID="42" presetClass="path" presetSubtype="0" accel="50000" decel="50000" fill="hold" nodeType="withEffect">
                                  <p:stCondLst>
                                    <p:cond delay="0"/>
                                  </p:stCondLst>
                                  <p:childTnLst>
                                    <p:animMotion origin="layout" path="M 1.11022E-16 -2.59259E-6 L -0.37474 0.34792 " pathEditMode="relative" rAng="0" ptsTypes="AA">
                                      <p:cBhvr>
                                        <p:cTn id="48" dur="2000" fill="hold"/>
                                        <p:tgtEl>
                                          <p:spTgt spid="6"/>
                                        </p:tgtEl>
                                        <p:attrNameLst>
                                          <p:attrName>ppt_x</p:attrName>
                                          <p:attrName>ppt_y</p:attrName>
                                        </p:attrNameLst>
                                      </p:cBhvr>
                                      <p:rCtr x="-18737" y="17384"/>
                                    </p:animMotion>
                                  </p:childTnLst>
                                </p:cTn>
                              </p:par>
                            </p:childTnLst>
                          </p:cTn>
                        </p:par>
                        <p:par>
                          <p:cTn id="49" fill="hold">
                            <p:stCondLst>
                              <p:cond delay="2000"/>
                            </p:stCondLst>
                            <p:childTnLst>
                              <p:par>
                                <p:cTn id="50" presetID="10" presetClass="exit" presetSubtype="0" fill="hold" nodeType="afterEffect">
                                  <p:stCondLst>
                                    <p:cond delay="0"/>
                                  </p:stCondLst>
                                  <p:childTnLst>
                                    <p:animEffect transition="out" filter="fade">
                                      <p:cBhvr>
                                        <p:cTn id="51" dur="500"/>
                                        <p:tgtEl>
                                          <p:spTgt spid="41"/>
                                        </p:tgtEl>
                                      </p:cBhvr>
                                    </p:animEffect>
                                    <p:set>
                                      <p:cBhvr>
                                        <p:cTn id="52" dur="1" fill="hold">
                                          <p:stCondLst>
                                            <p:cond delay="499"/>
                                          </p:stCondLst>
                                        </p:cTn>
                                        <p:tgtEl>
                                          <p:spTgt spid="4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9"/>
                                          </p:stCondLst>
                                        </p:cTn>
                                        <p:tgtEl>
                                          <p:spTgt spid="42"/>
                                        </p:tgtEl>
                                        <p:attrNameLst>
                                          <p:attrName>style.visibility</p:attrName>
                                        </p:attrNameLst>
                                      </p:cBhvr>
                                      <p:to>
                                        <p:strVal val="visible"/>
                                      </p:to>
                                    </p:set>
                                  </p:childTnLst>
                                </p:cTn>
                              </p:par>
                              <p:par>
                                <p:cTn id="57" presetID="22" presetClass="exit" presetSubtype="4" fill="hold" grpId="1" nodeType="withEffect">
                                  <p:stCondLst>
                                    <p:cond delay="0"/>
                                  </p:stCondLst>
                                  <p:childTnLst>
                                    <p:animEffect transition="out" filter="wipe(down)">
                                      <p:cBhvr>
                                        <p:cTn id="58" dur="500"/>
                                        <p:tgtEl>
                                          <p:spTgt spid="15"/>
                                        </p:tgtEl>
                                      </p:cBhvr>
                                    </p:animEffect>
                                    <p:set>
                                      <p:cBhvr>
                                        <p:cTn id="59" dur="1" fill="hold">
                                          <p:stCondLst>
                                            <p:cond delay="499"/>
                                          </p:stCondLst>
                                        </p:cTn>
                                        <p:tgtEl>
                                          <p:spTgt spid="15"/>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46"/>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barn(inVertical)">
                                      <p:cBhvr>
                                        <p:cTn id="66" dur="500"/>
                                        <p:tgtEl>
                                          <p:spTgt spid="8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wipe(left)">
                                      <p:cBhvr>
                                        <p:cTn id="71" dur="500"/>
                                        <p:tgtEl>
                                          <p:spTgt spid="8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wipe(left)">
                                      <p:cBhvr>
                                        <p:cTn id="76" dur="500"/>
                                        <p:tgtEl>
                                          <p:spTgt spid="8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25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1000"/>
                                        <p:tgtEl>
                                          <p:spTgt spid="54"/>
                                        </p:tgtEl>
                                      </p:cBhvr>
                                    </p:animEffect>
                                    <p:anim calcmode="lin" valueType="num">
                                      <p:cBhvr>
                                        <p:cTn id="82" dur="1000" fill="hold"/>
                                        <p:tgtEl>
                                          <p:spTgt spid="54"/>
                                        </p:tgtEl>
                                        <p:attrNameLst>
                                          <p:attrName>ppt_x</p:attrName>
                                        </p:attrNameLst>
                                      </p:cBhvr>
                                      <p:tavLst>
                                        <p:tav tm="0">
                                          <p:val>
                                            <p:strVal val="#ppt_x"/>
                                          </p:val>
                                        </p:tav>
                                        <p:tav tm="100000">
                                          <p:val>
                                            <p:strVal val="#ppt_x"/>
                                          </p:val>
                                        </p:tav>
                                      </p:tavLst>
                                    </p:anim>
                                    <p:anim calcmode="lin" valueType="num">
                                      <p:cBhvr>
                                        <p:cTn id="83" dur="1000" fill="hold"/>
                                        <p:tgtEl>
                                          <p:spTgt spid="5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25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1000"/>
                                        <p:tgtEl>
                                          <p:spTgt spid="50"/>
                                        </p:tgtEl>
                                      </p:cBhvr>
                                    </p:animEffect>
                                    <p:anim calcmode="lin" valueType="num">
                                      <p:cBhvr>
                                        <p:cTn id="92" dur="1000" fill="hold"/>
                                        <p:tgtEl>
                                          <p:spTgt spid="50"/>
                                        </p:tgtEl>
                                        <p:attrNameLst>
                                          <p:attrName>ppt_x</p:attrName>
                                        </p:attrNameLst>
                                      </p:cBhvr>
                                      <p:tavLst>
                                        <p:tav tm="0">
                                          <p:val>
                                            <p:strVal val="#ppt_x"/>
                                          </p:val>
                                        </p:tav>
                                        <p:tav tm="100000">
                                          <p:val>
                                            <p:strVal val="#ppt_x"/>
                                          </p:val>
                                        </p:tav>
                                      </p:tavLst>
                                    </p:anim>
                                    <p:anim calcmode="lin" valueType="num">
                                      <p:cBhvr>
                                        <p:cTn id="9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nodeType="clickEffect">
                                  <p:stCondLst>
                                    <p:cond delay="0"/>
                                  </p:stCondLst>
                                  <p:childTnLst>
                                    <p:set>
                                      <p:cBhvr>
                                        <p:cTn id="97" dur="1" fill="hold">
                                          <p:stCondLst>
                                            <p:cond delay="0"/>
                                          </p:stCondLst>
                                        </p:cTn>
                                        <p:tgtEl>
                                          <p:spTgt spid="79"/>
                                        </p:tgtEl>
                                        <p:attrNameLst>
                                          <p:attrName>style.visibility</p:attrName>
                                        </p:attrNameLst>
                                      </p:cBhvr>
                                      <p:to>
                                        <p:strVal val="visible"/>
                                      </p:to>
                                    </p:set>
                                    <p:animEffect transition="in" filter="fade">
                                      <p:cBhvr>
                                        <p:cTn id="98" dur="500"/>
                                        <p:tgtEl>
                                          <p:spTgt spid="79"/>
                                        </p:tgtEl>
                                      </p:cBhvr>
                                    </p:animEffect>
                                    <p:anim calcmode="lin" valueType="num">
                                      <p:cBhvr>
                                        <p:cTn id="99" dur="500" fill="hold"/>
                                        <p:tgtEl>
                                          <p:spTgt spid="79"/>
                                        </p:tgtEl>
                                        <p:attrNameLst>
                                          <p:attrName>ppt_x</p:attrName>
                                        </p:attrNameLst>
                                      </p:cBhvr>
                                      <p:tavLst>
                                        <p:tav tm="0">
                                          <p:val>
                                            <p:strVal val="#ppt_x"/>
                                          </p:val>
                                        </p:tav>
                                        <p:tav tm="100000">
                                          <p:val>
                                            <p:strVal val="#ppt_x"/>
                                          </p:val>
                                        </p:tav>
                                      </p:tavLst>
                                    </p:anim>
                                    <p:anim calcmode="lin" valueType="num">
                                      <p:cBhvr>
                                        <p:cTn id="100" dur="500" fill="hold"/>
                                        <p:tgtEl>
                                          <p:spTgt spid="79"/>
                                        </p:tgtEl>
                                        <p:attrNameLst>
                                          <p:attrName>ppt_y</p:attrName>
                                        </p:attrNameLst>
                                      </p:cBhvr>
                                      <p:tavLst>
                                        <p:tav tm="0">
                                          <p:val>
                                            <p:strVal val="#ppt_y-.1"/>
                                          </p:val>
                                        </p:tav>
                                        <p:tav tm="100000">
                                          <p:val>
                                            <p:strVal val="#ppt_y"/>
                                          </p:val>
                                        </p:tav>
                                      </p:tavLst>
                                    </p:anim>
                                  </p:childTnLst>
                                </p:cTn>
                              </p:par>
                              <p:par>
                                <p:cTn id="101" presetID="47" presetClass="entr" presetSubtype="0" fill="hold" nodeType="with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fade">
                                      <p:cBhvr>
                                        <p:cTn id="103" dur="1000"/>
                                        <p:tgtEl>
                                          <p:spTgt spid="2"/>
                                        </p:tgtEl>
                                      </p:cBhvr>
                                    </p:animEffect>
                                    <p:anim calcmode="lin" valueType="num">
                                      <p:cBhvr>
                                        <p:cTn id="104" dur="1000" fill="hold"/>
                                        <p:tgtEl>
                                          <p:spTgt spid="2"/>
                                        </p:tgtEl>
                                        <p:attrNameLst>
                                          <p:attrName>ppt_x</p:attrName>
                                        </p:attrNameLst>
                                      </p:cBhvr>
                                      <p:tavLst>
                                        <p:tav tm="0">
                                          <p:val>
                                            <p:strVal val="#ppt_x"/>
                                          </p:val>
                                        </p:tav>
                                        <p:tav tm="100000">
                                          <p:val>
                                            <p:strVal val="#ppt_x"/>
                                          </p:val>
                                        </p:tav>
                                      </p:tavLst>
                                    </p:anim>
                                    <p:anim calcmode="lin" valueType="num">
                                      <p:cBhvr>
                                        <p:cTn id="105" dur="1000" fill="hold"/>
                                        <p:tgtEl>
                                          <p:spTgt spid="2"/>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32" presetClass="emph" presetSubtype="0" fill="hold" nodeType="afterEffect">
                                  <p:stCondLst>
                                    <p:cond delay="0"/>
                                  </p:stCondLst>
                                  <p:childTnLst>
                                    <p:animRot by="120000">
                                      <p:cBhvr>
                                        <p:cTn id="108" dur="100" fill="hold">
                                          <p:stCondLst>
                                            <p:cond delay="0"/>
                                          </p:stCondLst>
                                        </p:cTn>
                                        <p:tgtEl>
                                          <p:spTgt spid="50"/>
                                        </p:tgtEl>
                                        <p:attrNameLst>
                                          <p:attrName>r</p:attrName>
                                        </p:attrNameLst>
                                      </p:cBhvr>
                                    </p:animRot>
                                    <p:animRot by="-240000">
                                      <p:cBhvr>
                                        <p:cTn id="109" dur="200" fill="hold">
                                          <p:stCondLst>
                                            <p:cond delay="200"/>
                                          </p:stCondLst>
                                        </p:cTn>
                                        <p:tgtEl>
                                          <p:spTgt spid="50"/>
                                        </p:tgtEl>
                                        <p:attrNameLst>
                                          <p:attrName>r</p:attrName>
                                        </p:attrNameLst>
                                      </p:cBhvr>
                                    </p:animRot>
                                    <p:animRot by="240000">
                                      <p:cBhvr>
                                        <p:cTn id="110" dur="200" fill="hold">
                                          <p:stCondLst>
                                            <p:cond delay="400"/>
                                          </p:stCondLst>
                                        </p:cTn>
                                        <p:tgtEl>
                                          <p:spTgt spid="50"/>
                                        </p:tgtEl>
                                        <p:attrNameLst>
                                          <p:attrName>r</p:attrName>
                                        </p:attrNameLst>
                                      </p:cBhvr>
                                    </p:animRot>
                                    <p:animRot by="-240000">
                                      <p:cBhvr>
                                        <p:cTn id="111" dur="200" fill="hold">
                                          <p:stCondLst>
                                            <p:cond delay="600"/>
                                          </p:stCondLst>
                                        </p:cTn>
                                        <p:tgtEl>
                                          <p:spTgt spid="50"/>
                                        </p:tgtEl>
                                        <p:attrNameLst>
                                          <p:attrName>r</p:attrName>
                                        </p:attrNameLst>
                                      </p:cBhvr>
                                    </p:animRot>
                                    <p:animRot by="120000">
                                      <p:cBhvr>
                                        <p:cTn id="112" dur="200" fill="hold">
                                          <p:stCondLst>
                                            <p:cond delay="800"/>
                                          </p:stCondLst>
                                        </p:cTn>
                                        <p:tgtEl>
                                          <p:spTgt spid="50"/>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84"/>
                                        </p:tgtEl>
                                        <p:attrNameLst>
                                          <p:attrName>style.visibility</p:attrName>
                                        </p:attrNameLst>
                                      </p:cBhvr>
                                      <p:to>
                                        <p:strVal val="visible"/>
                                      </p:to>
                                    </p:set>
                                    <p:animEffect transition="in" filter="barn(inVertical)">
                                      <p:cBhvr>
                                        <p:cTn id="117" dur="500"/>
                                        <p:tgtEl>
                                          <p:spTgt spid="84"/>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85"/>
                                        </p:tgtEl>
                                        <p:attrNameLst>
                                          <p:attrName>style.visibility</p:attrName>
                                        </p:attrNameLst>
                                      </p:cBhvr>
                                      <p:to>
                                        <p:strVal val="visible"/>
                                      </p:to>
                                    </p:set>
                                    <p:animEffect transition="in" filter="wipe(left)">
                                      <p:cBhvr>
                                        <p:cTn id="122" dur="500"/>
                                        <p:tgtEl>
                                          <p:spTgt spid="85"/>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3"/>
                                        </p:tgtEl>
                                        <p:attrNameLst>
                                          <p:attrName>style.visibility</p:attrName>
                                        </p:attrNameLst>
                                      </p:cBhvr>
                                      <p:to>
                                        <p:strVal val="visible"/>
                                      </p:to>
                                    </p:set>
                                    <p:animEffect transition="in" filter="fade">
                                      <p:cBhvr>
                                        <p:cTn id="127" dur="1000"/>
                                        <p:tgtEl>
                                          <p:spTgt spid="3"/>
                                        </p:tgtEl>
                                      </p:cBhvr>
                                    </p:animEffect>
                                    <p:anim calcmode="lin" valueType="num">
                                      <p:cBhvr>
                                        <p:cTn id="128" dur="1000" fill="hold"/>
                                        <p:tgtEl>
                                          <p:spTgt spid="3"/>
                                        </p:tgtEl>
                                        <p:attrNameLst>
                                          <p:attrName>ppt_x</p:attrName>
                                        </p:attrNameLst>
                                      </p:cBhvr>
                                      <p:tavLst>
                                        <p:tav tm="0">
                                          <p:val>
                                            <p:strVal val="#ppt_x"/>
                                          </p:val>
                                        </p:tav>
                                        <p:tav tm="100000">
                                          <p:val>
                                            <p:strVal val="#ppt_x"/>
                                          </p:val>
                                        </p:tav>
                                      </p:tavLst>
                                    </p:anim>
                                    <p:anim calcmode="lin" valueType="num">
                                      <p:cBhvr>
                                        <p:cTn id="1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p:bldP spid="81" grpId="0" animBg="1"/>
      <p:bldP spid="15" grpId="0" animBg="1"/>
      <p:bldP spid="15" grpId="1" animBg="1"/>
      <p:bldP spid="46" grpId="0" animBg="1"/>
      <p:bldP spid="49" grpId="0" animBg="1"/>
      <p:bldP spid="49" grpId="1" animBg="1"/>
      <p:bldP spid="63" grpId="0" animBg="1"/>
      <p:bldP spid="82" grpId="0"/>
      <p:bldP spid="83"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86116E-C655-4397-81B3-C77AB8ADD2E1}"/>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514369" y="120491"/>
            <a:ext cx="2551876" cy="947269"/>
          </a:xfrm>
          <a:prstGeom prst="rect">
            <a:avLst/>
          </a:prstGeom>
        </p:spPr>
      </p:pic>
      <p:sp>
        <p:nvSpPr>
          <p:cNvPr id="7" name="TextBox 6"/>
          <p:cNvSpPr txBox="1"/>
          <p:nvPr/>
        </p:nvSpPr>
        <p:spPr>
          <a:xfrm>
            <a:off x="840856" y="1197012"/>
            <a:ext cx="5834143" cy="523220"/>
          </a:xfrm>
          <a:prstGeom prst="rect">
            <a:avLst/>
          </a:prstGeom>
          <a:noFill/>
          <a:ln>
            <a:noFill/>
          </a:ln>
        </p:spPr>
        <p:txBody>
          <a:bodyPr wrap="square" rtlCol="0">
            <a:spAutoFit/>
          </a:bodyPr>
          <a:lstStyle/>
          <a:p>
            <a:r>
              <a:rPr lang="en-US" sz="2800" dirty="0" err="1">
                <a:latin typeface="Arial" panose="020B0604020202020204" pitchFamily="34" charset="0"/>
                <a:ea typeface="Arial-Rounded" panose="020B0500000000000000" pitchFamily="34" charset="0"/>
                <a:cs typeface="Arial" panose="020B0604020202020204" pitchFamily="34" charset="0"/>
              </a:rPr>
              <a:t>Quan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sát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tranh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rồi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chọn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câu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đúng</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nvGrpSpPr>
          <p:cNvPr id="25" name="Group 24"/>
          <p:cNvGrpSpPr/>
          <p:nvPr/>
        </p:nvGrpSpPr>
        <p:grpSpPr>
          <a:xfrm>
            <a:off x="258726" y="2238007"/>
            <a:ext cx="5905078" cy="1397822"/>
            <a:chOff x="258726" y="2238007"/>
            <a:chExt cx="5905078" cy="1397822"/>
          </a:xfrm>
        </p:grpSpPr>
        <p:pic>
          <p:nvPicPr>
            <p:cNvPr id="21" name="图片 71687" descr="8"/>
            <p:cNvPicPr>
              <a:picLocks noChangeAspect="1"/>
            </p:cNvPicPr>
            <p:nvPr/>
          </p:nvPicPr>
          <p:blipFill>
            <a:blip r:embed="rId5"/>
            <a:stretch>
              <a:fillRect/>
            </a:stretch>
          </p:blipFill>
          <p:spPr>
            <a:xfrm>
              <a:off x="258726" y="2238007"/>
              <a:ext cx="5905078" cy="1397822"/>
            </a:xfrm>
            <a:prstGeom prst="rect">
              <a:avLst/>
            </a:prstGeom>
            <a:noFill/>
            <a:ln w="9525">
              <a:noFill/>
            </a:ln>
          </p:spPr>
        </p:pic>
        <p:sp>
          <p:nvSpPr>
            <p:cNvPr id="8" name="TextBox 7"/>
            <p:cNvSpPr txBox="1"/>
            <p:nvPr/>
          </p:nvSpPr>
          <p:spPr>
            <a:xfrm>
              <a:off x="614645" y="2569033"/>
              <a:ext cx="5405183" cy="523220"/>
            </a:xfrm>
            <a:prstGeom prst="rect">
              <a:avLst/>
            </a:prstGeom>
            <a:noFill/>
          </p:spPr>
          <p:txBody>
            <a:bodyPr wrap="square" rtlCol="0">
              <a:spAutoFit/>
            </a:bodyPr>
            <a:lstStyle/>
            <a:p>
              <a:r>
                <a:rPr lang="en-US" sz="2800" dirty="0">
                  <a:latin typeface="Arial" panose="020B0604020202020204" pitchFamily="34" charset="0"/>
                  <a:ea typeface="Arial-Rounded" panose="020B0500000000000000" pitchFamily="34" charset="0"/>
                  <a:cs typeface="Arial" panose="020B0604020202020204" pitchFamily="34" charset="0"/>
                </a:rPr>
                <a:t>A. Con </a:t>
              </a:r>
              <a:r>
                <a:rPr lang="en-US" sz="2800" dirty="0" err="1">
                  <a:latin typeface="Arial" panose="020B0604020202020204" pitchFamily="34" charset="0"/>
                  <a:ea typeface="Arial-Rounded" panose="020B0500000000000000" pitchFamily="34" charset="0"/>
                  <a:cs typeface="Arial" panose="020B0604020202020204" pitchFamily="34" charset="0"/>
                </a:rPr>
                <a:t>gấu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nặng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hơn</a:t>
              </a:r>
              <a:r>
                <a:rPr lang="en-US" sz="2800" dirty="0">
                  <a:latin typeface="Arial" panose="020B0604020202020204" pitchFamily="34" charset="0"/>
                  <a:ea typeface="Arial-Rounded" panose="020B0500000000000000" pitchFamily="34" charset="0"/>
                  <a:cs typeface="Arial" panose="020B0604020202020204" pitchFamily="34" charset="0"/>
                </a:rPr>
                <a:t> 3 con </a:t>
              </a:r>
              <a:r>
                <a:rPr lang="en-US" sz="2800" dirty="0" err="1">
                  <a:latin typeface="Arial" panose="020B0604020202020204" pitchFamily="34" charset="0"/>
                  <a:ea typeface="Arial-Rounded" panose="020B0500000000000000" pitchFamily="34" charset="0"/>
                  <a:cs typeface="Arial" panose="020B0604020202020204" pitchFamily="34" charset="0"/>
                </a:rPr>
                <a:t>chó</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grpSp>
        <p:nvGrpSpPr>
          <p:cNvPr id="26" name="Group 25"/>
          <p:cNvGrpSpPr/>
          <p:nvPr/>
        </p:nvGrpSpPr>
        <p:grpSpPr>
          <a:xfrm>
            <a:off x="195981" y="3532148"/>
            <a:ext cx="6135187" cy="1183509"/>
            <a:chOff x="195981" y="3532148"/>
            <a:chExt cx="6135187" cy="1183509"/>
          </a:xfrm>
        </p:grpSpPr>
        <p:pic>
          <p:nvPicPr>
            <p:cNvPr id="22" name="图片 71688" descr="9"/>
            <p:cNvPicPr>
              <a:picLocks noChangeAspect="1"/>
            </p:cNvPicPr>
            <p:nvPr/>
          </p:nvPicPr>
          <p:blipFill>
            <a:blip r:embed="rId6"/>
            <a:stretch>
              <a:fillRect/>
            </a:stretch>
          </p:blipFill>
          <p:spPr>
            <a:xfrm>
              <a:off x="195981" y="3532148"/>
              <a:ext cx="5967823" cy="1183509"/>
            </a:xfrm>
            <a:prstGeom prst="rect">
              <a:avLst/>
            </a:prstGeom>
            <a:noFill/>
            <a:ln w="9525">
              <a:noFill/>
            </a:ln>
          </p:spPr>
        </p:pic>
        <p:sp>
          <p:nvSpPr>
            <p:cNvPr id="9" name="TextBox 8"/>
            <p:cNvSpPr txBox="1"/>
            <p:nvPr/>
          </p:nvSpPr>
          <p:spPr>
            <a:xfrm>
              <a:off x="514369" y="3799317"/>
              <a:ext cx="5816799" cy="523220"/>
            </a:xfrm>
            <a:prstGeom prst="rect">
              <a:avLst/>
            </a:prstGeom>
            <a:noFill/>
          </p:spPr>
          <p:txBody>
            <a:bodyPr wrap="square" rtlCol="0">
              <a:spAutoFit/>
            </a:bodyPr>
            <a:lstStyle/>
            <a:p>
              <a:r>
                <a:rPr lang="en-US" sz="2800" dirty="0">
                  <a:latin typeface="Arial" panose="020B0604020202020204" pitchFamily="34" charset="0"/>
                  <a:ea typeface="Arial-Rounded" panose="020B0500000000000000" pitchFamily="34" charset="0"/>
                  <a:cs typeface="Arial" panose="020B0604020202020204" pitchFamily="34" charset="0"/>
                </a:rPr>
                <a:t>B. Con </a:t>
              </a:r>
              <a:r>
                <a:rPr lang="en-US" sz="2800" dirty="0" err="1">
                  <a:latin typeface="Arial" panose="020B0604020202020204" pitchFamily="34" charset="0"/>
                  <a:ea typeface="Arial-Rounded" panose="020B0500000000000000" pitchFamily="34" charset="0"/>
                  <a:cs typeface="Arial" panose="020B0604020202020204" pitchFamily="34" charset="0"/>
                </a:rPr>
                <a:t>gấu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nhẹ</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hơn</a:t>
              </a:r>
              <a:r>
                <a:rPr lang="en-US" sz="2800" dirty="0">
                  <a:latin typeface="Arial" panose="020B0604020202020204" pitchFamily="34" charset="0"/>
                  <a:ea typeface="Arial-Rounded" panose="020B0500000000000000" pitchFamily="34" charset="0"/>
                  <a:cs typeface="Arial" panose="020B0604020202020204" pitchFamily="34" charset="0"/>
                </a:rPr>
                <a:t> 3 con </a:t>
              </a:r>
              <a:r>
                <a:rPr lang="en-US" sz="2800" dirty="0" err="1">
                  <a:latin typeface="Arial" panose="020B0604020202020204" pitchFamily="34" charset="0"/>
                  <a:ea typeface="Arial-Rounded" panose="020B0500000000000000" pitchFamily="34" charset="0"/>
                  <a:cs typeface="Arial" panose="020B0604020202020204" pitchFamily="34" charset="0"/>
                </a:rPr>
                <a:t>chó</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sp>
        <p:nvSpPr>
          <p:cNvPr id="11" name="Oval 10"/>
          <p:cNvSpPr/>
          <p:nvPr/>
        </p:nvSpPr>
        <p:spPr>
          <a:xfrm>
            <a:off x="486560" y="2545999"/>
            <a:ext cx="627321" cy="6273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0" y="6680200"/>
            <a:ext cx="12192000" cy="177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5" tIns="60928" rIns="121855" bIns="60928" spcCol="0" rtlCol="0" anchor="ctr"/>
          <a:lstStyle/>
          <a:p>
            <a:pPr algn="ctr"/>
            <a:endParaRPr lang="en-US" sz="2400">
              <a:solidFill>
                <a:srgbClr val="0070C0"/>
              </a:solidFill>
            </a:endParaRPr>
          </a:p>
        </p:txBody>
      </p:sp>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18426" b="53704" l="42292" r="80938"/>
                    </a14:imgEffect>
                  </a14:imgLayer>
                </a14:imgProps>
              </a:ext>
            </a:extLst>
          </a:blip>
          <a:srcRect l="41667" t="17936" r="14673" b="42223"/>
          <a:stretch/>
        </p:blipFill>
        <p:spPr>
          <a:xfrm>
            <a:off x="6120104" y="1920002"/>
            <a:ext cx="6580469" cy="3811849"/>
          </a:xfrm>
          <a:prstGeom prst="rect">
            <a:avLst/>
          </a:prstGeom>
        </p:spPr>
      </p:pic>
      <p:grpSp>
        <p:nvGrpSpPr>
          <p:cNvPr id="15" name="组合 23"/>
          <p:cNvGrpSpPr/>
          <p:nvPr/>
        </p:nvGrpSpPr>
        <p:grpSpPr>
          <a:xfrm>
            <a:off x="-13656" y="6195311"/>
            <a:ext cx="12203723" cy="676477"/>
            <a:chOff x="-17585" y="5729324"/>
            <a:chExt cx="12203723" cy="1123362"/>
          </a:xfrm>
        </p:grpSpPr>
        <p:pic>
          <p:nvPicPr>
            <p:cNvPr id="16" name="图片 25"/>
            <p:cNvPicPr>
              <a:picLocks noChangeAspect="1"/>
            </p:cNvPicPr>
            <p:nvPr/>
          </p:nvPicPr>
          <p:blipFill rotWithShape="1">
            <a:blip r:embed="rId9"/>
            <a:srcRect r="21459"/>
            <a:stretch/>
          </p:blipFill>
          <p:spPr>
            <a:xfrm>
              <a:off x="5398477" y="5729324"/>
              <a:ext cx="6787661" cy="1123362"/>
            </a:xfrm>
            <a:prstGeom prst="rect">
              <a:avLst/>
            </a:prstGeom>
          </p:spPr>
        </p:pic>
        <p:pic>
          <p:nvPicPr>
            <p:cNvPr id="17" name="图片 24"/>
            <p:cNvPicPr>
              <a:picLocks noChangeAspect="1"/>
            </p:cNvPicPr>
            <p:nvPr/>
          </p:nvPicPr>
          <p:blipFill rotWithShape="1">
            <a:blip r:embed="rId9"/>
            <a:srcRect l="1990"/>
            <a:stretch/>
          </p:blipFill>
          <p:spPr>
            <a:xfrm>
              <a:off x="-17585" y="5729324"/>
              <a:ext cx="8659753" cy="1123362"/>
            </a:xfrm>
            <a:prstGeom prst="rect">
              <a:avLst/>
            </a:prstGeom>
          </p:spPr>
        </p:pic>
      </p:grpSp>
      <p:sp>
        <p:nvSpPr>
          <p:cNvPr id="20" name="MH_Other_2">
            <a:extLst>
              <a:ext uri="{FF2B5EF4-FFF2-40B4-BE49-F238E27FC236}">
                <a16:creationId xmlns:a16="http://schemas.microsoft.com/office/drawing/2014/main" id="{6C38B6A4-EF08-49E1-B809-9812D148BB20}"/>
              </a:ext>
            </a:extLst>
          </p:cNvPr>
          <p:cNvSpPr/>
          <p:nvPr>
            <p:custDataLst>
              <p:tags r:id="rId1"/>
            </p:custDataLst>
          </p:nvPr>
        </p:nvSpPr>
        <p:spPr>
          <a:xfrm>
            <a:off x="171994" y="115971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7" name="Group 26"/>
          <p:cNvGrpSpPr/>
          <p:nvPr/>
        </p:nvGrpSpPr>
        <p:grpSpPr>
          <a:xfrm>
            <a:off x="151638" y="4656674"/>
            <a:ext cx="6151721" cy="1098211"/>
            <a:chOff x="151638" y="4656674"/>
            <a:chExt cx="6151721" cy="1098211"/>
          </a:xfrm>
        </p:grpSpPr>
        <p:pic>
          <p:nvPicPr>
            <p:cNvPr id="23" name="图片 71689" descr="10"/>
            <p:cNvPicPr>
              <a:picLocks noChangeAspect="1"/>
            </p:cNvPicPr>
            <p:nvPr/>
          </p:nvPicPr>
          <p:blipFill>
            <a:blip r:embed="rId10"/>
            <a:stretch>
              <a:fillRect/>
            </a:stretch>
          </p:blipFill>
          <p:spPr>
            <a:xfrm>
              <a:off x="151638" y="4656674"/>
              <a:ext cx="6012165" cy="1098211"/>
            </a:xfrm>
            <a:prstGeom prst="rect">
              <a:avLst/>
            </a:prstGeom>
            <a:noFill/>
            <a:ln w="9525">
              <a:noFill/>
            </a:ln>
          </p:spPr>
        </p:pic>
        <p:sp>
          <p:nvSpPr>
            <p:cNvPr id="24" name="TextBox 23"/>
            <p:cNvSpPr txBox="1"/>
            <p:nvPr/>
          </p:nvSpPr>
          <p:spPr>
            <a:xfrm>
              <a:off x="486560" y="4861608"/>
              <a:ext cx="5816799" cy="523220"/>
            </a:xfrm>
            <a:prstGeom prst="rect">
              <a:avLst/>
            </a:prstGeom>
            <a:noFill/>
          </p:spPr>
          <p:txBody>
            <a:bodyPr wrap="square" rtlCol="0">
              <a:spAutoFit/>
            </a:bodyPr>
            <a:lstStyle/>
            <a:p>
              <a:r>
                <a:rPr lang="en-US" sz="2800" dirty="0">
                  <a:latin typeface="Arial" panose="020B0604020202020204" pitchFamily="34" charset="0"/>
                  <a:ea typeface="Arial-Rounded" panose="020B0500000000000000" pitchFamily="34" charset="0"/>
                  <a:cs typeface="Arial" panose="020B0604020202020204" pitchFamily="34" charset="0"/>
                </a:rPr>
                <a:t>B. Con </a:t>
              </a:r>
              <a:r>
                <a:rPr lang="en-US" sz="2800" dirty="0" err="1">
                  <a:latin typeface="Arial" panose="020B0604020202020204" pitchFamily="34" charset="0"/>
                  <a:ea typeface="Arial-Rounded" panose="020B0500000000000000" pitchFamily="34" charset="0"/>
                  <a:cs typeface="Arial" panose="020B0604020202020204" pitchFamily="34" charset="0"/>
                </a:rPr>
                <a:t>gấu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nặng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bằng</a:t>
              </a:r>
              <a:r>
                <a:rPr lang="en-US" sz="2800" dirty="0">
                  <a:latin typeface="Arial" panose="020B0604020202020204" pitchFamily="34" charset="0"/>
                  <a:ea typeface="Arial-Rounded" panose="020B0500000000000000" pitchFamily="34" charset="0"/>
                  <a:cs typeface="Arial" panose="020B0604020202020204" pitchFamily="34" charset="0"/>
                </a:rPr>
                <a:t> 3 con </a:t>
              </a:r>
              <a:r>
                <a:rPr lang="en-US" sz="2800" dirty="0" err="1">
                  <a:latin typeface="Arial" panose="020B0604020202020204" pitchFamily="34" charset="0"/>
                  <a:ea typeface="Arial-Rounded" panose="020B0500000000000000" pitchFamily="34" charset="0"/>
                  <a:cs typeface="Arial" panose="020B0604020202020204" pitchFamily="34" charset="0"/>
                </a:rPr>
                <a:t>chó</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pic>
        <p:nvPicPr>
          <p:cNvPr id="28" name="Pictur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60241" y="629424"/>
            <a:ext cx="1404828" cy="1090807"/>
          </a:xfrm>
          <a:prstGeom prst="rect">
            <a:avLst/>
          </a:prstGeom>
        </p:spPr>
      </p:pic>
      <p:sp>
        <p:nvSpPr>
          <p:cNvPr id="30" name="TextBox 29"/>
          <p:cNvSpPr txBox="1"/>
          <p:nvPr/>
        </p:nvSpPr>
        <p:spPr>
          <a:xfrm>
            <a:off x="507066" y="5646969"/>
            <a:ext cx="11258003" cy="523220"/>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Vì sao chọn đáp án A?</a:t>
            </a:r>
            <a:endParaRPr lang="vi-VN" sz="2800">
              <a:solidFill>
                <a:srgbClr val="FF0000"/>
              </a:solidFill>
              <a:latin typeface="Arial" panose="020B0604020202020204" pitchFamily="34" charset="0"/>
              <a:cs typeface="Arial" panose="020B0604020202020204" pitchFamily="34" charset="0"/>
            </a:endParaRPr>
          </a:p>
        </p:txBody>
      </p:sp>
      <p:sp>
        <p:nvSpPr>
          <p:cNvPr id="31" name="TextBox 30"/>
          <p:cNvSpPr txBox="1"/>
          <p:nvPr/>
        </p:nvSpPr>
        <p:spPr>
          <a:xfrm>
            <a:off x="518838" y="5563849"/>
            <a:ext cx="11258003" cy="954107"/>
          </a:xfrm>
          <a:prstGeom prst="rect">
            <a:avLst/>
          </a:prstGeom>
          <a:noFill/>
        </p:spPr>
        <p:txBody>
          <a:bodyPr wrap="square" rtlCol="0">
            <a:spAutoFit/>
          </a:bodyPr>
          <a:lstStyle/>
          <a:p>
            <a:pPr algn="just"/>
            <a:r>
              <a:rPr lang="en-US" sz="2800" smtClean="0">
                <a:solidFill>
                  <a:srgbClr val="FF0000"/>
                </a:solidFill>
                <a:latin typeface="Arial" panose="020B0604020202020204" pitchFamily="34" charset="0"/>
                <a:cs typeface="Arial" panose="020B0604020202020204" pitchFamily="34" charset="0"/>
              </a:rPr>
              <a:t>Vì đĩa cân có con gấu thấp hơn đĩa cân có 3 con chó nên con gấu nặng hơn 3 con chó.</a:t>
            </a:r>
            <a:endParaRPr lang="vi-VN" sz="2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64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anim calcmode="lin" valueType="num">
                                      <p:cBhvr>
                                        <p:cTn id="50" dur="1000" fill="hold"/>
                                        <p:tgtEl>
                                          <p:spTgt spid="31"/>
                                        </p:tgtEl>
                                        <p:attrNameLst>
                                          <p:attrName>ppt_x</p:attrName>
                                        </p:attrNameLst>
                                      </p:cBhvr>
                                      <p:tavLst>
                                        <p:tav tm="0">
                                          <p:val>
                                            <p:strVal val="#ppt_x"/>
                                          </p:val>
                                        </p:tav>
                                        <p:tav tm="100000">
                                          <p:val>
                                            <p:strVal val="#ppt_x"/>
                                          </p:val>
                                        </p:tav>
                                      </p:tavLst>
                                    </p:anim>
                                    <p:anim calcmode="lin" valueType="num">
                                      <p:cBhvr>
                                        <p:cTn id="5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p:bldP spid="30" grpId="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30463" b="65093" l="17813" r="50260"/>
                    </a14:imgEffect>
                  </a14:imgLayer>
                </a14:imgProps>
              </a:ext>
            </a:extLst>
          </a:blip>
          <a:srcRect l="17807" t="30546" r="50141" b="35146"/>
          <a:stretch/>
        </p:blipFill>
        <p:spPr>
          <a:xfrm>
            <a:off x="745956" y="3295678"/>
            <a:ext cx="5309938" cy="3197099"/>
          </a:xfrm>
          <a:prstGeom prst="rect">
            <a:avLst/>
          </a:prstGeom>
        </p:spPr>
      </p:pic>
      <p:pic>
        <p:nvPicPr>
          <p:cNvPr id="7" name="Picture 6"/>
          <p:cNvPicPr>
            <a:picLocks noChangeAspect="1"/>
          </p:cNvPicPr>
          <p:nvPr/>
        </p:nvPicPr>
        <p:blipFill rotWithShape="1">
          <a:blip r:embed="rId5">
            <a:extLst>
              <a:ext uri="{BEBA8EAE-BF5A-486C-A8C5-ECC9F3942E4B}">
                <a14:imgProps xmlns:a14="http://schemas.microsoft.com/office/drawing/2010/main">
                  <a14:imgLayer r:embed="rId4">
                    <a14:imgEffect>
                      <a14:backgroundRemoval t="30278" b="65556" l="49740" r="85104"/>
                    </a14:imgEffect>
                  </a14:imgLayer>
                </a14:imgProps>
              </a:ext>
            </a:extLst>
          </a:blip>
          <a:srcRect l="49568" t="30546" r="15088" b="35146"/>
          <a:stretch/>
        </p:blipFill>
        <p:spPr>
          <a:xfrm>
            <a:off x="6208294" y="3295678"/>
            <a:ext cx="5855369" cy="3197099"/>
          </a:xfrm>
          <a:prstGeom prst="rect">
            <a:avLst/>
          </a:prstGeom>
        </p:spPr>
      </p:pic>
      <p:sp>
        <p:nvSpPr>
          <p:cNvPr id="10" name="MH_Other_2">
            <a:extLst>
              <a:ext uri="{FF2B5EF4-FFF2-40B4-BE49-F238E27FC236}">
                <a16:creationId xmlns:a16="http://schemas.microsoft.com/office/drawing/2014/main" id="{6C38B6A4-EF08-49E1-B809-9812D148BB20}"/>
              </a:ext>
            </a:extLst>
          </p:cNvPr>
          <p:cNvSpPr/>
          <p:nvPr>
            <p:custDataLst>
              <p:tags r:id="rId1"/>
            </p:custDataLst>
          </p:nvPr>
        </p:nvSpPr>
        <p:spPr>
          <a:xfrm>
            <a:off x="203390" y="438629"/>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a:off x="953151" y="530237"/>
            <a:ext cx="5834143" cy="523220"/>
          </a:xfrm>
          <a:prstGeom prst="rect">
            <a:avLst/>
          </a:prstGeom>
          <a:noFill/>
          <a:ln>
            <a:noFill/>
          </a:ln>
        </p:spPr>
        <p:txBody>
          <a:bodyPr wrap="square" rtlCol="0">
            <a:spAutoFit/>
          </a:bodyPr>
          <a:lstStyle/>
          <a:p>
            <a:r>
              <a:rPr lang="en-US" sz="2800" dirty="0" err="1">
                <a:latin typeface="Arial" panose="020B0604020202020204" pitchFamily="34" charset="0"/>
                <a:ea typeface="Arial-Rounded" panose="020B0500000000000000" pitchFamily="34" charset="0"/>
                <a:cs typeface="Arial" panose="020B0604020202020204" pitchFamily="34" charset="0"/>
              </a:rPr>
              <a:t>Quan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sát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tranh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rồi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trả</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lời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câu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hỏi</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sp>
        <p:nvSpPr>
          <p:cNvPr id="99" name="Rectangle 98"/>
          <p:cNvSpPr/>
          <p:nvPr/>
        </p:nvSpPr>
        <p:spPr>
          <a:xfrm>
            <a:off x="0" y="6584434"/>
            <a:ext cx="12192000" cy="2735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5" tIns="60928" rIns="121855" bIns="60928" spcCol="0" rtlCol="0" anchor="ctr"/>
          <a:lstStyle/>
          <a:p>
            <a:pPr algn="ctr"/>
            <a:endParaRPr lang="en-US" sz="2400">
              <a:solidFill>
                <a:srgbClr val="0070C0"/>
              </a:solidFill>
            </a:endParaRPr>
          </a:p>
        </p:txBody>
      </p:sp>
      <p:grpSp>
        <p:nvGrpSpPr>
          <p:cNvPr id="102" name="Group 101"/>
          <p:cNvGrpSpPr/>
          <p:nvPr/>
        </p:nvGrpSpPr>
        <p:grpSpPr>
          <a:xfrm>
            <a:off x="10957361" y="149481"/>
            <a:ext cx="1106302" cy="1273098"/>
            <a:chOff x="10516632" y="314161"/>
            <a:chExt cx="1100831" cy="1331799"/>
          </a:xfrm>
        </p:grpSpPr>
        <p:sp>
          <p:nvSpPr>
            <p:cNvPr id="101" name="Oval 100"/>
            <p:cNvSpPr/>
            <p:nvPr/>
          </p:nvSpPr>
          <p:spPr>
            <a:xfrm>
              <a:off x="10516632" y="936356"/>
              <a:ext cx="1100831" cy="709604"/>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Picture 99"/>
            <p:cNvPicPr>
              <a:picLocks noChangeAspect="1"/>
            </p:cNvPicPr>
            <p:nvPr/>
          </p:nvPicPr>
          <p:blipFill>
            <a:blip r:embed="rId6" cstate="print">
              <a:extLst>
                <a:ext uri="{BEBA8EAE-BF5A-486C-A8C5-ECC9F3942E4B}">
                  <a14:imgProps xmlns:a14="http://schemas.microsoft.com/office/drawing/2010/main">
                    <a14:imgLayer r:embed="rId7">
                      <a14:imgEffect>
                        <a14:backgroundRemoval t="515" b="100000" l="0" r="100000">
                          <a14:foregroundMark x1="43793" y1="37796" x2="43793" y2="37796"/>
                          <a14:foregroundMark x1="61290" y1="40886" x2="61290" y2="40886"/>
                          <a14:foregroundMark x1="42815" y1="72812" x2="42815" y2="72812"/>
                          <a14:foregroundMark x1="48680" y1="73841" x2="48680" y2="73841"/>
                          <a14:foregroundMark x1="54643" y1="72812" x2="54643" y2="72812"/>
                          <a14:foregroundMark x1="13490" y1="93203" x2="69404" y2="94233"/>
                          <a14:foregroundMark x1="14370" y1="95778" x2="69892" y2="97528"/>
                          <a14:foregroundMark x1="77517" y1="89186" x2="82111" y2="97322"/>
                        </a14:backgroundRemoval>
                      </a14:imgEffect>
                    </a14:imgLayer>
                  </a14:imgProps>
                </a:ext>
                <a:ext uri="{28A0092B-C50C-407E-A947-70E740481C1C}">
                  <a14:useLocalDpi xmlns:a14="http://schemas.microsoft.com/office/drawing/2010/main" val="0"/>
                </a:ext>
              </a:extLst>
            </a:blip>
            <a:stretch>
              <a:fillRect/>
            </a:stretch>
          </p:blipFill>
          <p:spPr>
            <a:xfrm>
              <a:off x="10588144" y="314161"/>
              <a:ext cx="1029319" cy="976997"/>
            </a:xfrm>
            <a:prstGeom prst="rect">
              <a:avLst/>
            </a:prstGeom>
          </p:spPr>
        </p:pic>
      </p:grpSp>
      <p:sp>
        <p:nvSpPr>
          <p:cNvPr id="103" name="Rounded Rectangle 102"/>
          <p:cNvSpPr/>
          <p:nvPr/>
        </p:nvSpPr>
        <p:spPr>
          <a:xfrm>
            <a:off x="1264344" y="1170370"/>
            <a:ext cx="9656035" cy="19525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4" name="TextBox 103"/>
          <p:cNvSpPr txBox="1"/>
          <p:nvPr/>
        </p:nvSpPr>
        <p:spPr>
          <a:xfrm>
            <a:off x="1478075" y="1170979"/>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a. </a:t>
            </a:r>
            <a:r>
              <a:rPr lang="en-US" sz="2400" dirty="0" err="1">
                <a:latin typeface="Arial" panose="020B0604020202020204" pitchFamily="34" charset="0"/>
                <a:ea typeface="Arial-Rounded" panose="020B0500000000000000" pitchFamily="34" charset="0"/>
                <a:cs typeface="Arial" panose="020B0604020202020204" pitchFamily="34" charset="0"/>
              </a:rPr>
              <a:t>Mèo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chó</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err="1">
                <a:latin typeface="Arial" panose="020B0604020202020204" pitchFamily="34" charset="0"/>
                <a:ea typeface="Arial-Rounded" panose="020B0500000000000000" pitchFamily="34" charset="0"/>
                <a:cs typeface="Arial" panose="020B0604020202020204" pitchFamily="34" charset="0"/>
              </a:rPr>
              <a:t>nặng</a:t>
            </a:r>
            <a:r>
              <a:rPr lang="en-US" sz="2400">
                <a:latin typeface="Arial" panose="020B0604020202020204" pitchFamily="34" charset="0"/>
                <a:ea typeface="Arial-Rounded" panose="020B0500000000000000" pitchFamily="34" charset="0"/>
                <a:cs typeface="Arial" panose="020B0604020202020204" pitchFamily="34" charset="0"/>
              </a:rPr>
              <a:t> </a:t>
            </a:r>
            <a:r>
              <a:rPr lang="en-US" sz="2400" smtClean="0">
                <a:latin typeface="Arial" panose="020B0604020202020204" pitchFamily="34" charset="0"/>
                <a:ea typeface="Arial-Rounded" panose="020B0500000000000000" pitchFamily="34" charset="0"/>
                <a:cs typeface="Arial" panose="020B0604020202020204" pitchFamily="34" charset="0"/>
              </a:rPr>
              <a:t>hơn?</a:t>
            </a:r>
            <a:endParaRPr lang="en-US" sz="2400" dirty="0">
              <a:latin typeface="Arial" panose="020B0604020202020204" pitchFamily="34" charset="0"/>
              <a:ea typeface="Arial-Rounded" panose="020B0500000000000000" pitchFamily="34" charset="0"/>
              <a:cs typeface="Arial" panose="020B0604020202020204" pitchFamily="34" charset="0"/>
            </a:endParaRPr>
          </a:p>
        </p:txBody>
      </p:sp>
      <p:sp>
        <p:nvSpPr>
          <p:cNvPr id="105" name="TextBox 104"/>
          <p:cNvSpPr txBox="1"/>
          <p:nvPr/>
        </p:nvSpPr>
        <p:spPr>
          <a:xfrm>
            <a:off x="1478076" y="1684999"/>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b. </a:t>
            </a:r>
            <a:r>
              <a:rPr lang="en-US" sz="2400" dirty="0" err="1">
                <a:latin typeface="Arial" panose="020B0604020202020204" pitchFamily="34" charset="0"/>
                <a:ea typeface="Arial-Rounded" panose="020B0500000000000000" pitchFamily="34" charset="0"/>
                <a:cs typeface="Arial" panose="020B0604020202020204" pitchFamily="34" charset="0"/>
              </a:rPr>
              <a:t>Mèo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thỏ</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err="1">
                <a:latin typeface="Arial" panose="020B0604020202020204" pitchFamily="34" charset="0"/>
                <a:ea typeface="Arial-Rounded" panose="020B0500000000000000" pitchFamily="34" charset="0"/>
                <a:cs typeface="Arial" panose="020B0604020202020204" pitchFamily="34" charset="0"/>
              </a:rPr>
              <a:t>nặng</a:t>
            </a:r>
            <a:r>
              <a:rPr lang="en-US" sz="2400">
                <a:latin typeface="Arial" panose="020B0604020202020204" pitchFamily="34" charset="0"/>
                <a:ea typeface="Arial-Rounded" panose="020B0500000000000000" pitchFamily="34" charset="0"/>
                <a:cs typeface="Arial" panose="020B0604020202020204" pitchFamily="34" charset="0"/>
              </a:rPr>
              <a:t> </a:t>
            </a:r>
            <a:r>
              <a:rPr lang="en-US" sz="2400" smtClean="0">
                <a:latin typeface="Arial" panose="020B0604020202020204" pitchFamily="34" charset="0"/>
                <a:ea typeface="Arial-Rounded" panose="020B0500000000000000" pitchFamily="34" charset="0"/>
                <a:cs typeface="Arial" panose="020B0604020202020204" pitchFamily="34" charset="0"/>
              </a:rPr>
              <a:t>hơn?</a:t>
            </a:r>
            <a:endParaRPr lang="en-US" sz="2400" dirty="0">
              <a:latin typeface="Arial" panose="020B0604020202020204" pitchFamily="34" charset="0"/>
              <a:ea typeface="Arial-Rounded" panose="020B0500000000000000" pitchFamily="34" charset="0"/>
              <a:cs typeface="Arial" panose="020B0604020202020204" pitchFamily="34" charset="0"/>
            </a:endParaRPr>
          </a:p>
        </p:txBody>
      </p:sp>
      <p:sp>
        <p:nvSpPr>
          <p:cNvPr id="106" name="TextBox 105"/>
          <p:cNvSpPr txBox="1"/>
          <p:nvPr/>
        </p:nvSpPr>
        <p:spPr>
          <a:xfrm>
            <a:off x="1478076" y="2240441"/>
            <a:ext cx="9796131"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c. </a:t>
            </a:r>
            <a:r>
              <a:rPr lang="en-US" sz="2400" dirty="0" err="1">
                <a:latin typeface="Arial" panose="020B0604020202020204" pitchFamily="34" charset="0"/>
                <a:ea typeface="Arial-Rounded" panose="020B0500000000000000" pitchFamily="34" charset="0"/>
                <a:cs typeface="Arial" panose="020B0604020202020204" pitchFamily="34" charset="0"/>
              </a:rPr>
              <a:t>Mèo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chó</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thỏ</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nặng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nhất</a:t>
            </a:r>
            <a:r>
              <a:rPr lang="en-US" sz="2400" dirty="0">
                <a:latin typeface="Arial" panose="020B0604020202020204" pitchFamily="34" charset="0"/>
                <a:ea typeface="Arial-Rounded" panose="020B0500000000000000" pitchFamily="34" charset="0"/>
                <a:cs typeface="Arial" panose="020B0604020202020204" pitchFamily="34" charset="0"/>
              </a:rPr>
              <a:t>, con </a:t>
            </a:r>
            <a:r>
              <a:rPr lang="en-US" sz="2400" dirty="0" err="1">
                <a:latin typeface="Arial" panose="020B0604020202020204" pitchFamily="34" charset="0"/>
                <a:ea typeface="Arial-Rounded" panose="020B0500000000000000" pitchFamily="34" charset="0"/>
                <a:cs typeface="Arial" panose="020B0604020202020204" pitchFamily="34" charset="0"/>
              </a:rPr>
              <a:t>nào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err="1">
                <a:latin typeface="Arial" panose="020B0604020202020204" pitchFamily="34" charset="0"/>
                <a:ea typeface="Arial-Rounded" panose="020B0500000000000000" pitchFamily="34" charset="0"/>
                <a:cs typeface="Arial" panose="020B0604020202020204" pitchFamily="34" charset="0"/>
              </a:rPr>
              <a:t>nhẹ</a:t>
            </a:r>
            <a:r>
              <a:rPr lang="en-US" sz="2400">
                <a:latin typeface="Arial" panose="020B0604020202020204" pitchFamily="34" charset="0"/>
                <a:ea typeface="Arial-Rounded" panose="020B0500000000000000" pitchFamily="34" charset="0"/>
                <a:cs typeface="Arial" panose="020B0604020202020204" pitchFamily="34" charset="0"/>
              </a:rPr>
              <a:t> </a:t>
            </a:r>
            <a:r>
              <a:rPr lang="en-US" sz="2400" smtClean="0">
                <a:latin typeface="Arial" panose="020B0604020202020204" pitchFamily="34" charset="0"/>
                <a:ea typeface="Arial-Rounded" panose="020B0500000000000000" pitchFamily="34" charset="0"/>
                <a:cs typeface="Arial" panose="020B0604020202020204" pitchFamily="34" charset="0"/>
              </a:rPr>
              <a:t>nhất?</a:t>
            </a:r>
            <a:endParaRPr lang="en-US" sz="2400" dirty="0">
              <a:latin typeface="Arial" panose="020B0604020202020204" pitchFamily="34" charset="0"/>
              <a:ea typeface="Arial-Rounded" panose="020B0500000000000000" pitchFamily="34" charset="0"/>
              <a:cs typeface="Arial" panose="020B0604020202020204" pitchFamily="34" charset="0"/>
            </a:endParaRPr>
          </a:p>
        </p:txBody>
      </p:sp>
      <p:sp>
        <p:nvSpPr>
          <p:cNvPr id="107" name="TextBox 106"/>
          <p:cNvSpPr txBox="1"/>
          <p:nvPr/>
        </p:nvSpPr>
        <p:spPr>
          <a:xfrm>
            <a:off x="6571631" y="1191385"/>
            <a:ext cx="3639169" cy="461665"/>
          </a:xfrm>
          <a:prstGeom prst="rect">
            <a:avLst/>
          </a:prstGeom>
          <a:noFill/>
          <a:ln>
            <a:noFill/>
          </a:ln>
        </p:spPr>
        <p:txBody>
          <a:bodyPr wrap="square" rtlCol="0">
            <a:spAutoFit/>
          </a:bodyPr>
          <a:lstStyle/>
          <a:p>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=&gt;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Chó</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nặng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hơn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mèo</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108" name="TextBox 107"/>
          <p:cNvSpPr txBox="1"/>
          <p:nvPr/>
        </p:nvSpPr>
        <p:spPr>
          <a:xfrm>
            <a:off x="6571630" y="1669339"/>
            <a:ext cx="3639169" cy="461665"/>
          </a:xfrm>
          <a:prstGeom prst="rect">
            <a:avLst/>
          </a:prstGeom>
          <a:noFill/>
          <a:ln>
            <a:noFill/>
          </a:ln>
        </p:spPr>
        <p:txBody>
          <a:bodyPr wrap="square" rtlCol="0">
            <a:spAutoFit/>
          </a:bodyPr>
          <a:lstStyle/>
          <a:p>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=&gt;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Mèo</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nặng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hơn</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thỏ</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109" name="TextBox 108"/>
          <p:cNvSpPr txBox="1"/>
          <p:nvPr/>
        </p:nvSpPr>
        <p:spPr>
          <a:xfrm>
            <a:off x="1581340" y="2643994"/>
            <a:ext cx="7969060" cy="461665"/>
          </a:xfrm>
          <a:prstGeom prst="rect">
            <a:avLst/>
          </a:prstGeom>
          <a:noFill/>
          <a:ln>
            <a:noFill/>
          </a:ln>
        </p:spPr>
        <p:txBody>
          <a:bodyPr wrap="square" rtlCol="0">
            <a:spAutoFit/>
          </a:bodyPr>
          <a:lstStyle/>
          <a:p>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=&gt;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Chó</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nặng</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nhất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thỏ</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nhẹ</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002060"/>
                </a:solidFill>
                <a:latin typeface="Arial" panose="020B0604020202020204" pitchFamily="34" charset="0"/>
                <a:ea typeface="Arial-Rounded" panose="020B0500000000000000" pitchFamily="34" charset="0"/>
                <a:cs typeface="Arial" panose="020B0604020202020204" pitchFamily="34" charset="0"/>
              </a:rPr>
              <a:t>nhất</a:t>
            </a: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91838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barn(inVertical)">
                                      <p:cBhvr>
                                        <p:cTn id="29" dur="500"/>
                                        <p:tgtEl>
                                          <p:spTgt spid="10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wipe(left)">
                                      <p:cBhvr>
                                        <p:cTn id="34" dur="500"/>
                                        <p:tgtEl>
                                          <p:spTgt spid="10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left)">
                                      <p:cBhvr>
                                        <p:cTn id="39" dur="500"/>
                                        <p:tgtEl>
                                          <p:spTgt spid="10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wipe(left)">
                                      <p:cBhvr>
                                        <p:cTn id="44" dur="5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500"/>
                                        <p:tgtEl>
                                          <p:spTgt spid="10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wipe(left)">
                                      <p:cBhvr>
                                        <p:cTn id="54" dur="500"/>
                                        <p:tgtEl>
                                          <p:spTgt spid="10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wipe(left)">
                                      <p:cBhvr>
                                        <p:cTn id="59"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03" grpId="0" animBg="1"/>
      <p:bldP spid="104" grpId="0"/>
      <p:bldP spid="105" grpId="0"/>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36019" b="60926" l="14427" r="38490"/>
                    </a14:imgEffect>
                  </a14:imgLayer>
                </a14:imgProps>
              </a:ext>
            </a:extLst>
          </a:blip>
          <a:srcRect l="14667" t="35037" r="61380" b="36185"/>
          <a:stretch/>
        </p:blipFill>
        <p:spPr>
          <a:xfrm>
            <a:off x="-74958" y="1442834"/>
            <a:ext cx="3833367" cy="2590585"/>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4">
                    <a14:imgEffect>
                      <a14:backgroundRemoval t="35463" b="61944" l="37656" r="60469"/>
                    </a14:imgEffect>
                  </a14:imgLayer>
                </a14:imgProps>
              </a:ext>
            </a:extLst>
          </a:blip>
          <a:srcRect l="37526" t="35231" r="38521" b="35991"/>
          <a:stretch/>
        </p:blipFill>
        <p:spPr>
          <a:xfrm>
            <a:off x="3847920" y="350519"/>
            <a:ext cx="4213906" cy="2847753"/>
          </a:xfrm>
          <a:prstGeom prst="rect">
            <a:avLst/>
          </a:prstGeom>
        </p:spPr>
      </p:pic>
      <p:pic>
        <p:nvPicPr>
          <p:cNvPr id="6" name="Picture 5"/>
          <p:cNvPicPr>
            <a:picLocks noChangeAspect="1"/>
          </p:cNvPicPr>
          <p:nvPr/>
        </p:nvPicPr>
        <p:blipFill rotWithShape="1">
          <a:blip r:embed="rId6">
            <a:extLst>
              <a:ext uri="{BEBA8EAE-BF5A-486C-A8C5-ECC9F3942E4B}">
                <a14:imgProps xmlns:a14="http://schemas.microsoft.com/office/drawing/2010/main">
                  <a14:imgLayer r:embed="rId4">
                    <a14:imgEffect>
                      <a14:backgroundRemoval t="34167" b="60741" l="62344" r="85781"/>
                    </a14:imgEffect>
                  </a14:imgLayer>
                </a14:imgProps>
              </a:ext>
            </a:extLst>
          </a:blip>
          <a:srcRect l="62354" t="32314" r="13693" b="38908"/>
          <a:stretch/>
        </p:blipFill>
        <p:spPr>
          <a:xfrm>
            <a:off x="8444598" y="2219290"/>
            <a:ext cx="3337561" cy="2255520"/>
          </a:xfrm>
          <a:prstGeom prst="rect">
            <a:avLst/>
          </a:prstGeom>
        </p:spPr>
      </p:pic>
      <p:sp>
        <p:nvSpPr>
          <p:cNvPr id="7" name="Rectangle 6"/>
          <p:cNvSpPr/>
          <p:nvPr/>
        </p:nvSpPr>
        <p:spPr>
          <a:xfrm>
            <a:off x="0" y="6680200"/>
            <a:ext cx="12192000" cy="177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55" tIns="60928" rIns="121855" bIns="60928" spcCol="0" rtlCol="0" anchor="ctr"/>
          <a:lstStyle/>
          <a:p>
            <a:pPr algn="ctr"/>
            <a:endParaRPr lang="en-US" sz="2400">
              <a:solidFill>
                <a:srgbClr val="0070C0"/>
              </a:solidFill>
            </a:endParaRPr>
          </a:p>
        </p:txBody>
      </p:sp>
      <p:sp>
        <p:nvSpPr>
          <p:cNvPr id="8" name="MH_Other_2">
            <a:extLst>
              <a:ext uri="{FF2B5EF4-FFF2-40B4-BE49-F238E27FC236}">
                <a16:creationId xmlns:a16="http://schemas.microsoft.com/office/drawing/2014/main" id="{6C38B6A4-EF08-49E1-B809-9812D148BB20}"/>
              </a:ext>
            </a:extLst>
          </p:cNvPr>
          <p:cNvSpPr/>
          <p:nvPr>
            <p:custDataLst>
              <p:tags r:id="rId1"/>
            </p:custDataLst>
          </p:nvPr>
        </p:nvSpPr>
        <p:spPr>
          <a:xfrm>
            <a:off x="416041" y="258911"/>
            <a:ext cx="614754" cy="61482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TextBox 8"/>
          <p:cNvSpPr txBox="1"/>
          <p:nvPr/>
        </p:nvSpPr>
        <p:spPr>
          <a:xfrm>
            <a:off x="1165802" y="350519"/>
            <a:ext cx="5834143" cy="523220"/>
          </a:xfrm>
          <a:prstGeom prst="rect">
            <a:avLst/>
          </a:prstGeom>
          <a:noFill/>
          <a:ln>
            <a:noFill/>
          </a:ln>
        </p:spPr>
        <p:txBody>
          <a:bodyPr wrap="square" rtlCol="0">
            <a:spAutoFit/>
          </a:bodyPr>
          <a:lstStyle/>
          <a:p>
            <a:r>
              <a:rPr lang="en-US" sz="2800" dirty="0" err="1">
                <a:latin typeface="Arial" panose="020B0604020202020204" pitchFamily="34" charset="0"/>
                <a:ea typeface="Arial-Rounded" panose="020B0500000000000000" pitchFamily="34" charset="0"/>
                <a:cs typeface="Arial" panose="020B0604020202020204" pitchFamily="34" charset="0"/>
              </a:rPr>
              <a:t>Quan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sát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tranh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rồi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trả</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lời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câu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hỏi</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grpSp>
        <p:nvGrpSpPr>
          <p:cNvPr id="15" name="Group 14"/>
          <p:cNvGrpSpPr/>
          <p:nvPr/>
        </p:nvGrpSpPr>
        <p:grpSpPr>
          <a:xfrm>
            <a:off x="2357316" y="4574756"/>
            <a:ext cx="5834143" cy="1952588"/>
            <a:chOff x="2783467" y="4497668"/>
            <a:chExt cx="5834143" cy="1952588"/>
          </a:xfrm>
        </p:grpSpPr>
        <p:sp>
          <p:nvSpPr>
            <p:cNvPr id="10" name="Rounded Rectangle 9"/>
            <p:cNvSpPr/>
            <p:nvPr/>
          </p:nvSpPr>
          <p:spPr>
            <a:xfrm>
              <a:off x="2783467" y="4497668"/>
              <a:ext cx="5832655" cy="19525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TextBox 10"/>
            <p:cNvSpPr txBox="1"/>
            <p:nvPr/>
          </p:nvSpPr>
          <p:spPr>
            <a:xfrm>
              <a:off x="2783467" y="4674302"/>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a.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cam </a:t>
              </a:r>
              <a:r>
                <a:rPr lang="en-US" sz="2400" dirty="0" err="1">
                  <a:latin typeface="Arial" panose="020B0604020202020204" pitchFamily="34" charset="0"/>
                  <a:ea typeface="Arial-Rounded" panose="020B0500000000000000" pitchFamily="34" charset="0"/>
                  <a:cs typeface="Arial" panose="020B0604020202020204" pitchFamily="34" charset="0"/>
                </a:rPr>
                <a:t>nặng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bằng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chanh</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
          <p:nvSpPr>
            <p:cNvPr id="12" name="TextBox 11"/>
            <p:cNvSpPr txBox="1"/>
            <p:nvPr/>
          </p:nvSpPr>
          <p:spPr>
            <a:xfrm>
              <a:off x="2783467" y="5254159"/>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b.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táo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nặng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bằng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chanh</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
          <p:nvSpPr>
            <p:cNvPr id="14" name="TextBox 13"/>
            <p:cNvSpPr txBox="1"/>
            <p:nvPr/>
          </p:nvSpPr>
          <p:spPr>
            <a:xfrm>
              <a:off x="2783467" y="5788210"/>
              <a:ext cx="5834143" cy="461665"/>
            </a:xfrm>
            <a:prstGeom prst="rect">
              <a:avLst/>
            </a:prstGeom>
            <a:noFill/>
            <a:ln>
              <a:noFill/>
            </a:ln>
          </p:spPr>
          <p:txBody>
            <a:bodyPr wrap="square" rtlCol="0">
              <a:spAutoFit/>
            </a:bodyPr>
            <a:lstStyle/>
            <a:p>
              <a:r>
                <a:rPr lang="en-US" sz="2400" dirty="0">
                  <a:latin typeface="Arial" panose="020B0604020202020204" pitchFamily="34" charset="0"/>
                  <a:ea typeface="Arial-Rounded" panose="020B0500000000000000" pitchFamily="34" charset="0"/>
                  <a:cs typeface="Arial" panose="020B0604020202020204" pitchFamily="34" charset="0"/>
                </a:rPr>
                <a:t>c.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bưởi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nặng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bằng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mấy</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quả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chanh</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grpSp>
      <p:sp>
        <p:nvSpPr>
          <p:cNvPr id="16" name="Flowchart: Terminator 15"/>
          <p:cNvSpPr/>
          <p:nvPr/>
        </p:nvSpPr>
        <p:spPr>
          <a:xfrm>
            <a:off x="121546" y="3795612"/>
            <a:ext cx="3206445" cy="770464"/>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cs typeface="Arial" panose="020B0604020202020204" pitchFamily="34" charset="0"/>
              </a:rPr>
              <a:t>Quả</a:t>
            </a:r>
            <a:r>
              <a:rPr lang="en-US" sz="2400" b="1" dirty="0">
                <a:solidFill>
                  <a:srgbClr val="002060"/>
                </a:solidFill>
                <a:cs typeface="Arial" panose="020B0604020202020204" pitchFamily="34" charset="0"/>
              </a:rPr>
              <a:t> cam </a:t>
            </a:r>
            <a:r>
              <a:rPr lang="en-US" sz="2400" b="1" dirty="0" err="1">
                <a:solidFill>
                  <a:srgbClr val="002060"/>
                </a:solidFill>
                <a:cs typeface="Arial" panose="020B0604020202020204" pitchFamily="34" charset="0"/>
              </a:rPr>
              <a:t>nặng</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bằng</a:t>
            </a:r>
            <a:r>
              <a:rPr lang="en-US" sz="2400" b="1" dirty="0">
                <a:solidFill>
                  <a:srgbClr val="002060"/>
                </a:solidFill>
                <a:cs typeface="Arial" panose="020B0604020202020204" pitchFamily="34" charset="0"/>
              </a:rPr>
              <a:t> </a:t>
            </a:r>
          </a:p>
          <a:p>
            <a:pPr algn="ctr"/>
            <a:r>
              <a:rPr lang="en-US" sz="2400" b="1" dirty="0">
                <a:solidFill>
                  <a:srgbClr val="002060"/>
                </a:solidFill>
                <a:cs typeface="Arial" panose="020B0604020202020204" pitchFamily="34" charset="0"/>
              </a:rPr>
              <a:t>4 </a:t>
            </a:r>
            <a:r>
              <a:rPr lang="en-US" sz="2400" b="1" dirty="0" err="1">
                <a:solidFill>
                  <a:srgbClr val="002060"/>
                </a:solidFill>
                <a:cs typeface="Arial" panose="020B0604020202020204" pitchFamily="34" charset="0"/>
              </a:rPr>
              <a:t>quả</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chanh</a:t>
            </a:r>
            <a:endParaRPr lang="en-US" sz="2400" b="1" dirty="0">
              <a:solidFill>
                <a:srgbClr val="002060"/>
              </a:solidFill>
              <a:cs typeface="Arial" panose="020B0604020202020204" pitchFamily="34" charset="0"/>
            </a:endParaRPr>
          </a:p>
        </p:txBody>
      </p:sp>
      <p:sp>
        <p:nvSpPr>
          <p:cNvPr id="17" name="Flowchart: Terminator 16"/>
          <p:cNvSpPr/>
          <p:nvPr/>
        </p:nvSpPr>
        <p:spPr>
          <a:xfrm>
            <a:off x="4498281" y="2913231"/>
            <a:ext cx="3206445" cy="770464"/>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cs typeface="Arial" panose="020B0604020202020204" pitchFamily="34" charset="0"/>
              </a:rPr>
              <a:t>Quả</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táo</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nặng</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bằng</a:t>
            </a:r>
            <a:r>
              <a:rPr lang="en-US" sz="2400" b="1" dirty="0">
                <a:solidFill>
                  <a:srgbClr val="002060"/>
                </a:solidFill>
                <a:cs typeface="Arial" panose="020B0604020202020204" pitchFamily="34" charset="0"/>
              </a:rPr>
              <a:t> </a:t>
            </a:r>
          </a:p>
          <a:p>
            <a:pPr algn="ctr"/>
            <a:r>
              <a:rPr lang="en-US" sz="2400" b="1" dirty="0">
                <a:solidFill>
                  <a:srgbClr val="002060"/>
                </a:solidFill>
                <a:cs typeface="Arial" panose="020B0604020202020204" pitchFamily="34" charset="0"/>
              </a:rPr>
              <a:t>3 </a:t>
            </a:r>
            <a:r>
              <a:rPr lang="en-US" sz="2400" b="1" dirty="0" err="1">
                <a:solidFill>
                  <a:srgbClr val="002060"/>
                </a:solidFill>
                <a:cs typeface="Arial" panose="020B0604020202020204" pitchFamily="34" charset="0"/>
              </a:rPr>
              <a:t>quả</a:t>
            </a:r>
            <a:r>
              <a:rPr lang="en-US" sz="2400" b="1" dirty="0">
                <a:solidFill>
                  <a:srgbClr val="002060"/>
                </a:solidFill>
                <a:cs typeface="Arial" panose="020B0604020202020204" pitchFamily="34" charset="0"/>
              </a:rPr>
              <a:t> </a:t>
            </a:r>
            <a:r>
              <a:rPr lang="en-US" sz="2400" b="1" dirty="0" err="1">
                <a:solidFill>
                  <a:srgbClr val="002060"/>
                </a:solidFill>
                <a:cs typeface="Arial" panose="020B0604020202020204" pitchFamily="34" charset="0"/>
              </a:rPr>
              <a:t>chanh</a:t>
            </a:r>
            <a:endParaRPr lang="en-US" sz="2400" b="1" dirty="0">
              <a:solidFill>
                <a:srgbClr val="002060"/>
              </a:solidFill>
              <a:cs typeface="Arial" panose="020B0604020202020204" pitchFamily="34" charset="0"/>
            </a:endParaRPr>
          </a:p>
        </p:txBody>
      </p:sp>
      <p:sp>
        <p:nvSpPr>
          <p:cNvPr id="19" name="Flowchart: Terminator 18"/>
          <p:cNvSpPr/>
          <p:nvPr/>
        </p:nvSpPr>
        <p:spPr>
          <a:xfrm>
            <a:off x="8353007" y="4474810"/>
            <a:ext cx="3644621" cy="653116"/>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cs typeface="Arial" panose="020B0604020202020204" pitchFamily="34" charset="0"/>
              </a:rPr>
              <a:t>1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cam = 4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a:t>
            </a:r>
            <a:r>
              <a:rPr lang="en-US" sz="2400" dirty="0" err="1">
                <a:solidFill>
                  <a:srgbClr val="002060"/>
                </a:solidFill>
                <a:cs typeface="Arial" panose="020B0604020202020204" pitchFamily="34" charset="0"/>
              </a:rPr>
              <a:t>chanh</a:t>
            </a:r>
            <a:r>
              <a:rPr lang="en-US" sz="2400" dirty="0">
                <a:solidFill>
                  <a:srgbClr val="002060"/>
                </a:solidFill>
                <a:cs typeface="Arial" panose="020B0604020202020204" pitchFamily="34" charset="0"/>
              </a:rPr>
              <a:t> </a:t>
            </a:r>
          </a:p>
        </p:txBody>
      </p:sp>
      <p:sp>
        <p:nvSpPr>
          <p:cNvPr id="20" name="Flowchart: Terminator 19"/>
          <p:cNvSpPr/>
          <p:nvPr/>
        </p:nvSpPr>
        <p:spPr>
          <a:xfrm>
            <a:off x="8399976" y="5167222"/>
            <a:ext cx="3644621" cy="613820"/>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cs typeface="Arial" panose="020B0604020202020204" pitchFamily="34" charset="0"/>
              </a:rPr>
              <a:t>1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a:t>
            </a:r>
            <a:r>
              <a:rPr lang="en-US" sz="2400" dirty="0" err="1">
                <a:solidFill>
                  <a:srgbClr val="002060"/>
                </a:solidFill>
                <a:cs typeface="Arial" panose="020B0604020202020204" pitchFamily="34" charset="0"/>
              </a:rPr>
              <a:t>táo</a:t>
            </a:r>
            <a:r>
              <a:rPr lang="en-US" sz="2400" dirty="0">
                <a:solidFill>
                  <a:srgbClr val="002060"/>
                </a:solidFill>
                <a:cs typeface="Arial" panose="020B0604020202020204" pitchFamily="34" charset="0"/>
              </a:rPr>
              <a:t> = 3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a:t>
            </a:r>
            <a:r>
              <a:rPr lang="en-US" sz="2400" dirty="0" err="1">
                <a:solidFill>
                  <a:srgbClr val="002060"/>
                </a:solidFill>
                <a:cs typeface="Arial" panose="020B0604020202020204" pitchFamily="34" charset="0"/>
              </a:rPr>
              <a:t>chanh</a:t>
            </a:r>
            <a:r>
              <a:rPr lang="en-US" sz="2400" dirty="0">
                <a:solidFill>
                  <a:srgbClr val="002060"/>
                </a:solidFill>
                <a:cs typeface="Arial" panose="020B0604020202020204" pitchFamily="34" charset="0"/>
              </a:rPr>
              <a:t> </a:t>
            </a:r>
          </a:p>
        </p:txBody>
      </p:sp>
      <p:grpSp>
        <p:nvGrpSpPr>
          <p:cNvPr id="22" name="Group 21"/>
          <p:cNvGrpSpPr/>
          <p:nvPr/>
        </p:nvGrpSpPr>
        <p:grpSpPr>
          <a:xfrm>
            <a:off x="8126193" y="399942"/>
            <a:ext cx="3872423" cy="1257498"/>
            <a:chOff x="2783467" y="4497668"/>
            <a:chExt cx="5834143" cy="1952588"/>
          </a:xfrm>
        </p:grpSpPr>
        <p:sp>
          <p:nvSpPr>
            <p:cNvPr id="23" name="Rounded Rectangle 22"/>
            <p:cNvSpPr/>
            <p:nvPr/>
          </p:nvSpPr>
          <p:spPr>
            <a:xfrm>
              <a:off x="2783467" y="4497668"/>
              <a:ext cx="5832655" cy="19525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600"/>
            </a:p>
          </p:txBody>
        </p:sp>
        <p:sp>
          <p:nvSpPr>
            <p:cNvPr id="24" name="TextBox 23"/>
            <p:cNvSpPr txBox="1"/>
            <p:nvPr/>
          </p:nvSpPr>
          <p:spPr>
            <a:xfrm>
              <a:off x="2783467" y="4674302"/>
              <a:ext cx="5834143" cy="525692"/>
            </a:xfrm>
            <a:prstGeom prst="rect">
              <a:avLst/>
            </a:prstGeom>
            <a:noFill/>
            <a:ln>
              <a:noFill/>
            </a:ln>
          </p:spPr>
          <p:txBody>
            <a:bodyPr wrap="square" rtlCol="0">
              <a:spAutoFit/>
            </a:bodyPr>
            <a:lstStyle/>
            <a:p>
              <a:r>
                <a:rPr lang="en-US" sz="1600" dirty="0">
                  <a:latin typeface="Arial" panose="020B0604020202020204" pitchFamily="34" charset="0"/>
                  <a:ea typeface="Arial-Rounded" panose="020B0500000000000000" pitchFamily="34" charset="0"/>
                  <a:cs typeface="Arial" panose="020B0604020202020204" pitchFamily="34" charset="0"/>
                </a:rPr>
                <a:t>a.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cam </a:t>
              </a:r>
              <a:r>
                <a:rPr lang="en-US" sz="1600" dirty="0" err="1">
                  <a:latin typeface="Arial" panose="020B0604020202020204" pitchFamily="34" charset="0"/>
                  <a:ea typeface="Arial-Rounded" panose="020B0500000000000000" pitchFamily="34" charset="0"/>
                  <a:cs typeface="Arial" panose="020B0604020202020204" pitchFamily="34" charset="0"/>
                </a:rPr>
                <a:t>nặng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bằng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mấy</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chanh</a:t>
              </a:r>
              <a:r>
                <a:rPr lang="en-US" sz="1600" dirty="0">
                  <a:latin typeface="Arial" panose="020B0604020202020204" pitchFamily="34" charset="0"/>
                  <a:ea typeface="Arial-Rounded" panose="020B0500000000000000" pitchFamily="34" charset="0"/>
                  <a:cs typeface="Arial" panose="020B0604020202020204" pitchFamily="34" charset="0"/>
                </a:rPr>
                <a:t>?</a:t>
              </a:r>
            </a:p>
          </p:txBody>
        </p:sp>
        <p:sp>
          <p:nvSpPr>
            <p:cNvPr id="25" name="TextBox 24"/>
            <p:cNvSpPr txBox="1"/>
            <p:nvPr/>
          </p:nvSpPr>
          <p:spPr>
            <a:xfrm>
              <a:off x="2783467" y="5254158"/>
              <a:ext cx="5834143" cy="525692"/>
            </a:xfrm>
            <a:prstGeom prst="rect">
              <a:avLst/>
            </a:prstGeom>
            <a:noFill/>
            <a:ln>
              <a:noFill/>
            </a:ln>
          </p:spPr>
          <p:txBody>
            <a:bodyPr wrap="square" rtlCol="0">
              <a:spAutoFit/>
            </a:bodyPr>
            <a:lstStyle/>
            <a:p>
              <a:r>
                <a:rPr lang="en-US" sz="1600" dirty="0">
                  <a:latin typeface="Arial" panose="020B0604020202020204" pitchFamily="34" charset="0"/>
                  <a:ea typeface="Arial-Rounded" panose="020B0500000000000000" pitchFamily="34" charset="0"/>
                  <a:cs typeface="Arial" panose="020B0604020202020204" pitchFamily="34" charset="0"/>
                </a:rPr>
                <a:t>b.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táo</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nặng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bằng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mấy</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chanh</a:t>
              </a:r>
              <a:r>
                <a:rPr lang="en-US" sz="1600" dirty="0">
                  <a:latin typeface="Arial" panose="020B0604020202020204" pitchFamily="34" charset="0"/>
                  <a:ea typeface="Arial-Rounded" panose="020B0500000000000000" pitchFamily="34" charset="0"/>
                  <a:cs typeface="Arial" panose="020B0604020202020204" pitchFamily="34" charset="0"/>
                </a:rPr>
                <a:t>?</a:t>
              </a:r>
            </a:p>
          </p:txBody>
        </p:sp>
        <p:sp>
          <p:nvSpPr>
            <p:cNvPr id="26" name="TextBox 25"/>
            <p:cNvSpPr txBox="1"/>
            <p:nvPr/>
          </p:nvSpPr>
          <p:spPr>
            <a:xfrm>
              <a:off x="2783467" y="5788210"/>
              <a:ext cx="5834143" cy="525692"/>
            </a:xfrm>
            <a:prstGeom prst="rect">
              <a:avLst/>
            </a:prstGeom>
            <a:noFill/>
            <a:ln>
              <a:noFill/>
            </a:ln>
          </p:spPr>
          <p:txBody>
            <a:bodyPr wrap="square" rtlCol="0">
              <a:spAutoFit/>
            </a:bodyPr>
            <a:lstStyle/>
            <a:p>
              <a:r>
                <a:rPr lang="en-US" sz="1600" dirty="0">
                  <a:latin typeface="Arial" panose="020B0604020202020204" pitchFamily="34" charset="0"/>
                  <a:ea typeface="Arial-Rounded" panose="020B0500000000000000" pitchFamily="34" charset="0"/>
                  <a:cs typeface="Arial" panose="020B0604020202020204" pitchFamily="34" charset="0"/>
                </a:rPr>
                <a:t>c.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bưởi</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nặng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bằng</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mấy</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quả</a:t>
              </a:r>
              <a:r>
                <a:rPr lang="en-US" sz="1600" dirty="0">
                  <a:latin typeface="Arial" panose="020B0604020202020204" pitchFamily="34" charset="0"/>
                  <a:ea typeface="Arial-Rounded" panose="020B0500000000000000" pitchFamily="34" charset="0"/>
                  <a:cs typeface="Arial" panose="020B0604020202020204" pitchFamily="34" charset="0"/>
                </a:rPr>
                <a:t> </a:t>
              </a:r>
              <a:r>
                <a:rPr lang="en-US" sz="1600" dirty="0" err="1">
                  <a:latin typeface="Arial" panose="020B0604020202020204" pitchFamily="34" charset="0"/>
                  <a:ea typeface="Arial-Rounded" panose="020B0500000000000000" pitchFamily="34" charset="0"/>
                  <a:cs typeface="Arial" panose="020B0604020202020204" pitchFamily="34" charset="0"/>
                </a:rPr>
                <a:t>chanh</a:t>
              </a:r>
              <a:r>
                <a:rPr lang="en-US" sz="1600" dirty="0">
                  <a:latin typeface="Arial" panose="020B0604020202020204" pitchFamily="34" charset="0"/>
                  <a:ea typeface="Arial-Rounded" panose="020B0500000000000000" pitchFamily="34" charset="0"/>
                  <a:cs typeface="Arial" panose="020B0604020202020204" pitchFamily="34" charset="0"/>
                </a:rPr>
                <a:t>?</a:t>
              </a:r>
            </a:p>
          </p:txBody>
        </p:sp>
      </p:grpSp>
      <p:sp>
        <p:nvSpPr>
          <p:cNvPr id="27" name="Left Brace 26"/>
          <p:cNvSpPr/>
          <p:nvPr/>
        </p:nvSpPr>
        <p:spPr>
          <a:xfrm>
            <a:off x="8126193" y="4483490"/>
            <a:ext cx="320752" cy="1305380"/>
          </a:xfrm>
          <a:prstGeom prst="leftBrace">
            <a:avLst>
              <a:gd name="adj1" fmla="val 40246"/>
              <a:gd name="adj2" fmla="val 48354"/>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28" name="TextBox 27"/>
          <p:cNvSpPr txBox="1"/>
          <p:nvPr/>
        </p:nvSpPr>
        <p:spPr>
          <a:xfrm>
            <a:off x="6934156" y="4834763"/>
            <a:ext cx="1192037" cy="954107"/>
          </a:xfrm>
          <a:prstGeom prst="rect">
            <a:avLst/>
          </a:prstGeom>
          <a:noFill/>
        </p:spPr>
        <p:txBody>
          <a:bodyPr wrap="square" rtlCol="0">
            <a:spAutoFit/>
          </a:bodyPr>
          <a:lstStyle/>
          <a:p>
            <a:pPr algn="ctr"/>
            <a:r>
              <a:rPr lang="en-US" sz="2800" dirty="0">
                <a:solidFill>
                  <a:srgbClr val="FF0000"/>
                </a:solidFill>
                <a:cs typeface="Arial" panose="020B0604020202020204" pitchFamily="34" charset="0"/>
              </a:rPr>
              <a:t>7 </a:t>
            </a:r>
            <a:r>
              <a:rPr lang="en-US" sz="2800" dirty="0" err="1">
                <a:solidFill>
                  <a:srgbClr val="FF0000"/>
                </a:solidFill>
                <a:cs typeface="Arial" panose="020B0604020202020204" pitchFamily="34" charset="0"/>
              </a:rPr>
              <a:t>quả</a:t>
            </a:r>
            <a:r>
              <a:rPr lang="en-US" sz="2800" dirty="0">
                <a:solidFill>
                  <a:srgbClr val="FF0000"/>
                </a:solidFill>
                <a:cs typeface="Arial" panose="020B0604020202020204" pitchFamily="34" charset="0"/>
              </a:rPr>
              <a:t> </a:t>
            </a:r>
            <a:r>
              <a:rPr lang="en-US" sz="2800" dirty="0" err="1">
                <a:solidFill>
                  <a:srgbClr val="FF0000"/>
                </a:solidFill>
                <a:cs typeface="Arial" panose="020B0604020202020204" pitchFamily="34" charset="0"/>
              </a:rPr>
              <a:t>chanh</a:t>
            </a:r>
            <a:endParaRPr lang="en-US" sz="2800" dirty="0">
              <a:solidFill>
                <a:srgbClr val="FF0000"/>
              </a:solidFill>
              <a:cs typeface="Arial" panose="020B0604020202020204" pitchFamily="34" charset="0"/>
            </a:endParaRPr>
          </a:p>
        </p:txBody>
      </p:sp>
      <p:sp>
        <p:nvSpPr>
          <p:cNvPr id="33" name="Flowchart: Terminator 32"/>
          <p:cNvSpPr/>
          <p:nvPr/>
        </p:nvSpPr>
        <p:spPr>
          <a:xfrm>
            <a:off x="8388415" y="5826629"/>
            <a:ext cx="3644621" cy="770464"/>
          </a:xfrm>
          <a:prstGeom prst="flowChartTerminator">
            <a:avLst/>
          </a:prstGeom>
          <a:solidFill>
            <a:srgbClr val="FFC00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cs typeface="Arial" panose="020B0604020202020204" pitchFamily="34" charset="0"/>
              </a:rPr>
              <a:t>1 </a:t>
            </a:r>
            <a:r>
              <a:rPr lang="en-US" sz="2400" dirty="0" err="1">
                <a:solidFill>
                  <a:srgbClr val="002060"/>
                </a:solidFill>
                <a:cs typeface="Arial" panose="020B0604020202020204" pitchFamily="34" charset="0"/>
              </a:rPr>
              <a:t>quả</a:t>
            </a:r>
            <a:r>
              <a:rPr lang="en-US" sz="2400" dirty="0">
                <a:solidFill>
                  <a:srgbClr val="002060"/>
                </a:solidFill>
                <a:cs typeface="Arial" panose="020B0604020202020204" pitchFamily="34" charset="0"/>
              </a:rPr>
              <a:t> </a:t>
            </a:r>
            <a:r>
              <a:rPr lang="en-US" sz="2400" dirty="0" err="1">
                <a:solidFill>
                  <a:srgbClr val="002060"/>
                </a:solidFill>
                <a:cs typeface="Arial" panose="020B0604020202020204" pitchFamily="34" charset="0"/>
              </a:rPr>
              <a:t>bưởi</a:t>
            </a:r>
            <a:r>
              <a:rPr lang="en-US" sz="2400" dirty="0">
                <a:solidFill>
                  <a:srgbClr val="002060"/>
                </a:solidFill>
                <a:cs typeface="Arial" panose="020B0604020202020204" pitchFamily="34" charset="0"/>
              </a:rPr>
              <a:t> = 7quả </a:t>
            </a:r>
            <a:r>
              <a:rPr lang="en-US" sz="2400" dirty="0" err="1">
                <a:solidFill>
                  <a:srgbClr val="002060"/>
                </a:solidFill>
                <a:cs typeface="Arial" panose="020B0604020202020204" pitchFamily="34" charset="0"/>
              </a:rPr>
              <a:t>chanh</a:t>
            </a:r>
            <a:r>
              <a:rPr lang="en-US" sz="2400" dirty="0">
                <a:solidFill>
                  <a:srgbClr val="002060"/>
                </a:solidFill>
                <a:cs typeface="Arial" panose="020B0604020202020204" pitchFamily="34" charset="0"/>
              </a:rPr>
              <a:t> </a:t>
            </a:r>
          </a:p>
        </p:txBody>
      </p:sp>
    </p:spTree>
    <p:extLst>
      <p:ext uri="{BB962C8B-B14F-4D97-AF65-F5344CB8AC3E}">
        <p14:creationId xmlns:p14="http://schemas.microsoft.com/office/powerpoint/2010/main" val="25386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path" presetSubtype="0" accel="50000" decel="50000" fill="hold" nodeType="clickEffect">
                                  <p:stCondLst>
                                    <p:cond delay="0"/>
                                  </p:stCondLst>
                                  <p:childTnLst>
                                    <p:animMotion origin="layout" path="M -2.08333E-6 -7.40741E-7 L 0.32357 -0.66296 " pathEditMode="relative" rAng="0" ptsTypes="AA">
                                      <p:cBhvr>
                                        <p:cTn id="32" dur="2000" fill="hold"/>
                                        <p:tgtEl>
                                          <p:spTgt spid="15"/>
                                        </p:tgtEl>
                                        <p:attrNameLst>
                                          <p:attrName>ppt_x</p:attrName>
                                          <p:attrName>ppt_y</p:attrName>
                                        </p:attrNameLst>
                                      </p:cBhvr>
                                      <p:rCtr x="16172" y="-33148"/>
                                    </p:animMotion>
                                  </p:childTnLst>
                                </p:cTn>
                              </p:par>
                            </p:childTnLst>
                          </p:cTn>
                        </p:par>
                        <p:par>
                          <p:cTn id="33" fill="hold">
                            <p:stCondLst>
                              <p:cond delay="2000"/>
                            </p:stCondLst>
                            <p:childTnLst>
                              <p:par>
                                <p:cTn id="34" presetID="53" presetClass="exit" presetSubtype="32" fill="hold" nodeType="afterEffect">
                                  <p:stCondLst>
                                    <p:cond delay="0"/>
                                  </p:stCondLst>
                                  <p:childTnLst>
                                    <p:anim calcmode="lin" valueType="num">
                                      <p:cBhvr>
                                        <p:cTn id="35" dur="500"/>
                                        <p:tgtEl>
                                          <p:spTgt spid="15"/>
                                        </p:tgtEl>
                                        <p:attrNameLst>
                                          <p:attrName>ppt_w</p:attrName>
                                        </p:attrNameLst>
                                      </p:cBhvr>
                                      <p:tavLst>
                                        <p:tav tm="0">
                                          <p:val>
                                            <p:strVal val="ppt_w"/>
                                          </p:val>
                                        </p:tav>
                                        <p:tav tm="100000">
                                          <p:val>
                                            <p:fltVal val="0"/>
                                          </p:val>
                                        </p:tav>
                                      </p:tavLst>
                                    </p:anim>
                                    <p:anim calcmode="lin" valueType="num">
                                      <p:cBhvr>
                                        <p:cTn id="36" dur="500"/>
                                        <p:tgtEl>
                                          <p:spTgt spid="15"/>
                                        </p:tgtEl>
                                        <p:attrNameLst>
                                          <p:attrName>ppt_h</p:attrName>
                                        </p:attrNameLst>
                                      </p:cBhvr>
                                      <p:tavLst>
                                        <p:tav tm="0">
                                          <p:val>
                                            <p:strVal val="ppt_h"/>
                                          </p:val>
                                        </p:tav>
                                        <p:tav tm="100000">
                                          <p:val>
                                            <p:fltVal val="0"/>
                                          </p:val>
                                        </p:tav>
                                      </p:tavLst>
                                    </p:anim>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barn(inVertical)">
                                      <p:cBhvr>
                                        <p:cTn id="7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animBg="1"/>
      <p:bldP spid="17" grpId="0" animBg="1"/>
      <p:bldP spid="19" grpId="0" animBg="1"/>
      <p:bldP spid="20" grpId="0" animBg="1"/>
      <p:bldP spid="27" grpId="0" animBg="1"/>
      <p:bldP spid="28" grpId="0"/>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3885" y="2484285"/>
            <a:ext cx="501119" cy="448915"/>
          </a:xfrm>
          <a:prstGeom prst="rect">
            <a:avLst/>
          </a:prstGeom>
        </p:spPr>
      </p:pic>
      <p:sp>
        <p:nvSpPr>
          <p:cNvPr id="10" name="TextBox 9"/>
          <p:cNvSpPr txBox="1"/>
          <p:nvPr/>
        </p:nvSpPr>
        <p:spPr>
          <a:xfrm>
            <a:off x="3643745" y="1905216"/>
            <a:ext cx="4544291" cy="584775"/>
          </a:xfrm>
          <a:prstGeom prst="rect">
            <a:avLst/>
          </a:prstGeom>
          <a:noFill/>
        </p:spPr>
        <p:txBody>
          <a:bodyPr wrap="square" rtlCol="0">
            <a:spAutoFit/>
          </a:bodyPr>
          <a:lstStyle/>
          <a:p>
            <a:pPr algn="ctr"/>
            <a:r>
              <a:rPr lang="en-US" sz="3200" smtClean="0">
                <a:solidFill>
                  <a:srgbClr val="FF0000"/>
                </a:solidFill>
                <a:latin typeface="Arial" panose="020B0604020202020204" pitchFamily="34" charset="0"/>
                <a:cs typeface="Arial" panose="020B0604020202020204" pitchFamily="34" charset="0"/>
              </a:rPr>
              <a:t>Yêu cầu cần đạt</a:t>
            </a:r>
            <a:endParaRPr lang="en-US" sz="32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3426285" y="2485639"/>
            <a:ext cx="5762603" cy="830997"/>
          </a:xfrm>
          <a:prstGeom prst="rect">
            <a:avLst/>
          </a:prstGeom>
          <a:noFill/>
        </p:spPr>
        <p:txBody>
          <a:bodyPr wrap="square" rtlCol="0">
            <a:spAutoFit/>
          </a:bodyPr>
          <a:lstStyle/>
          <a:p>
            <a:r>
              <a:rPr lang="en-US" sz="2400" dirty="0" err="1">
                <a:solidFill>
                  <a:srgbClr val="002060"/>
                </a:solidFill>
                <a:latin typeface="Arial" panose="020B0604020202020204" pitchFamily="34" charset="0"/>
                <a:cs typeface="Arial" panose="020B0604020202020204" pitchFamily="34" charset="0"/>
              </a:rPr>
              <a:t>Nhận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biết</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được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nặng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hơn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nhẹ</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hơn</a:t>
            </a:r>
            <a:r>
              <a:rPr lang="en-US" sz="2400" dirty="0">
                <a:solidFill>
                  <a:srgbClr val="002060"/>
                </a:solidFill>
                <a:latin typeface="Arial" panose="020B0604020202020204" pitchFamily="34" charset="0"/>
                <a:cs typeface="Arial" panose="020B0604020202020204" pitchFamily="34" charset="0"/>
              </a:rPr>
              <a:t> (qua </a:t>
            </a:r>
            <a:r>
              <a:rPr lang="en-US" sz="2400" dirty="0" err="1">
                <a:solidFill>
                  <a:srgbClr val="002060"/>
                </a:solidFill>
                <a:latin typeface="Arial" panose="020B0604020202020204" pitchFamily="34" charset="0"/>
                <a:cs typeface="Arial" panose="020B0604020202020204" pitchFamily="34" charset="0"/>
              </a:rPr>
              <a:t>hình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ảnh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tranh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vẽ</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cân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bằng</a:t>
            </a:r>
            <a:r>
              <a:rPr lang="en-US" sz="2400" dirty="0">
                <a:solidFill>
                  <a:srgbClr val="002060"/>
                </a:solidFill>
                <a:latin typeface="Arial" panose="020B0604020202020204" pitchFamily="34" charset="0"/>
                <a:cs typeface="Arial" panose="020B0604020202020204" pitchFamily="34" charset="0"/>
              </a:rPr>
              <a:t>,...)</a:t>
            </a:r>
          </a:p>
        </p:txBody>
      </p:sp>
      <p:sp>
        <p:nvSpPr>
          <p:cNvPr id="12" name="TextBox 11"/>
          <p:cNvSpPr txBox="1"/>
          <p:nvPr/>
        </p:nvSpPr>
        <p:spPr>
          <a:xfrm>
            <a:off x="3415004" y="3287343"/>
            <a:ext cx="5467039" cy="830997"/>
          </a:xfrm>
          <a:prstGeom prst="rect">
            <a:avLst/>
          </a:prstGeom>
          <a:noFill/>
        </p:spPr>
        <p:txBody>
          <a:bodyPr wrap="square" rtlCol="0">
            <a:spAutoFit/>
          </a:bodyPr>
          <a:lstStyle/>
          <a:p>
            <a:r>
              <a:rPr lang="en-US" sz="2400" dirty="0" err="1">
                <a:solidFill>
                  <a:srgbClr val="009900"/>
                </a:solidFill>
                <a:latin typeface="Arial" panose="020B0604020202020204" pitchFamily="34" charset="0"/>
                <a:cs typeface="Arial" panose="020B0604020202020204" pitchFamily="34" charset="0"/>
              </a:rPr>
              <a:t>Bước</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đầu</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biết</a:t>
            </a:r>
            <a:r>
              <a:rPr lang="en-US" sz="2400" dirty="0">
                <a:solidFill>
                  <a:srgbClr val="009900"/>
                </a:solidFill>
                <a:latin typeface="Arial" panose="020B0604020202020204" pitchFamily="34" charset="0"/>
                <a:cs typeface="Arial" panose="020B0604020202020204" pitchFamily="34" charset="0"/>
              </a:rPr>
              <a:t> so </a:t>
            </a:r>
            <a:r>
              <a:rPr lang="en-US" sz="2400" dirty="0" err="1">
                <a:solidFill>
                  <a:srgbClr val="009900"/>
                </a:solidFill>
                <a:latin typeface="Arial" panose="020B0604020202020204" pitchFamily="34" charset="0"/>
                <a:cs typeface="Arial" panose="020B0604020202020204" pitchFamily="34" charset="0"/>
              </a:rPr>
              <a:t>sánh</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nặng</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bằng</a:t>
            </a:r>
            <a:r>
              <a:rPr lang="en-US" sz="2400" dirty="0">
                <a:solidFill>
                  <a:srgbClr val="009900"/>
                </a:solidFill>
                <a:latin typeface="Arial" panose="020B0604020202020204" pitchFamily="34" charset="0"/>
                <a:cs typeface="Arial" panose="020B0604020202020204" pitchFamily="34" charset="0"/>
              </a:rPr>
              <a:t> </a:t>
            </a:r>
            <a:r>
              <a:rPr lang="en-US" sz="2400" dirty="0" err="1">
                <a:solidFill>
                  <a:srgbClr val="009900"/>
                </a:solidFill>
                <a:latin typeface="Arial" panose="020B0604020202020204" pitchFamily="34" charset="0"/>
                <a:cs typeface="Arial" panose="020B0604020202020204" pitchFamily="34" charset="0"/>
              </a:rPr>
              <a:t>nhau</a:t>
            </a:r>
            <a:r>
              <a:rPr lang="en-US" sz="2400" dirty="0">
                <a:solidFill>
                  <a:srgbClr val="009900"/>
                </a:solidFill>
                <a:latin typeface="Arial" panose="020B0604020202020204" pitchFamily="34" charset="0"/>
                <a:cs typeface="Arial" panose="020B0604020202020204" pitchFamily="34" charset="0"/>
              </a:rPr>
              <a:t>.</a:t>
            </a:r>
          </a:p>
        </p:txBody>
      </p:sp>
      <p:sp>
        <p:nvSpPr>
          <p:cNvPr id="13" name="TextBox 12"/>
          <p:cNvSpPr txBox="1"/>
          <p:nvPr/>
        </p:nvSpPr>
        <p:spPr>
          <a:xfrm>
            <a:off x="3426285" y="4018274"/>
            <a:ext cx="5631999" cy="1200329"/>
          </a:xfrm>
          <a:prstGeom prst="rect">
            <a:avLst/>
          </a:prstGeom>
          <a:noFill/>
        </p:spPr>
        <p:txBody>
          <a:bodyPr wrap="square" rtlCol="0">
            <a:spAutoFit/>
          </a:bodyPr>
          <a:lstStyle/>
          <a:p>
            <a:r>
              <a:rPr lang="en-US" sz="2400" dirty="0" err="1">
                <a:solidFill>
                  <a:srgbClr val="FF0000"/>
                </a:solidFill>
                <a:latin typeface="Arial" panose="020B0604020202020204" pitchFamily="34" charset="0"/>
                <a:cs typeface="Arial" panose="020B0604020202020204" pitchFamily="34" charset="0"/>
              </a:rPr>
              <a:t>Biết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quan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sát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phân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biệt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đồ</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vật</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nặng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hơn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nhẹ</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hơn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bằng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cân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thăng</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bằng</a:t>
            </a:r>
            <a:r>
              <a:rPr lang="en-US" sz="2400" dirty="0">
                <a:solidFill>
                  <a:srgbClr val="FF0000"/>
                </a:solidFill>
                <a:latin typeface="Arial" panose="020B0604020202020204" pitchFamily="34" charset="0"/>
                <a:cs typeface="Arial" panose="020B0604020202020204" pitchFamily="34" charset="0"/>
              </a:rPr>
              <a:t>.</a:t>
            </a:r>
          </a:p>
        </p:txBody>
      </p:sp>
      <p:pic>
        <p:nvPicPr>
          <p:cNvPr id="14"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6" y="3369215"/>
            <a:ext cx="501119" cy="448915"/>
          </a:xfrm>
          <a:prstGeom prst="rect">
            <a:avLst/>
          </a:prstGeom>
        </p:spPr>
      </p:pic>
      <p:pic>
        <p:nvPicPr>
          <p:cNvPr id="15"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5166" y="4037475"/>
            <a:ext cx="501119" cy="448915"/>
          </a:xfrm>
          <a:prstGeom prst="rect">
            <a:avLst/>
          </a:prstGeom>
        </p:spPr>
      </p:pic>
      <p:sp>
        <p:nvSpPr>
          <p:cNvPr id="9" name="TextBox 8"/>
          <p:cNvSpPr txBox="1"/>
          <p:nvPr/>
        </p:nvSpPr>
        <p:spPr>
          <a:xfrm>
            <a:off x="3415004" y="5074011"/>
            <a:ext cx="5631999" cy="461665"/>
          </a:xfrm>
          <a:prstGeom prst="rect">
            <a:avLst/>
          </a:prstGeom>
          <a:noFill/>
        </p:spPr>
        <p:txBody>
          <a:bodyPr wrap="square" rtlCol="0">
            <a:spAutoFit/>
          </a:bodyPr>
          <a:lstStyle/>
          <a:p>
            <a:r>
              <a:rPr lang="en-US" sz="2400" dirty="0" err="1">
                <a:solidFill>
                  <a:srgbClr val="0070C0"/>
                </a:solidFill>
                <a:latin typeface="Arial" panose="020B0604020202020204" pitchFamily="34" charset="0"/>
                <a:cs typeface="Arial" panose="020B0604020202020204" pitchFamily="34" charset="0"/>
              </a:rPr>
              <a:t>Vận</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dụng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vào</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các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tình</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huống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thực</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tiễn</a:t>
            </a:r>
            <a:r>
              <a:rPr lang="en-US" sz="2400" dirty="0">
                <a:solidFill>
                  <a:srgbClr val="0070C0"/>
                </a:solidFill>
                <a:latin typeface="Arial" panose="020B0604020202020204" pitchFamily="34" charset="0"/>
                <a:cs typeface="Arial" panose="020B0604020202020204" pitchFamily="34" charset="0"/>
              </a:rPr>
              <a:t>.</a:t>
            </a:r>
          </a:p>
        </p:txBody>
      </p:sp>
      <p:pic>
        <p:nvPicPr>
          <p:cNvPr id="16"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3885" y="5040082"/>
            <a:ext cx="501119" cy="448915"/>
          </a:xfrm>
          <a:prstGeom prst="rect">
            <a:avLst/>
          </a:prstGeom>
        </p:spPr>
      </p:pic>
    </p:spTree>
    <p:extLst>
      <p:ext uri="{BB962C8B-B14F-4D97-AF65-F5344CB8AC3E}">
        <p14:creationId xmlns:p14="http://schemas.microsoft.com/office/powerpoint/2010/main" val="18389161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1589" y="3852662"/>
            <a:ext cx="12203511" cy="3004447"/>
          </a:xfrm>
          <a:prstGeom prst="rect">
            <a:avLst/>
          </a:prstGeom>
        </p:spPr>
      </p:pic>
      <p:pic>
        <p:nvPicPr>
          <p:cNvPr id="14" name="图片 13"/>
          <p:cNvPicPr>
            <a:picLocks noChangeAspect="1"/>
          </p:cNvPicPr>
          <p:nvPr/>
        </p:nvPicPr>
        <p:blipFill rotWithShape="1">
          <a:blip r:embed="rId4" cstate="screen">
            <a:extLst>
              <a:ext uri="{28A0092B-C50C-407E-A947-70E740481C1C}">
                <a14:useLocalDpi xmlns:a14="http://schemas.microsoft.com/office/drawing/2010/main"/>
              </a:ext>
            </a:extLst>
          </a:blip>
          <a:srcRect l="1020" b="5828"/>
          <a:stretch/>
        </p:blipFill>
        <p:spPr>
          <a:xfrm>
            <a:off x="1587" y="4707952"/>
            <a:ext cx="12188826" cy="2149157"/>
          </a:xfrm>
          <a:prstGeom prst="rect">
            <a:avLst/>
          </a:pr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41" y="2844921"/>
            <a:ext cx="810409" cy="956924"/>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18804" y="295458"/>
            <a:ext cx="1525010" cy="2729768"/>
          </a:xfrm>
          <a:prstGeom prst="rect">
            <a:avLst/>
          </a:prstGeom>
        </p:spPr>
      </p:pic>
      <p:pic>
        <p:nvPicPr>
          <p:cNvPr id="17" name="图片 16"/>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65924" y="4077531"/>
            <a:ext cx="11936455" cy="2786205"/>
          </a:xfrm>
          <a:prstGeom prst="rect">
            <a:avLst/>
          </a:prstGeom>
        </p:spPr>
      </p:pic>
      <p:sp>
        <p:nvSpPr>
          <p:cNvPr id="18" name="TextBox 17"/>
          <p:cNvSpPr txBox="1"/>
          <p:nvPr/>
        </p:nvSpPr>
        <p:spPr>
          <a:xfrm>
            <a:off x="2742887" y="2146494"/>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40237109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598</Words>
  <Application>Microsoft Office PowerPoint</Application>
  <PresentationFormat>Widescreen</PresentationFormat>
  <Paragraphs>67</Paragraphs>
  <Slides>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微软雅黑</vt:lpstr>
      <vt:lpstr>Arial</vt:lpstr>
      <vt:lpstr>Arial Black</vt:lpstr>
      <vt:lpstr>Arial-Rounded</vt:lpstr>
      <vt:lpstr>Calibri</vt:lpstr>
      <vt:lpstr>Calibri Light</vt:lpstr>
      <vt:lpstr>等线</vt:lpstr>
      <vt:lpstr>iCiel Cadena</vt:lpstr>
      <vt:lpstr>iCiel Crocante</vt:lpstr>
      <vt:lpstr>iCiel Cucho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48</cp:revision>
  <dcterms:created xsi:type="dcterms:W3CDTF">2021-06-03T14:58:56Z</dcterms:created>
  <dcterms:modified xsi:type="dcterms:W3CDTF">2022-10-27T03:21:15Z</dcterms:modified>
</cp:coreProperties>
</file>