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79" r:id="rId2"/>
    <p:sldId id="280" r:id="rId3"/>
    <p:sldId id="271" r:id="rId4"/>
    <p:sldId id="272" r:id="rId5"/>
    <p:sldId id="276" r:id="rId6"/>
    <p:sldId id="277" r:id="rId7"/>
    <p:sldId id="278" r:id="rId8"/>
    <p:sldId id="281" r:id="rId9"/>
    <p:sldId id="269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FFFF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3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49463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953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90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BC781D-1172-45E7-99A1-2C5299EE52C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88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8582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2022/10/9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10/9/2022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5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5.emf"/><Relationship Id="rId5" Type="http://schemas.microsoft.com/office/2007/relationships/hdphoto" Target="../media/hdphoto2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5.emf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227115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vi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(tiết </a:t>
            </a: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4000" b="1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92582" y="2351998"/>
            <a:ext cx="6941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(trang </a:t>
            </a:r>
            <a:r>
              <a:rPr lang="en-US" sz="40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45)</a:t>
            </a:r>
            <a:endParaRPr 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16, 17, 18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2957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434188" y="80009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32719" y="198503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7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446941" y="12145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8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82599" y="117778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16 – 9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868905" y="2197505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8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408291" y="218097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17 – 9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7249339" y="2178730"/>
            <a:ext cx="13490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18 – 9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87507" y="127358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743620" cy="57846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519735" y="1229082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924138" y="125070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247238" y="1131218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8609605" y="117255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0034" y="220852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3318601" y="2194892"/>
            <a:ext cx="687687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45718" y="2167631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5941942" y="2166369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305850" y="2160857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8687189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1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32951" y="82073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3172223"/>
              </p:ext>
            </p:extLst>
          </p:nvPr>
        </p:nvGraphicFramePr>
        <p:xfrm>
          <a:off x="1720197" y="1615391"/>
          <a:ext cx="7973973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512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997527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997528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955963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052946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983672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868825">
                  <a:extLst>
                    <a:ext uri="{9D8B030D-6E8A-4147-A177-3AD203B41FA5}">
                      <a16:colId xmlns:a16="http://schemas.microsoft.com/office/drawing/2014/main" val="1197277164"/>
                    </a:ext>
                  </a:extLst>
                </a:gridCol>
              </a:tblGrid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bị trừ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Số</a:t>
                      </a:r>
                      <a:r>
                        <a:rPr lang="en-US" sz="2400" b="0" baseline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trừ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r>
                        <a:rPr lang="en-US" sz="2400" b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Hiệu</a:t>
                      </a:r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4005345" y="306783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5033149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11795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980059" y="303573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023686" y="304868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8926969" y="3045896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4" grpId="0" animBg="1"/>
      <p:bldP spid="35" grpId="0" animBg="1"/>
      <p:bldP spid="36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667" b="65556" l="45625" r="67604">
                        <a14:foregroundMark x1="56094" y1="47222" x2="56094" y2="47222"/>
                        <a14:foregroundMark x1="56615" y1="46667" x2="56615" y2="46667"/>
                        <a14:foregroundMark x1="51667" y1="40741" x2="61042" y2="41111"/>
                        <a14:foregroundMark x1="56927" y1="43426" x2="60938" y2="41111"/>
                        <a14:foregroundMark x1="50573" y1="28796" x2="50000" y2="35463"/>
                        <a14:foregroundMark x1="58073" y1="29167" x2="62708" y2="27778"/>
                        <a14:foregroundMark x1="60885" y1="32130" x2="59896" y2="37037"/>
                        <a14:foregroundMark x1="60729" y1="32778" x2="61719" y2="35741"/>
                        <a14:foregroundMark x1="60885" y1="32500" x2="61719" y2="35556"/>
                        <a14:foregroundMark x1="49792" y1="52870" x2="50313" y2="35278"/>
                        <a14:foregroundMark x1="52760" y1="55000" x2="55937" y2="44352"/>
                        <a14:foregroundMark x1="59375" y1="51667" x2="61198" y2="34722"/>
                        <a14:foregroundMark x1="55729" y1="60833" x2="58229" y2="58704"/>
                        <a14:foregroundMark x1="58229" y1="58704" x2="61823" y2="52963"/>
                        <a14:foregroundMark x1="59583" y1="50833" x2="59583" y2="50833"/>
                        <a14:foregroundMark x1="60677" y1="45278" x2="60677" y2="45278"/>
                        <a14:foregroundMark x1="61198" y1="39722" x2="61198" y2="39722"/>
                        <a14:foregroundMark x1="61146" y1="34722" x2="61146" y2="34722"/>
                        <a14:foregroundMark x1="50625" y1="46759" x2="50625" y2="46759"/>
                        <a14:foregroundMark x1="50521" y1="40370" x2="50521" y2="40370"/>
                        <a14:foregroundMark x1="50521" y1="40370" x2="50625" y2="46759"/>
                        <a14:foregroundMark x1="50521" y1="40463" x2="50521" y2="37037"/>
                        <a14:foregroundMark x1="59635" y1="50833" x2="60729" y2="45370"/>
                        <a14:foregroundMark x1="60729" y1="45370" x2="61250" y2="39722"/>
                        <a14:foregroundMark x1="61250" y1="39722" x2="61250" y2="35185"/>
                        <a14:backgroundMark x1="51458" y1="42130" x2="51458" y2="42130"/>
                        <a14:backgroundMark x1="51823" y1="42685" x2="50573" y2="40833"/>
                      </a14:backgroundRemoval>
                    </a14:imgEffect>
                  </a14:imgLayer>
                </a14:imgProps>
              </a:ext>
            </a:extLst>
          </a:blip>
          <a:srcRect l="45579" t="26715" r="32247" b="35410"/>
          <a:stretch/>
        </p:blipFill>
        <p:spPr>
          <a:xfrm>
            <a:off x="4837876" y="423746"/>
            <a:ext cx="7354123" cy="7065722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599863" y="122664"/>
            <a:ext cx="479732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nhất?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ghi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trừ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nhất?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0" y="116332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Cloud 19"/>
          <p:cNvSpPr/>
          <p:nvPr/>
        </p:nvSpPr>
        <p:spPr>
          <a:xfrm>
            <a:off x="6423102" y="528800"/>
            <a:ext cx="1463365" cy="780585"/>
          </a:xfrm>
          <a:prstGeom prst="cloud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1" name="Cloud 20"/>
          <p:cNvSpPr/>
          <p:nvPr/>
        </p:nvSpPr>
        <p:spPr>
          <a:xfrm>
            <a:off x="9868829" y="1309385"/>
            <a:ext cx="1463365" cy="780585"/>
          </a:xfrm>
          <a:prstGeom prst="cloud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2" name="Cloud 21"/>
          <p:cNvSpPr/>
          <p:nvPr/>
        </p:nvSpPr>
        <p:spPr>
          <a:xfrm>
            <a:off x="5898995" y="3874166"/>
            <a:ext cx="1463365" cy="780585"/>
          </a:xfrm>
          <a:prstGeom prst="cloud">
            <a:avLst/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3" name="Cloud 22"/>
          <p:cNvSpPr/>
          <p:nvPr/>
        </p:nvSpPr>
        <p:spPr>
          <a:xfrm>
            <a:off x="8313814" y="3405814"/>
            <a:ext cx="1463365" cy="780585"/>
          </a:xfrm>
          <a:prstGeom prst="cloud">
            <a:avLst/>
          </a:prstGeom>
          <a:solidFill>
            <a:srgbClr val="CC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4" name="Cloud 23"/>
          <p:cNvSpPr/>
          <p:nvPr/>
        </p:nvSpPr>
        <p:spPr>
          <a:xfrm>
            <a:off x="9685414" y="4458720"/>
            <a:ext cx="1463365" cy="780585"/>
          </a:xfrm>
          <a:prstGeom prst="cloud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8514938" y="225371"/>
            <a:ext cx="3211551" cy="232591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817703" y="2208557"/>
            <a:ext cx="3262999" cy="24461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502054" y="2089970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18 – 9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35781" y="3679018"/>
            <a:ext cx="3881712" cy="101476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Cánh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chứa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14 –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hiệu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29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30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31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7333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40" y="122633"/>
            <a:ext cx="10207794" cy="6605320"/>
          </a:xfrm>
          <a:prstGeom prst="rect">
            <a:avLst/>
          </a:prstGeom>
        </p:spPr>
      </p:pic>
      <p:grpSp>
        <p:nvGrpSpPr>
          <p:cNvPr id="5" name="组合 23"/>
          <p:cNvGrpSpPr/>
          <p:nvPr/>
        </p:nvGrpSpPr>
        <p:grpSpPr>
          <a:xfrm>
            <a:off x="7875" y="5734638"/>
            <a:ext cx="12203723" cy="1123362"/>
            <a:chOff x="-17585" y="5729324"/>
            <a:chExt cx="12203723" cy="1123362"/>
          </a:xfrm>
        </p:grpSpPr>
        <p:pic>
          <p:nvPicPr>
            <p:cNvPr id="6" name="图片 24"/>
            <p:cNvPicPr>
              <a:picLocks noChangeAspect="1"/>
            </p:cNvPicPr>
            <p:nvPr/>
          </p:nvPicPr>
          <p:blipFill rotWithShape="1">
            <a:blip r:embed="rId5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7" name="图片 25"/>
            <p:cNvPicPr>
              <a:picLocks noChangeAspect="1"/>
            </p:cNvPicPr>
            <p:nvPr/>
          </p:nvPicPr>
          <p:blipFill rotWithShape="1">
            <a:blip r:embed="rId5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8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23340" y="2224964"/>
            <a:ext cx="9740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16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9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31460" y="3516733"/>
            <a:ext cx="17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17809" y="4073414"/>
            <a:ext cx="61554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687336" y="4622943"/>
            <a:ext cx="36872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16 - 9 = 7 (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588740" y="5084608"/>
            <a:ext cx="3970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7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1431321" y="2645046"/>
            <a:ext cx="370109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331460" y="2645046"/>
            <a:ext cx="34780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9558871" y="2687070"/>
            <a:ext cx="1190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1406896" y="3030755"/>
            <a:ext cx="486921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521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6" r="34400" b="5897"/>
          <a:stretch/>
        </p:blipFill>
        <p:spPr>
          <a:xfrm>
            <a:off x="113774" y="597998"/>
            <a:ext cx="10549054" cy="6476044"/>
          </a:xfrm>
          <a:prstGeom prst="rect">
            <a:avLst/>
          </a:prstGeom>
        </p:spPr>
      </p:pic>
      <p:sp>
        <p:nvSpPr>
          <p:cNvPr id="13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36854" y="381956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1169889" y="430416"/>
            <a:ext cx="2036026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&gt;, &lt;, = 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12854" y="2767068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a) 16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8         8 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321716" y="4493240"/>
            <a:ext cx="3155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15 – 9         7 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3676589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868884" y="2690418"/>
            <a:ext cx="42449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latin typeface="Arial" panose="020B0604020202020204" pitchFamily="34" charset="0"/>
                <a:cs typeface="Arial" panose="020B0604020202020204" pitchFamily="34" charset="0"/>
              </a:rPr>
              <a:t>b) 17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– 9      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13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668725" y="2602800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5793" y="4493240"/>
            <a:ext cx="3510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18 –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9         </a:t>
            </a:r>
            <a:r>
              <a:rPr lang="en-US" sz="3200" b="1">
                <a:latin typeface="Arial" panose="020B0604020202020204" pitchFamily="34" charset="0"/>
                <a:cs typeface="Arial" panose="020B0604020202020204" pitchFamily="34" charset="0"/>
              </a:rPr>
              <a:t>15 – 6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7590666" y="4431244"/>
            <a:ext cx="646771" cy="646771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933209" y="3257433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3676589" y="2664796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935006" y="3070423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7668725" y="2610662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9090505" y="308381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878085" y="493613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3683600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794340" y="4953209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7607022" y="4431244"/>
            <a:ext cx="646771" cy="646771"/>
          </a:xfrm>
          <a:prstGeom prst="roundRect">
            <a:avLst/>
          </a:prstGeom>
          <a:solidFill>
            <a:srgbClr val="FFFF99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956097" y="4953208"/>
            <a:ext cx="6556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46517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/>
      <p:bldP spid="31" grpId="0" animBg="1"/>
      <p:bldP spid="34" grpId="0"/>
      <p:bldP spid="36" grpId="0"/>
      <p:bldP spid="37" grpId="0" animBg="1"/>
      <p:bldP spid="38" grpId="0"/>
      <p:bldP spid="39" grpId="0" animBg="1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>
          <a:xfrm>
            <a:off x="3034198" y="2541455"/>
            <a:ext cx="1001963" cy="871348"/>
            <a:chOff x="3128671" y="1872384"/>
            <a:chExt cx="769036" cy="726312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8671" y="1872384"/>
              <a:ext cx="769036" cy="726312"/>
            </a:xfrm>
            <a:prstGeom prst="rect">
              <a:avLst/>
            </a:prstGeom>
          </p:spPr>
        </p:pic>
        <p:sp>
          <p:nvSpPr>
            <p:cNvPr id="19" name="文本框 18"/>
            <p:cNvSpPr txBox="1"/>
            <p:nvPr/>
          </p:nvSpPr>
          <p:spPr>
            <a:xfrm>
              <a:off x="3279154" y="2021833"/>
              <a:ext cx="417336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3938245" y="2758292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339" b="1" smtClean="0">
                <a:solidFill>
                  <a:srgbClr val="DC69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 cách tính nhẩm phép trừ (qua 10) trong phạm vi 20.</a:t>
            </a:r>
            <a:endParaRPr lang="zh-CN" altLang="en-US" sz="2339" b="1" dirty="0">
              <a:solidFill>
                <a:srgbClr val="DC692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文本框 20"/>
          <p:cNvSpPr txBox="1"/>
          <p:nvPr/>
        </p:nvSpPr>
        <p:spPr>
          <a:xfrm>
            <a:off x="3862195" y="3609479"/>
            <a:ext cx="4859274" cy="812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Thực hiện được các phép trừ dạng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16, 17, 18 </a:t>
            </a:r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trừ đi một số.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3100884" y="3481604"/>
            <a:ext cx="922603" cy="871348"/>
            <a:chOff x="5192698" y="1872384"/>
            <a:chExt cx="769036" cy="72631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26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 dirty="0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02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115646" y="2133194"/>
            <a:ext cx="5701549" cy="646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99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 CẦU CẦN ĐẠT</a:t>
            </a:r>
            <a:endParaRPr lang="en-US" sz="3599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20"/>
          <p:cNvSpPr txBox="1"/>
          <p:nvPr/>
        </p:nvSpPr>
        <p:spPr>
          <a:xfrm>
            <a:off x="3935929" y="4471692"/>
            <a:ext cx="4859274" cy="1172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1600" b="1">
                <a:solidFill>
                  <a:srgbClr val="DC6925"/>
                </a:solidFill>
              </a:defRPr>
            </a:lvl1pPr>
          </a:lstStyle>
          <a:p>
            <a:pPr algn="just"/>
            <a:r>
              <a:rPr lang="en-US" altLang="zh-CN" sz="2339" smtClean="0">
                <a:latin typeface="Arial" panose="020B0604020202020204" pitchFamily="34" charset="0"/>
                <a:cs typeface="Arial" panose="020B0604020202020204" pitchFamily="34" charset="0"/>
              </a:rPr>
              <a:t>Giải và trình bày được bài giải của bài toán có lời văn liên quan đến phép trừ (qua 10) đã học.</a:t>
            </a:r>
            <a:endParaRPr lang="zh-CN" altLang="en-US" sz="2339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23"/>
          <p:cNvGrpSpPr/>
          <p:nvPr/>
        </p:nvGrpSpPr>
        <p:grpSpPr>
          <a:xfrm>
            <a:off x="3137923" y="4384310"/>
            <a:ext cx="922603" cy="871348"/>
            <a:chOff x="5192698" y="1872384"/>
            <a:chExt cx="769036" cy="726312"/>
          </a:xfrm>
        </p:grpSpPr>
        <p:pic>
          <p:nvPicPr>
            <p:cNvPr id="13" name="图片 2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2698" y="1872384"/>
              <a:ext cx="769036" cy="726312"/>
            </a:xfrm>
            <a:prstGeom prst="rect">
              <a:avLst/>
            </a:prstGeom>
          </p:spPr>
        </p:pic>
        <p:sp>
          <p:nvSpPr>
            <p:cNvPr id="14" name="文本框 25"/>
            <p:cNvSpPr txBox="1"/>
            <p:nvPr/>
          </p:nvSpPr>
          <p:spPr>
            <a:xfrm>
              <a:off x="5343181" y="2021833"/>
              <a:ext cx="453234" cy="400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519" b="1">
                  <a:solidFill>
                    <a:srgbClr val="E1381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03</a:t>
              </a:r>
              <a:endParaRPr lang="zh-CN" altLang="en-US" sz="2519" b="1" dirty="0">
                <a:solidFill>
                  <a:srgbClr val="E1381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9912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14:prism isInverted="1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388</Words>
  <Application>Microsoft Office PowerPoint</Application>
  <PresentationFormat>Widescreen</PresentationFormat>
  <Paragraphs>109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微软雅黑</vt:lpstr>
      <vt:lpstr>Arial</vt:lpstr>
      <vt:lpstr>Calibri</vt:lpstr>
      <vt:lpstr>Calibri Light</vt:lpstr>
      <vt:lpstr>等线</vt:lpstr>
      <vt:lpstr>iCiel Crocante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MyPC</cp:lastModifiedBy>
  <cp:revision>99</cp:revision>
  <dcterms:created xsi:type="dcterms:W3CDTF">2021-05-28T09:26:39Z</dcterms:created>
  <dcterms:modified xsi:type="dcterms:W3CDTF">2022-10-09T09:07:50Z</dcterms:modified>
</cp:coreProperties>
</file>