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6" r:id="rId2"/>
    <p:sldId id="277" r:id="rId3"/>
    <p:sldId id="259" r:id="rId4"/>
    <p:sldId id="271" r:id="rId5"/>
    <p:sldId id="272" r:id="rId6"/>
    <p:sldId id="275" r:id="rId7"/>
    <p:sldId id="273" r:id="rId8"/>
    <p:sldId id="278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FFFF"/>
    <a:srgbClr val="CCFF66"/>
    <a:srgbClr val="FFCCFF"/>
    <a:srgbClr val="CC99FF"/>
    <a:srgbClr val="FF6699"/>
    <a:srgbClr val="66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3095C-47BB-43C1-A319-4C2270CC3C70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C781D-1172-45E7-99A1-2C5299EE5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9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741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F35F-143C-4FE0-AF2C-6FA71B5984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85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lần</a:t>
            </a:r>
            <a:r>
              <a:rPr lang="en-US" baseline="0" dirty="0"/>
              <a:t> 1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, </a:t>
            </a:r>
            <a:r>
              <a:rPr lang="en-US" baseline="0" dirty="0" err="1"/>
              <a:t>lần</a:t>
            </a:r>
            <a:r>
              <a:rPr lang="en-US" baseline="0" dirty="0"/>
              <a:t> 2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đám</a:t>
            </a:r>
            <a:r>
              <a:rPr lang="en-US" baseline="0" dirty="0"/>
              <a:t> </a:t>
            </a:r>
            <a:r>
              <a:rPr lang="en-US" baseline="0" dirty="0" err="1"/>
              <a:t>mây</a:t>
            </a:r>
            <a:r>
              <a:rPr lang="en-US" baseline="0" dirty="0"/>
              <a:t>, </a:t>
            </a:r>
            <a:r>
              <a:rPr lang="en-US" baseline="0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máy</a:t>
            </a:r>
            <a:r>
              <a:rPr lang="en-US" baseline="0" dirty="0"/>
              <a:t> bay </a:t>
            </a:r>
            <a:r>
              <a:rPr lang="en-US" baseline="0" dirty="0" err="1"/>
              <a:t>để</a:t>
            </a:r>
            <a:r>
              <a:rPr lang="en-US" baseline="0" dirty="0"/>
              <a:t> bay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đám</a:t>
            </a:r>
            <a:r>
              <a:rPr lang="en-US" baseline="0" dirty="0"/>
              <a:t> </a:t>
            </a:r>
            <a:r>
              <a:rPr lang="en-US" baseline="0" dirty="0" err="1"/>
              <a:t>mây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. </a:t>
            </a:r>
            <a:r>
              <a:rPr lang="en-US" baseline="0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lần</a:t>
            </a:r>
            <a:r>
              <a:rPr lang="en-US" baseline="0" dirty="0"/>
              <a:t> 3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chúc</a:t>
            </a:r>
            <a:r>
              <a:rPr lang="en-US" baseline="0" dirty="0"/>
              <a:t> </a:t>
            </a:r>
            <a:r>
              <a:rPr lang="en-US" baseline="0" dirty="0" err="1"/>
              <a:t>mừng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C781D-1172-45E7-99A1-2C5299EE52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03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GV </a:t>
            </a:r>
            <a:r>
              <a:rPr lang="en-US" dirty="0" err="1"/>
              <a:t>đưa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HS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tình</a:t>
            </a:r>
            <a:r>
              <a:rPr lang="en-US" baseline="0" dirty="0"/>
              <a:t> </a:t>
            </a:r>
            <a:r>
              <a:rPr lang="en-US" baseline="0" dirty="0" err="1"/>
              <a:t>huống</a:t>
            </a:r>
            <a:r>
              <a:rPr lang="en-US" baseline="0" dirty="0"/>
              <a:t> (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toán</a:t>
            </a:r>
            <a:r>
              <a:rPr lang="en-US" baseline="0" dirty="0"/>
              <a:t>)</a:t>
            </a:r>
          </a:p>
          <a:p>
            <a:pPr marL="171450" indent="-171450">
              <a:buFontTx/>
              <a:buChar char="-"/>
            </a:pP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đc</a:t>
            </a:r>
            <a:r>
              <a:rPr lang="en-US" baseline="0" dirty="0"/>
              <a:t> </a:t>
            </a:r>
            <a:r>
              <a:rPr lang="en-US" baseline="0" dirty="0" err="1"/>
              <a:t>quà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người</a:t>
            </a:r>
            <a:r>
              <a:rPr lang="en-US" baseline="0" dirty="0"/>
              <a:t> </a:t>
            </a:r>
            <a:r>
              <a:rPr lang="en-US" baseline="0" dirty="0" err="1"/>
              <a:t>lớn</a:t>
            </a:r>
            <a:r>
              <a:rPr lang="en-US" baseline="0" dirty="0"/>
              <a:t> </a:t>
            </a:r>
            <a:r>
              <a:rPr lang="en-US" baseline="0" dirty="0" err="1"/>
              <a:t>cần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gì</a:t>
            </a:r>
            <a:r>
              <a:rPr lang="en-US" baseline="0" dirty="0"/>
              <a:t>? – </a:t>
            </a:r>
            <a:r>
              <a:rPr lang="en-US" baseline="0" dirty="0" err="1"/>
              <a:t>Nói</a:t>
            </a:r>
            <a:r>
              <a:rPr lang="en-US" baseline="0" dirty="0"/>
              <a:t> </a:t>
            </a:r>
            <a:r>
              <a:rPr lang="en-US" baseline="0" dirty="0" err="1"/>
              <a:t>cảm</a:t>
            </a:r>
            <a:r>
              <a:rPr lang="en-US" baseline="0" dirty="0"/>
              <a:t> </a:t>
            </a:r>
            <a:r>
              <a:rPr lang="en-US" baseline="0" dirty="0" err="1"/>
              <a:t>ơn</a:t>
            </a:r>
            <a:r>
              <a:rPr lang="en-US" baseline="0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GV </a:t>
            </a:r>
            <a:r>
              <a:rPr lang="en-US" baseline="0" dirty="0" err="1"/>
              <a:t>chiếu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toán</a:t>
            </a: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/>
              <a:t>- GV </a:t>
            </a:r>
            <a:r>
              <a:rPr lang="en-US" baseline="0" dirty="0" err="1"/>
              <a:t>chiếu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giải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C781D-1172-45E7-99A1-2C5299EE52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28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6966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030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55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9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92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3145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88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25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2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2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6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6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8A298-E6A9-40C9-A386-68C1FA649167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0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0.em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gi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microsoft.com/office/2007/relationships/hdphoto" Target="../media/hdphoto2.wdp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audio" Target="../media/audio1.wav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15"/>
            <a:ext cx="12192000" cy="84471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227115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(qua 10)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en-US" sz="4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(tiết </a:t>
            </a: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92582" y="2351998"/>
            <a:ext cx="6941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n-US" sz="4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3-trang </a:t>
            </a: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44)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64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3034198" y="2541455"/>
            <a:ext cx="1001963" cy="871348"/>
            <a:chOff x="3128671" y="1872384"/>
            <a:chExt cx="769036" cy="726312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28671" y="1872384"/>
              <a:ext cx="769036" cy="726312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3279154" y="2021833"/>
              <a:ext cx="417336" cy="400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519" b="1" dirty="0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zh-CN" altLang="en-US" sz="2519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3938245" y="2758292"/>
            <a:ext cx="4859274" cy="812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339" b="1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 cách tính nhẩm phép trừ (qua 10) trong phạm vi 20.</a:t>
            </a:r>
            <a:endParaRPr lang="zh-CN" altLang="en-US" sz="2339" b="1" dirty="0">
              <a:solidFill>
                <a:srgbClr val="DC69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862195" y="3609479"/>
            <a:ext cx="4859274" cy="812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DC6925"/>
                </a:solidFill>
              </a:defRPr>
            </a:lvl1pPr>
          </a:lstStyle>
          <a:p>
            <a:pPr algn="just"/>
            <a:r>
              <a:rPr lang="en-US" altLang="zh-CN" sz="2339" smtClean="0">
                <a:latin typeface="Arial" panose="020B0604020202020204" pitchFamily="34" charset="0"/>
                <a:cs typeface="Arial" panose="020B0604020202020204" pitchFamily="34" charset="0"/>
              </a:rPr>
              <a:t>Thực hiện được các phép trừ dạng 14, 15 trừ đi một số.</a:t>
            </a:r>
            <a:endParaRPr lang="zh-CN" altLang="en-US" sz="233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100884" y="3481604"/>
            <a:ext cx="922603" cy="871348"/>
            <a:chOff x="5192698" y="1872384"/>
            <a:chExt cx="769036" cy="726312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2698" y="1872384"/>
              <a:ext cx="769036" cy="726312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5343181" y="2021833"/>
              <a:ext cx="453234" cy="400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519" b="1" dirty="0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zh-CN" altLang="en-US" sz="2519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115646" y="2133194"/>
            <a:ext cx="5701549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99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lang="en-US" sz="3599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20"/>
          <p:cNvSpPr txBox="1"/>
          <p:nvPr/>
        </p:nvSpPr>
        <p:spPr>
          <a:xfrm>
            <a:off x="3935929" y="4471692"/>
            <a:ext cx="4859274" cy="1172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DC6925"/>
                </a:solidFill>
              </a:defRPr>
            </a:lvl1pPr>
          </a:lstStyle>
          <a:p>
            <a:pPr algn="just"/>
            <a:r>
              <a:rPr lang="en-US" altLang="zh-CN" sz="2339" smtClean="0">
                <a:latin typeface="Arial" panose="020B0604020202020204" pitchFamily="34" charset="0"/>
                <a:cs typeface="Arial" panose="020B0604020202020204" pitchFamily="34" charset="0"/>
              </a:rPr>
              <a:t>Giải và trình bày được bài giải của bài toán có lời văn liên quan đến phép trừ (qua 10) đã học.</a:t>
            </a:r>
            <a:endParaRPr lang="zh-CN" altLang="en-US" sz="233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组合 23"/>
          <p:cNvGrpSpPr/>
          <p:nvPr/>
        </p:nvGrpSpPr>
        <p:grpSpPr>
          <a:xfrm>
            <a:off x="3137923" y="4384310"/>
            <a:ext cx="922603" cy="871348"/>
            <a:chOff x="5192698" y="1872384"/>
            <a:chExt cx="769036" cy="726312"/>
          </a:xfrm>
        </p:grpSpPr>
        <p:pic>
          <p:nvPicPr>
            <p:cNvPr id="13" name="图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2698" y="1872384"/>
              <a:ext cx="769036" cy="726312"/>
            </a:xfrm>
            <a:prstGeom prst="rect">
              <a:avLst/>
            </a:prstGeom>
          </p:spPr>
        </p:pic>
        <p:sp>
          <p:nvSpPr>
            <p:cNvPr id="14" name="文本框 25"/>
            <p:cNvSpPr txBox="1"/>
            <p:nvPr/>
          </p:nvSpPr>
          <p:spPr>
            <a:xfrm>
              <a:off x="5343181" y="2021833"/>
              <a:ext cx="453234" cy="400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519" b="1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endParaRPr lang="zh-CN" altLang="en-US" sz="2519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423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Inverted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8461" y="1667201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585083"/>
              </p:ext>
            </p:extLst>
          </p:nvPr>
        </p:nvGraphicFramePr>
        <p:xfrm>
          <a:off x="1425960" y="1813381"/>
          <a:ext cx="9306558" cy="3747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3279">
                  <a:extLst>
                    <a:ext uri="{9D8B030D-6E8A-4147-A177-3AD203B41FA5}">
                      <a16:colId xmlns:a16="http://schemas.microsoft.com/office/drawing/2014/main" val="3538814585"/>
                    </a:ext>
                  </a:extLst>
                </a:gridCol>
                <a:gridCol w="4653279">
                  <a:extLst>
                    <a:ext uri="{9D8B030D-6E8A-4147-A177-3AD203B41FA5}">
                      <a16:colId xmlns:a16="http://schemas.microsoft.com/office/drawing/2014/main" val="81308283"/>
                    </a:ext>
                  </a:extLst>
                </a:gridCol>
              </a:tblGrid>
              <a:tr h="37475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135416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1746066" y="1922376"/>
            <a:ext cx="3546369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a) Tính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14 - 5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2238566" y="2633113"/>
            <a:ext cx="3731474" cy="2690577"/>
            <a:chOff x="2282368" y="3301930"/>
            <a:chExt cx="3642340" cy="2640476"/>
          </a:xfrm>
        </p:grpSpPr>
        <p:sp>
          <p:nvSpPr>
            <p:cNvPr id="38" name="TextBox 37"/>
            <p:cNvSpPr txBox="1"/>
            <p:nvPr/>
          </p:nvSpPr>
          <p:spPr>
            <a:xfrm>
              <a:off x="2282368" y="3301930"/>
              <a:ext cx="3642340" cy="2491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: 14 = 10 + 4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10 -  5  =  	      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 + 4  =</a:t>
              </a:r>
            </a:p>
            <a:p>
              <a:pPr>
                <a:lnSpc>
                  <a:spcPct val="150000"/>
                </a:lnSpc>
              </a:pP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4165035" y="4098737"/>
              <a:ext cx="514477" cy="508765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4122532" y="4694898"/>
              <a:ext cx="579026" cy="491499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539510" y="5489338"/>
              <a:ext cx="2277688" cy="45306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14 - 5 =  ?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2540153" y="4671895"/>
              <a:ext cx="579026" cy="491499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    </a:t>
              </a:r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4169216" y="3424471"/>
            <a:ext cx="593644" cy="54021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124734" y="4065379"/>
            <a:ext cx="593644" cy="50784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690673" y="4785215"/>
            <a:ext cx="562828" cy="5324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6897689" y="2725560"/>
            <a:ext cx="3512719" cy="2677656"/>
            <a:chOff x="2295521" y="3454113"/>
            <a:chExt cx="3512719" cy="2677656"/>
          </a:xfrm>
        </p:grpSpPr>
        <p:sp>
          <p:nvSpPr>
            <p:cNvPr id="54" name="TextBox 53"/>
            <p:cNvSpPr txBox="1"/>
            <p:nvPr/>
          </p:nvSpPr>
          <p:spPr>
            <a:xfrm>
              <a:off x="2295521" y="3454113"/>
              <a:ext cx="3512719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: 15 = 10 + 3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10 -         =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   +      =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842515" y="5492661"/>
              <a:ext cx="193645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15 - 7 = ? </a:t>
              </a: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6366447" y="1974615"/>
            <a:ext cx="3339677" cy="52322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b) Tính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15 - 7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8004469" y="3523940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72" name="组合 23"/>
          <p:cNvGrpSpPr/>
          <p:nvPr/>
        </p:nvGrpSpPr>
        <p:grpSpPr>
          <a:xfrm>
            <a:off x="-13656" y="5748427"/>
            <a:ext cx="12203723" cy="1123362"/>
            <a:chOff x="-17585" y="5729324"/>
            <a:chExt cx="12203723" cy="1123362"/>
          </a:xfrm>
        </p:grpSpPr>
        <p:pic>
          <p:nvPicPr>
            <p:cNvPr id="74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73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75" name="图片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0941" y="-254346"/>
            <a:ext cx="2289840" cy="2289840"/>
          </a:xfrm>
          <a:prstGeom prst="rect">
            <a:avLst/>
          </a:prstGeom>
        </p:spPr>
      </p:pic>
      <p:pic>
        <p:nvPicPr>
          <p:cNvPr id="76" name="图片 18">
            <a:extLst>
              <a:ext uri="{FF2B5EF4-FFF2-40B4-BE49-F238E27FC236}">
                <a16:creationId xmlns:a16="http://schemas.microsoft.com/office/drawing/2014/main" id="{414701C5-B57D-43E9-9B2F-45D581C331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300" y="4751588"/>
            <a:ext cx="1865116" cy="1697256"/>
          </a:xfrm>
          <a:prstGeom prst="rect">
            <a:avLst/>
          </a:prstGeom>
        </p:spPr>
      </p:pic>
      <p:sp>
        <p:nvSpPr>
          <p:cNvPr id="77" name="Rounded Rectangle 76"/>
          <p:cNvSpPr/>
          <p:nvPr/>
        </p:nvSpPr>
        <p:spPr>
          <a:xfrm>
            <a:off x="9021039" y="3499484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7312543" y="4111915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9039960" y="4087304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7962889" y="3501472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9021039" y="3485699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7248268" y="4111937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8610843" y="4725772"/>
            <a:ext cx="582937" cy="5000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8996170" y="4077052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566876" cy="1149125"/>
          </a:xfrm>
          <a:prstGeom prst="rect">
            <a:avLst/>
          </a:prstGeom>
        </p:spPr>
      </p:pic>
      <p:sp>
        <p:nvSpPr>
          <p:cNvPr id="35" name="Rounded Rectangle 34"/>
          <p:cNvSpPr/>
          <p:nvPr/>
        </p:nvSpPr>
        <p:spPr>
          <a:xfrm>
            <a:off x="2479598" y="3993983"/>
            <a:ext cx="594532" cy="52462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9793703" y="2862095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9780829" y="2862095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8175917" y="4131763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8160231" y="4111915"/>
            <a:ext cx="557619" cy="53833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2810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9" grpId="0" animBg="1"/>
      <p:bldP spid="41" grpId="0" animBg="1"/>
      <p:bldP spid="80" grpId="0" animBg="1"/>
      <p:bldP spid="81" grpId="0" animBg="1"/>
      <p:bldP spid="82" grpId="0" animBg="1"/>
      <p:bldP spid="83" grpId="0" animBg="1"/>
      <p:bldP spid="85" grpId="0" animBg="1"/>
      <p:bldP spid="35" grpId="0" animBg="1"/>
      <p:bldP spid="42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1434188" y="800093"/>
            <a:ext cx="8688121" cy="27321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10907"/>
          <a:stretch/>
        </p:blipFill>
        <p:spPr>
          <a:xfrm>
            <a:off x="-123291" y="4212177"/>
            <a:ext cx="11668975" cy="2767946"/>
          </a:xfrm>
          <a:prstGeom prst="rect">
            <a:avLst/>
          </a:prstGeom>
        </p:spPr>
      </p:pic>
      <p:pic>
        <p:nvPicPr>
          <p:cNvPr id="26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0" t="40296"/>
          <a:stretch/>
        </p:blipFill>
        <p:spPr>
          <a:xfrm>
            <a:off x="7402408" y="3776273"/>
            <a:ext cx="4671317" cy="3070860"/>
          </a:xfrm>
          <a:prstGeom prst="rect">
            <a:avLst/>
          </a:prstGeom>
        </p:spPr>
      </p:pic>
      <p:pic>
        <p:nvPicPr>
          <p:cNvPr id="27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8" t="21865" r="34023" b="21941"/>
          <a:stretch/>
        </p:blipFill>
        <p:spPr>
          <a:xfrm rot="11458889">
            <a:off x="-180026" y="3145958"/>
            <a:ext cx="2225490" cy="213243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16761" y="198503"/>
            <a:ext cx="2226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29771" y="122095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15 – 5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46941" y="1214578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15 – 6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182599" y="117778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15 – 7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68905" y="2197505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15 – 8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408291" y="2180970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15 – 9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052695" y="2188562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15 – 10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87507" y="1273588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4" name="Oval 43"/>
          <p:cNvSpPr/>
          <p:nvPr/>
        </p:nvSpPr>
        <p:spPr>
          <a:xfrm>
            <a:off x="3262668" y="1218340"/>
            <a:ext cx="743620" cy="578468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519735" y="1229082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6" name="Oval 45"/>
          <p:cNvSpPr/>
          <p:nvPr/>
        </p:nvSpPr>
        <p:spPr>
          <a:xfrm>
            <a:off x="5924138" y="1250709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247238" y="1131218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8" name="Oval 47"/>
          <p:cNvSpPr/>
          <p:nvPr/>
        </p:nvSpPr>
        <p:spPr>
          <a:xfrm>
            <a:off x="8609605" y="1172557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80034" y="2208520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0" name="Oval 49"/>
          <p:cNvSpPr/>
          <p:nvPr/>
        </p:nvSpPr>
        <p:spPr>
          <a:xfrm>
            <a:off x="3318601" y="2194892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45718" y="2167631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2" name="Oval 51"/>
          <p:cNvSpPr/>
          <p:nvPr/>
        </p:nvSpPr>
        <p:spPr>
          <a:xfrm>
            <a:off x="5941942" y="2166369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305850" y="2160857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4" name="Oval 53"/>
          <p:cNvSpPr/>
          <p:nvPr/>
        </p:nvSpPr>
        <p:spPr>
          <a:xfrm>
            <a:off x="8687189" y="2134000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1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28339" y="198503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54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 animBg="1"/>
      <p:bldP spid="45" grpId="0"/>
      <p:bldP spid="46" grpId="0" animBg="1"/>
      <p:bldP spid="47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694168" y="1882655"/>
            <a:ext cx="2448732" cy="4925179"/>
          </a:xfrm>
          <a:prstGeom prst="rect">
            <a:avLst/>
          </a:prstGeom>
        </p:spPr>
      </p:pic>
      <p:pic>
        <p:nvPicPr>
          <p:cNvPr id="40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2444110" y="4577633"/>
            <a:ext cx="7085352" cy="2067434"/>
          </a:xfrm>
          <a:prstGeom prst="rect">
            <a:avLst/>
          </a:prstGeom>
        </p:spPr>
      </p:pic>
      <p:grpSp>
        <p:nvGrpSpPr>
          <p:cNvPr id="41" name="组合 23"/>
          <p:cNvGrpSpPr/>
          <p:nvPr/>
        </p:nvGrpSpPr>
        <p:grpSpPr>
          <a:xfrm>
            <a:off x="-60823" y="5734638"/>
            <a:ext cx="12203723" cy="1123362"/>
            <a:chOff x="-17585" y="5729324"/>
            <a:chExt cx="12203723" cy="1123362"/>
          </a:xfrm>
        </p:grpSpPr>
        <p:pic>
          <p:nvPicPr>
            <p:cNvPr id="42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43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08855" y="41321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212783" y="510139"/>
            <a:ext cx="1164657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494094"/>
              </p:ext>
            </p:extLst>
          </p:nvPr>
        </p:nvGraphicFramePr>
        <p:xfrm>
          <a:off x="1381697" y="1476886"/>
          <a:ext cx="7494726" cy="2072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9121">
                  <a:extLst>
                    <a:ext uri="{9D8B030D-6E8A-4147-A177-3AD203B41FA5}">
                      <a16:colId xmlns:a16="http://schemas.microsoft.com/office/drawing/2014/main" val="348649247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2351777407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2855970045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1467045867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3564079418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2692669110"/>
                    </a:ext>
                  </a:extLst>
                </a:gridCol>
              </a:tblGrid>
              <a:tr h="690834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576100"/>
                  </a:ext>
                </a:extLst>
              </a:tr>
              <a:tr h="69083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623076"/>
                  </a:ext>
                </a:extLst>
              </a:tr>
              <a:tr h="690834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803962"/>
                  </a:ext>
                </a:extLst>
              </a:tr>
            </a:tbl>
          </a:graphicData>
        </a:graphic>
      </p:graphicFrame>
      <p:sp>
        <p:nvSpPr>
          <p:cNvPr id="33" name="Rounded Rectangle 32"/>
          <p:cNvSpPr/>
          <p:nvPr/>
        </p:nvSpPr>
        <p:spPr>
          <a:xfrm>
            <a:off x="4247110" y="2907493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5467560" y="2903992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688010" y="2903991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7932180" y="2900569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44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236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259" b="48056" l="33646" r="43021"/>
                    </a14:imgEffect>
                  </a14:imgLayer>
                </a14:imgProps>
              </a:ext>
            </a:extLst>
          </a:blip>
          <a:srcRect l="33564" t="34258" r="56904" b="52052"/>
          <a:stretch/>
        </p:blipFill>
        <p:spPr>
          <a:xfrm>
            <a:off x="3056737" y="3570273"/>
            <a:ext cx="2127143" cy="17185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593" b="46852" l="52969" r="62292"/>
                    </a14:imgEffect>
                  </a14:imgLayer>
                </a14:imgProps>
              </a:ext>
            </a:extLst>
          </a:blip>
          <a:srcRect l="52735" t="32917" r="37733" b="53393"/>
          <a:stretch/>
        </p:blipFill>
        <p:spPr>
          <a:xfrm>
            <a:off x="7608074" y="3172515"/>
            <a:ext cx="2015901" cy="16286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222" b="46204" l="43073" r="52760">
                        <a14:foregroundMark x1="48542" y1="37870" x2="48542" y2="37870"/>
                        <a14:foregroundMark x1="48646" y1="38241" x2="48646" y2="38241"/>
                        <a14:foregroundMark x1="48802" y1="38241" x2="48802" y2="38241"/>
                        <a14:foregroundMark x1="49115" y1="38148" x2="49115" y2="38148"/>
                      </a14:backgroundRemoval>
                    </a14:imgEffect>
                  </a14:imgLayer>
                </a14:imgProps>
              </a:ext>
            </a:extLst>
          </a:blip>
          <a:srcRect l="43041" t="33013" r="47427" b="53297"/>
          <a:stretch/>
        </p:blipFill>
        <p:spPr>
          <a:xfrm>
            <a:off x="5586930" y="2137708"/>
            <a:ext cx="1893479" cy="15297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056" b="61944" l="43229" r="52500"/>
                    </a14:imgEffect>
                  </a14:imgLayer>
                </a14:imgProps>
              </a:ext>
            </a:extLst>
          </a:blip>
          <a:srcRect l="43149" t="48043" r="47319" b="38267"/>
          <a:stretch/>
        </p:blipFill>
        <p:spPr>
          <a:xfrm>
            <a:off x="5378055" y="4886818"/>
            <a:ext cx="1948478" cy="15741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352" b="63796" l="52760" r="62083"/>
                    </a14:imgEffect>
                  </a14:imgLayer>
                </a14:imgProps>
              </a:ext>
            </a:extLst>
          </a:blip>
          <a:srcRect l="52789" t="49575" r="37679" b="36735"/>
          <a:stretch/>
        </p:blipFill>
        <p:spPr>
          <a:xfrm>
            <a:off x="7895528" y="4547178"/>
            <a:ext cx="1835933" cy="14832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1944" b="65648" l="33125" r="43021"/>
                    </a14:imgEffect>
                  </a14:imgLayer>
                </a14:imgProps>
              </a:ext>
            </a:extLst>
          </a:blip>
          <a:srcRect l="33402" t="52256" r="57066" b="34054"/>
          <a:stretch/>
        </p:blipFill>
        <p:spPr>
          <a:xfrm>
            <a:off x="3281253" y="5197964"/>
            <a:ext cx="2096802" cy="1694027"/>
          </a:xfrm>
          <a:prstGeom prst="rect">
            <a:avLst/>
          </a:prstGeom>
        </p:spPr>
      </p:pic>
      <p:sp>
        <p:nvSpPr>
          <p:cNvPr id="10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0868" y="182385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3609" y="304770"/>
            <a:ext cx="108242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7?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9 ?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905622" y="1081480"/>
            <a:ext cx="3424032" cy="2071525"/>
            <a:chOff x="905622" y="1081480"/>
            <a:chExt cx="3424032" cy="2071525"/>
          </a:xfrm>
        </p:grpSpPr>
        <p:pic>
          <p:nvPicPr>
            <p:cNvPr id="12" name="图片 2">
              <a:extLst>
                <a:ext uri="{FF2B5EF4-FFF2-40B4-BE49-F238E27FC236}">
                  <a16:creationId xmlns:a16="http://schemas.microsoft.com/office/drawing/2014/main" id="{3631CC96-E12A-42F8-BF49-026C830A5B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622" y="1081480"/>
              <a:ext cx="3214687" cy="2071525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595143" y="1765928"/>
              <a:ext cx="27345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Hiệu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bằng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7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740878" y="960997"/>
            <a:ext cx="3214687" cy="2071525"/>
            <a:chOff x="8633184" y="1047922"/>
            <a:chExt cx="3214687" cy="2071525"/>
          </a:xfrm>
        </p:grpSpPr>
        <p:pic>
          <p:nvPicPr>
            <p:cNvPr id="13" name="图片 2">
              <a:extLst>
                <a:ext uri="{FF2B5EF4-FFF2-40B4-BE49-F238E27FC236}">
                  <a16:creationId xmlns:a16="http://schemas.microsoft.com/office/drawing/2014/main" id="{3631CC96-E12A-42F8-BF49-026C830A5B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184" y="1047922"/>
              <a:ext cx="3214687" cy="207152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9462051" y="1765928"/>
              <a:ext cx="20230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Hiệu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bằng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9</a:t>
              </a: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815" y="1579589"/>
            <a:ext cx="4902229" cy="398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2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33333E-6 L -0.13984 -0.1446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92" y="-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06 0.00416 L 0.24245 0.0185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-0.51328 0.0976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64" y="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81481E-6 L 0.33855 0.0041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12 -0.1088 L -0.17669 -0.1233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85" y="-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 L 0.20638 0.0189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12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0868" y="182385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2389" y="182385"/>
            <a:ext cx="104856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ổi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ổi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98245" y="2163337"/>
            <a:ext cx="6124595" cy="3445725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49060" y="2705459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9361" y="3322797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ổi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9060" y="3846890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14 – 6 = 8 (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9361" y="4428550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Đáp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8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852" b="51574" l="45625" r="68385">
                        <a14:foregroundMark x1="58750" y1="37500" x2="58750" y2="37500"/>
                        <a14:foregroundMark x1="67708" y1="37315" x2="67708" y2="37315"/>
                        <a14:foregroundMark x1="58698" y1="37778" x2="67813" y2="37500"/>
                        <a14:foregroundMark x1="59010" y1="36667" x2="66354" y2="35093"/>
                        <a14:foregroundMark x1="60469" y1="39074" x2="66719" y2="38704"/>
                        <a14:foregroundMark x1="52396" y1="27593" x2="52396" y2="27593"/>
                        <a14:foregroundMark x1="52812" y1="27500" x2="52812" y2="27500"/>
                        <a14:foregroundMark x1="51042" y1="27315" x2="55573" y2="26944"/>
                        <a14:foregroundMark x1="55469" y1="26852" x2="60365" y2="31574"/>
                        <a14:foregroundMark x1="60365" y1="31574" x2="61771" y2="33889"/>
                        <a14:foregroundMark x1="61771" y1="33889" x2="66563" y2="34259"/>
                        <a14:foregroundMark x1="66563" y1="34259" x2="67917" y2="36111"/>
                        <a14:foregroundMark x1="67760" y1="37685" x2="67760" y2="37685"/>
                        <a14:foregroundMark x1="65417" y1="36481" x2="65417" y2="36481"/>
                        <a14:foregroundMark x1="64844" y1="37130" x2="64479" y2="37222"/>
                        <a14:foregroundMark x1="60052" y1="37500" x2="60052" y2="37500"/>
                        <a14:foregroundMark x1="63698" y1="39630" x2="66510" y2="39259"/>
                        <a14:foregroundMark x1="68073" y1="35926" x2="68021" y2="37963"/>
                        <a14:foregroundMark x1="67865" y1="37778" x2="66667" y2="39259"/>
                      </a14:backgroundRemoval>
                    </a14:imgEffect>
                  </a14:imgLayer>
                </a14:imgProps>
              </a:ext>
            </a:extLst>
          </a:blip>
          <a:srcRect l="45650" t="26911" r="31384" b="48079"/>
          <a:stretch/>
        </p:blipFill>
        <p:spPr>
          <a:xfrm>
            <a:off x="6814475" y="2163338"/>
            <a:ext cx="5377525" cy="3792208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1740310" y="708231"/>
            <a:ext cx="22909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931251" y="702465"/>
            <a:ext cx="28702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7" idx="3"/>
          </p:cNvCxnSpPr>
          <p:nvPr/>
        </p:nvCxnSpPr>
        <p:spPr>
          <a:xfrm flipV="1">
            <a:off x="9438482" y="720994"/>
            <a:ext cx="2069577" cy="2880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63954" y="1202603"/>
            <a:ext cx="233041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64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3034198" y="2541455"/>
            <a:ext cx="1001963" cy="871348"/>
            <a:chOff x="3128671" y="1872384"/>
            <a:chExt cx="769036" cy="726312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28671" y="1872384"/>
              <a:ext cx="769036" cy="726312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3279154" y="2021833"/>
              <a:ext cx="417336" cy="400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519" b="1" dirty="0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zh-CN" altLang="en-US" sz="2519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3938245" y="2758292"/>
            <a:ext cx="4859274" cy="812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339" b="1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 cách tính nhẩm phép trừ (qua 10) trong phạm vi 20.</a:t>
            </a:r>
            <a:endParaRPr lang="zh-CN" altLang="en-US" sz="2339" b="1" dirty="0">
              <a:solidFill>
                <a:srgbClr val="DC69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862195" y="3609479"/>
            <a:ext cx="4859274" cy="812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DC6925"/>
                </a:solidFill>
              </a:defRPr>
            </a:lvl1pPr>
          </a:lstStyle>
          <a:p>
            <a:pPr algn="just"/>
            <a:r>
              <a:rPr lang="en-US" altLang="zh-CN" sz="2339" smtClean="0">
                <a:latin typeface="Arial" panose="020B0604020202020204" pitchFamily="34" charset="0"/>
                <a:cs typeface="Arial" panose="020B0604020202020204" pitchFamily="34" charset="0"/>
              </a:rPr>
              <a:t>Thực hiện được các phép trừ dạng 14, 15 trừ đi một số.</a:t>
            </a:r>
            <a:endParaRPr lang="zh-CN" altLang="en-US" sz="233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100884" y="3481604"/>
            <a:ext cx="922603" cy="871348"/>
            <a:chOff x="5192698" y="1872384"/>
            <a:chExt cx="769036" cy="726312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2698" y="1872384"/>
              <a:ext cx="769036" cy="726312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5343181" y="2021833"/>
              <a:ext cx="453234" cy="400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519" b="1" dirty="0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zh-CN" altLang="en-US" sz="2519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115646" y="2133194"/>
            <a:ext cx="5701549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99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lang="en-US" sz="3599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20"/>
          <p:cNvSpPr txBox="1"/>
          <p:nvPr/>
        </p:nvSpPr>
        <p:spPr>
          <a:xfrm>
            <a:off x="3935929" y="4471692"/>
            <a:ext cx="4859274" cy="1172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DC6925"/>
                </a:solidFill>
              </a:defRPr>
            </a:lvl1pPr>
          </a:lstStyle>
          <a:p>
            <a:pPr algn="just"/>
            <a:r>
              <a:rPr lang="en-US" altLang="zh-CN" sz="2339" smtClean="0">
                <a:latin typeface="Arial" panose="020B0604020202020204" pitchFamily="34" charset="0"/>
                <a:cs typeface="Arial" panose="020B0604020202020204" pitchFamily="34" charset="0"/>
              </a:rPr>
              <a:t>Giải và trình bày được bài giải của bài toán có lời văn liên quan đến phép trừ (qua 10) đã học.</a:t>
            </a:r>
            <a:endParaRPr lang="zh-CN" altLang="en-US" sz="233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组合 23"/>
          <p:cNvGrpSpPr/>
          <p:nvPr/>
        </p:nvGrpSpPr>
        <p:grpSpPr>
          <a:xfrm>
            <a:off x="3137923" y="4384310"/>
            <a:ext cx="922603" cy="871348"/>
            <a:chOff x="5192698" y="1872384"/>
            <a:chExt cx="769036" cy="726312"/>
          </a:xfrm>
        </p:grpSpPr>
        <p:pic>
          <p:nvPicPr>
            <p:cNvPr id="13" name="图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2698" y="1872384"/>
              <a:ext cx="769036" cy="726312"/>
            </a:xfrm>
            <a:prstGeom prst="rect">
              <a:avLst/>
            </a:prstGeom>
          </p:spPr>
        </p:pic>
        <p:sp>
          <p:nvSpPr>
            <p:cNvPr id="14" name="文本框 25"/>
            <p:cNvSpPr txBox="1"/>
            <p:nvPr/>
          </p:nvSpPr>
          <p:spPr>
            <a:xfrm>
              <a:off x="5343181" y="2021833"/>
              <a:ext cx="453234" cy="400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519" b="1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endParaRPr lang="zh-CN" altLang="en-US" sz="2519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208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Inverted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0897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1892</TotalTime>
  <Words>445</Words>
  <Application>Microsoft Office PowerPoint</Application>
  <PresentationFormat>Widescreen</PresentationFormat>
  <Paragraphs>114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微软雅黑</vt:lpstr>
      <vt:lpstr>Arial</vt:lpstr>
      <vt:lpstr>Arial-Rounded</vt:lpstr>
      <vt:lpstr>Calibri</vt:lpstr>
      <vt:lpstr>Calibri Light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84</cp:revision>
  <dcterms:created xsi:type="dcterms:W3CDTF">2021-05-28T09:26:39Z</dcterms:created>
  <dcterms:modified xsi:type="dcterms:W3CDTF">2022-10-13T03:18:06Z</dcterms:modified>
</cp:coreProperties>
</file>