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8" r:id="rId3"/>
  </p:sldMasterIdLst>
  <p:notesMasterIdLst>
    <p:notesMasterId r:id="rId41"/>
  </p:notesMasterIdLst>
  <p:sldIdLst>
    <p:sldId id="315" r:id="rId4"/>
    <p:sldId id="316" r:id="rId5"/>
    <p:sldId id="365" r:id="rId6"/>
    <p:sldId id="366" r:id="rId7"/>
    <p:sldId id="367" r:id="rId8"/>
    <p:sldId id="368" r:id="rId9"/>
    <p:sldId id="369" r:id="rId10"/>
    <p:sldId id="317" r:id="rId11"/>
    <p:sldId id="257" r:id="rId12"/>
    <p:sldId id="364" r:id="rId13"/>
    <p:sldId id="320" r:id="rId14"/>
    <p:sldId id="292" r:id="rId15"/>
    <p:sldId id="324" r:id="rId16"/>
    <p:sldId id="326" r:id="rId17"/>
    <p:sldId id="4413" r:id="rId18"/>
    <p:sldId id="328" r:id="rId19"/>
    <p:sldId id="329" r:id="rId20"/>
    <p:sldId id="337" r:id="rId21"/>
    <p:sldId id="528" r:id="rId22"/>
    <p:sldId id="339" r:id="rId23"/>
    <p:sldId id="4416" r:id="rId24"/>
    <p:sldId id="349" r:id="rId25"/>
    <p:sldId id="372" r:id="rId26"/>
    <p:sldId id="373" r:id="rId27"/>
    <p:sldId id="374" r:id="rId28"/>
    <p:sldId id="376" r:id="rId29"/>
    <p:sldId id="377" r:id="rId30"/>
    <p:sldId id="378" r:id="rId31"/>
    <p:sldId id="354" r:id="rId32"/>
    <p:sldId id="356" r:id="rId33"/>
    <p:sldId id="4411" r:id="rId34"/>
    <p:sldId id="4412" r:id="rId35"/>
    <p:sldId id="314" r:id="rId36"/>
    <p:sldId id="379" r:id="rId37"/>
    <p:sldId id="380" r:id="rId38"/>
    <p:sldId id="381" r:id="rId39"/>
    <p:sldId id="52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BC5"/>
    <a:srgbClr val="5B9BD5"/>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26" autoAdjust="0"/>
  </p:normalViewPr>
  <p:slideViewPr>
    <p:cSldViewPr snapToGrid="0">
      <p:cViewPr varScale="1">
        <p:scale>
          <a:sx n="81" d="100"/>
          <a:sy n="81" d="100"/>
        </p:scale>
        <p:origin x="9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C4BB47-5CC4-47C8-9D35-C43D78A4D056}" type="datetimeFigureOut">
              <a:rPr lang="en-US" smtClean="0"/>
              <a:t>9/22/2024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6AFE9-0DDE-4A1C-A6E9-42819EBF0C2A}" type="slidenum">
              <a:rPr lang="en-US" smtClean="0"/>
              <a:t>‹#›</a:t>
            </a:fld>
            <a:endParaRPr lang="en-US"/>
          </a:p>
        </p:txBody>
      </p:sp>
    </p:spTree>
    <p:extLst>
      <p:ext uri="{BB962C8B-B14F-4D97-AF65-F5344CB8AC3E}">
        <p14:creationId xmlns:p14="http://schemas.microsoft.com/office/powerpoint/2010/main" val="213708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1</a:t>
            </a:fld>
            <a:endParaRPr lang="en-US"/>
          </a:p>
        </p:txBody>
      </p:sp>
    </p:spTree>
    <p:extLst>
      <p:ext uri="{BB962C8B-B14F-4D97-AF65-F5344CB8AC3E}">
        <p14:creationId xmlns:p14="http://schemas.microsoft.com/office/powerpoint/2010/main" val="2753609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2</a:t>
            </a:fld>
            <a:endParaRPr lang="en-US"/>
          </a:p>
        </p:txBody>
      </p:sp>
    </p:spTree>
    <p:extLst>
      <p:ext uri="{BB962C8B-B14F-4D97-AF65-F5344CB8AC3E}">
        <p14:creationId xmlns:p14="http://schemas.microsoft.com/office/powerpoint/2010/main" val="549614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hình bạn nhỏ để ra âm thanh, đáp án tiếp theo</a:t>
            </a:r>
            <a:endParaRPr lang="en-US"/>
          </a:p>
        </p:txBody>
      </p:sp>
      <p:sp>
        <p:nvSpPr>
          <p:cNvPr id="4" name="Slide Number Placeholder 3"/>
          <p:cNvSpPr>
            <a:spLocks noGrp="1"/>
          </p:cNvSpPr>
          <p:nvPr>
            <p:ph type="sldNum" sz="quarter" idx="10"/>
          </p:nvPr>
        </p:nvSpPr>
        <p:spPr/>
        <p:txBody>
          <a:bodyPr/>
          <a:lstStyle/>
          <a:p>
            <a:fld id="{CA06AFE9-0DDE-4A1C-A6E9-42819EBF0C2A}" type="slidenum">
              <a:rPr lang="en-US" smtClean="0"/>
              <a:t>3</a:t>
            </a:fld>
            <a:endParaRPr lang="en-US"/>
          </a:p>
        </p:txBody>
      </p:sp>
    </p:spTree>
    <p:extLst>
      <p:ext uri="{BB962C8B-B14F-4D97-AF65-F5344CB8AC3E}">
        <p14:creationId xmlns:p14="http://schemas.microsoft.com/office/powerpoint/2010/main" val="88586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7</a:t>
            </a:fld>
            <a:endParaRPr lang="en-US"/>
          </a:p>
        </p:txBody>
      </p:sp>
    </p:spTree>
    <p:extLst>
      <p:ext uri="{BB962C8B-B14F-4D97-AF65-F5344CB8AC3E}">
        <p14:creationId xmlns:p14="http://schemas.microsoft.com/office/powerpoint/2010/main" val="2273950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en-US" sz="1800" b="0" i="0" u="none" strike="noStrike" dirty="0">
                <a:solidFill>
                  <a:srgbClr val="616500"/>
                </a:solidFill>
                <a:effectLst/>
                <a:latin typeface="Arial" panose="020B0604020202020204" pitchFamily="34" charset="0"/>
              </a:rPr>
              <a:t>Tranh </a:t>
            </a:r>
            <a:r>
              <a:rPr lang="en-US" sz="1800" b="0" i="0" u="none" strike="noStrike" dirty="0" err="1">
                <a:solidFill>
                  <a:srgbClr val="616500"/>
                </a:solidFill>
                <a:effectLst/>
                <a:latin typeface="Arial" panose="020B0604020202020204" pitchFamily="34" charset="0"/>
              </a:rPr>
              <a:t>minh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hoạ</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là</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hình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ảnh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lớp</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học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của</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các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bạn</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khiếm</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thính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các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bạn</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đang</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làm</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động</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tác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theo</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cô</a:t>
            </a:r>
            <a:r>
              <a:rPr lang="en-US" sz="1800" b="0" i="0" u="none" strike="noStrike" dirty="0">
                <a:solidFill>
                  <a:srgbClr val="616500"/>
                </a:solidFill>
                <a:effectLst/>
                <a:latin typeface="Arial" panose="020B0604020202020204" pitchFamily="34" charset="0"/>
              </a:rPr>
              <a: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8</a:t>
            </a:fld>
            <a:endParaRPr lang="en-US"/>
          </a:p>
        </p:txBody>
      </p:sp>
    </p:spTree>
    <p:extLst>
      <p:ext uri="{BB962C8B-B14F-4D97-AF65-F5344CB8AC3E}">
        <p14:creationId xmlns:p14="http://schemas.microsoft.com/office/powerpoint/2010/main" val="2017308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pPr rtl="0">
              <a:spcBef>
                <a:spcPts val="0"/>
              </a:spcBef>
              <a:spcAft>
                <a:spcPts val="500"/>
              </a:spcAft>
            </a:pPr>
            <a:r>
              <a:rPr lang="vi-VN" sz="1800" b="0" i="0" u="none" strike="noStrike" dirty="0">
                <a:solidFill>
                  <a:srgbClr val="727700"/>
                </a:solidFill>
                <a:effectLst/>
                <a:latin typeface="Times New Roman" panose="02020603050405020304" pitchFamily="18" charset="0"/>
              </a:rPr>
              <a:t> Bài thơ Tiếng hạt nảy mầm là một bài thơ rất xúc động, viết về một lớp học đặc biệt: các bạn trong lớp học này là HS khiếm thính, các bạn không nghe được gì và vì thế các bạn cũng không nói được. Các em đọc bài thơ để biết cô giáo đã giúp các bạn học tập như thế nào.</a:t>
            </a:r>
            <a:endParaRPr lang="vi-VN" b="0" dirty="0">
              <a:effectLs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CA06AFE9-0DDE-4A1C-A6E9-42819EBF0C2A}" type="slidenum">
              <a:rPr lang="en-US" smtClean="0"/>
              <a:t>13</a:t>
            </a:fld>
            <a:endParaRPr lang="en-US"/>
          </a:p>
        </p:txBody>
      </p:sp>
    </p:spTree>
    <p:extLst>
      <p:ext uri="{BB962C8B-B14F-4D97-AF65-F5344CB8AC3E}">
        <p14:creationId xmlns:p14="http://schemas.microsoft.com/office/powerpoint/2010/main" val="555877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HD giải nghĩa thêm: hình ảnh: </a:t>
            </a:r>
            <a:r>
              <a:rPr lang="en-US" sz="1200" i="1" kern="1200">
                <a:solidFill>
                  <a:schemeClr val="tx1"/>
                </a:solidFill>
                <a:effectLst/>
                <a:latin typeface="+mn-lt"/>
                <a:ea typeface="+mn-ea"/>
                <a:cs typeface="+mn-cs"/>
              </a:rPr>
              <a:t>Đôi tay cụp mở:</a:t>
            </a:r>
            <a:r>
              <a:rPr lang="en-US" sz="1200" kern="1200">
                <a:solidFill>
                  <a:schemeClr val="tx1"/>
                </a:solidFill>
                <a:effectLst/>
                <a:latin typeface="+mn-lt"/>
                <a:ea typeface="+mn-ea"/>
                <a:cs typeface="+mn-cs"/>
              </a:rPr>
              <a:t> Đôi tay lúc cụp xuống, lúc mở ra. Đây là động tác minh họa cho lời nói- một cách giao tiếp với người khiếm thính.</a:t>
            </a:r>
          </a:p>
          <a:p>
            <a:r>
              <a:rPr lang="en-US" sz="1200" kern="1200">
                <a:solidFill>
                  <a:schemeClr val="tx1"/>
                </a:solidFill>
                <a:effectLst/>
                <a:latin typeface="+mn-lt"/>
                <a:ea typeface="+mn-ea"/>
                <a:cs typeface="+mn-cs"/>
              </a:rPr>
              <a:t>“mấp máy” gợi tả đôi môi cô cử động khẽ và liên tiếp khi nói, HS khiếm thính chỉ nhìn thấy mà không nghe được.</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a:solidFill>
                  <a:schemeClr val="tx1"/>
                </a:solidFill>
                <a:effectLst/>
                <a:latin typeface="+mn-lt"/>
                <a:ea typeface="+mn-ea"/>
                <a:cs typeface="+mn-cs"/>
              </a:rPr>
              <a:t>GV Chốt:</a:t>
            </a:r>
            <a:r>
              <a:rPr lang="it-IT" sz="1200" kern="1200" baseline="0">
                <a:solidFill>
                  <a:schemeClr val="tx1"/>
                </a:solidFill>
                <a:effectLst/>
                <a:latin typeface="+mn-lt"/>
                <a:ea typeface="+mn-ea"/>
                <a:cs typeface="+mn-cs"/>
              </a:rPr>
              <a:t> </a:t>
            </a:r>
            <a:r>
              <a:rPr lang="it-IT" sz="1200" kern="1200">
                <a:solidFill>
                  <a:schemeClr val="tx1"/>
                </a:solidFill>
                <a:effectLst/>
                <a:latin typeface="+mn-lt"/>
                <a:ea typeface="+mn-ea"/>
                <a:cs typeface="+mn-cs"/>
              </a:rPr>
              <a:t>Bằng những động tác khéo léo, đôi bàn tay của cô đã gợi lên trong tâm trí các bạn học sinh những hình ảnh và âm thanh của cuộc sống theo cách cảm nhận riêng của các bạn học sinh trong lớp học đặc biệt này. </a:t>
            </a:r>
            <a:r>
              <a:rPr lang="vi-VN" sz="1200" kern="1200">
                <a:solidFill>
                  <a:schemeClr val="tx1"/>
                </a:solidFill>
                <a:effectLst/>
                <a:latin typeface="+mn-lt"/>
                <a:ea typeface="+mn-ea"/>
                <a:cs typeface="+mn-cs"/>
              </a:rPr>
              <a:t>Đối với HS không thế nghe được từ nhỏ, chưa bao giờ nghe tiếng nói, cách giao tiếp thích hợp nhât với các em trước tiên là qua nét mặt, điệu bộ, ra hiệu bằng tay, “đọc môi” (khẩu hình), kết hợp giữa chữ với hình. Việc giúp các bạn nhớ các kí hiệu của tay và đọc khẩu hình ở giai đoạn ban đầu rất khó khăn, vất vả.</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CA06AFE9-0DDE-4A1C-A6E9-42819EBF0C2A}" type="slidenum">
              <a:rPr lang="en-US" smtClean="0"/>
              <a:t>22</a:t>
            </a:fld>
            <a:endParaRPr lang="en-US"/>
          </a:p>
        </p:txBody>
      </p:sp>
    </p:spTree>
    <p:extLst>
      <p:ext uri="{BB962C8B-B14F-4D97-AF65-F5344CB8AC3E}">
        <p14:creationId xmlns:p14="http://schemas.microsoft.com/office/powerpoint/2010/main" val="3900030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9/22/2024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739595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9/22/2024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979130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9/22/2024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46591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348662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1802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059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37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8" descr="图片包含 游戏机, 飞机, 绿色, 体育&#10;&#10;描述已自动生成">
            <a:extLst>
              <a:ext uri="{FF2B5EF4-FFF2-40B4-BE49-F238E27FC236}">
                <a16:creationId xmlns:a16="http://schemas.microsoft.com/office/drawing/2014/main" id="{4200E32B-C98D-445D-8DDB-64C3DEBCD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食物, 桌子, 围栏&#10;&#10;描述已自动生成">
            <a:extLst>
              <a:ext uri="{FF2B5EF4-FFF2-40B4-BE49-F238E27FC236}">
                <a16:creationId xmlns:a16="http://schemas.microsoft.com/office/drawing/2014/main" id="{F03BC052-EFE8-43CD-B322-AF456754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187BC0F8-59AE-41F2-8D20-3E6A6623C529}"/>
              </a:ext>
            </a:extLst>
          </p:cNvPr>
          <p:cNvSpPr/>
          <p:nvPr/>
        </p:nvSpPr>
        <p:spPr>
          <a:xfrm>
            <a:off x="435429" y="370114"/>
            <a:ext cx="11321142" cy="6117772"/>
          </a:xfrm>
          <a:custGeom>
            <a:avLst/>
            <a:gdLst>
              <a:gd name="connsiteX0" fmla="*/ 0 w 11321142"/>
              <a:gd name="connsiteY0" fmla="*/ 0 h 6117772"/>
              <a:gd name="connsiteX1" fmla="*/ 0 w 11321142"/>
              <a:gd name="connsiteY1" fmla="*/ 0 h 6117772"/>
              <a:gd name="connsiteX2" fmla="*/ 11321142 w 11321142"/>
              <a:gd name="connsiteY2" fmla="*/ 0 h 6117772"/>
              <a:gd name="connsiteX3" fmla="*/ 11321142 w 11321142"/>
              <a:gd name="connsiteY3" fmla="*/ 0 h 6117772"/>
              <a:gd name="connsiteX4" fmla="*/ 11321142 w 11321142"/>
              <a:gd name="connsiteY4" fmla="*/ 6117772 h 6117772"/>
              <a:gd name="connsiteX5" fmla="*/ 11321142 w 11321142"/>
              <a:gd name="connsiteY5" fmla="*/ 6117772 h 6117772"/>
              <a:gd name="connsiteX6" fmla="*/ 0 w 11321142"/>
              <a:gd name="connsiteY6" fmla="*/ 6117772 h 6117772"/>
              <a:gd name="connsiteX7" fmla="*/ 0 w 11321142"/>
              <a:gd name="connsiteY7" fmla="*/ 6117772 h 6117772"/>
              <a:gd name="connsiteX8" fmla="*/ 0 w 11321142"/>
              <a:gd name="connsiteY8" fmla="*/ 0 h 611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42" h="6117772" fill="none" extrusionOk="0">
                <a:moveTo>
                  <a:pt x="0" y="0"/>
                </a:moveTo>
                <a:lnTo>
                  <a:pt x="0" y="0"/>
                </a:lnTo>
                <a:cubicBezTo>
                  <a:pt x="2216514" y="-126796"/>
                  <a:pt x="5915482" y="-73671"/>
                  <a:pt x="11321142" y="0"/>
                </a:cubicBezTo>
                <a:lnTo>
                  <a:pt x="11321142" y="0"/>
                </a:lnTo>
                <a:cubicBezTo>
                  <a:pt x="11447114" y="636508"/>
                  <a:pt x="11184798" y="3634682"/>
                  <a:pt x="11321142" y="6117772"/>
                </a:cubicBezTo>
                <a:lnTo>
                  <a:pt x="11321142" y="6117772"/>
                </a:lnTo>
                <a:cubicBezTo>
                  <a:pt x="7831853" y="6092813"/>
                  <a:pt x="3852703" y="6190885"/>
                  <a:pt x="0" y="6117772"/>
                </a:cubicBezTo>
                <a:lnTo>
                  <a:pt x="0" y="6117772"/>
                </a:lnTo>
                <a:cubicBezTo>
                  <a:pt x="4539" y="3374267"/>
                  <a:pt x="65979" y="929325"/>
                  <a:pt x="0" y="0"/>
                </a:cubicBezTo>
                <a:close/>
              </a:path>
              <a:path w="11321142" h="6117772" stroke="0" extrusionOk="0">
                <a:moveTo>
                  <a:pt x="0" y="0"/>
                </a:moveTo>
                <a:lnTo>
                  <a:pt x="0" y="0"/>
                </a:lnTo>
                <a:cubicBezTo>
                  <a:pt x="2045449" y="-159798"/>
                  <a:pt x="8682316" y="169519"/>
                  <a:pt x="11321142" y="0"/>
                </a:cubicBezTo>
                <a:lnTo>
                  <a:pt x="11321142" y="0"/>
                </a:lnTo>
                <a:cubicBezTo>
                  <a:pt x="11372939" y="2164741"/>
                  <a:pt x="11316300" y="4511909"/>
                  <a:pt x="11321142" y="6117772"/>
                </a:cubicBezTo>
                <a:lnTo>
                  <a:pt x="11321142" y="6117772"/>
                </a:lnTo>
                <a:cubicBezTo>
                  <a:pt x="6335346" y="6146268"/>
                  <a:pt x="4573023" y="6222196"/>
                  <a:pt x="0" y="6117772"/>
                </a:cubicBezTo>
                <a:lnTo>
                  <a:pt x="0" y="6117772"/>
                </a:lnTo>
                <a:cubicBezTo>
                  <a:pt x="-163603" y="3075327"/>
                  <a:pt x="76112" y="1260727"/>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43941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70481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99081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65709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9/22/2024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510145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680123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1981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60365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061457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19140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88779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117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86032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9/22/2024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198946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9/22/2024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05687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9/22/2024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906031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9/22/2024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680484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9/22/2024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94888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9/22/2024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05907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9/22/2024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97802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9/22/2024</a:t>
            </a:fld>
            <a:endParaRPr lang="en-US"/>
          </a:p>
        </p:txBody>
      </p:sp>
      <p:sp>
        <p:nvSpPr>
          <p:cNvPr id="5" name="Footer Placeholder 4">
            <a:extLst>
              <a:ext uri="{FF2B5EF4-FFF2-40B4-BE49-F238E27FC236}">
                <a16:creationId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2175965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254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l" defTabSz="914400" rtl="0" eaLnBrk="1" latinLnBrk="0" hangingPunct="1">
        <a:lnSpc>
          <a:spcPct val="90000"/>
        </a:lnSpc>
        <a:spcBef>
          <a:spcPct val="0"/>
        </a:spcBef>
        <a:buNone/>
        <a:defRPr sz="44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08670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3.xml"/><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5" Type="http://schemas.openxmlformats.org/officeDocument/2006/relationships/image" Target="../media/image51.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microsoft.com/office/2007/relationships/hdphoto" Target="../media/hdphoto2.wdp"/><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6.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6.xml"/><Relationship Id="rId5" Type="http://schemas.openxmlformats.org/officeDocument/2006/relationships/image" Target="../media/image54.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58.png"/><Relationship Id="rId2" Type="http://schemas.openxmlformats.org/officeDocument/2006/relationships/image" Target="../media/image14.png"/><Relationship Id="rId1" Type="http://schemas.openxmlformats.org/officeDocument/2006/relationships/slideLayout" Target="../slideLayouts/slideLayout16.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56.png"/><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7.svg"/><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6.xml"/><Relationship Id="rId6" Type="http://schemas.openxmlformats.org/officeDocument/2006/relationships/image" Target="../media/image65.svg"/><Relationship Id="rId5" Type="http://schemas.openxmlformats.org/officeDocument/2006/relationships/image" Target="../media/image64.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2.png"/><Relationship Id="rId1" Type="http://schemas.openxmlformats.org/officeDocument/2006/relationships/slideLayout" Target="../slideLayouts/slideLayout16.xml"/><Relationship Id="rId4" Type="http://schemas.openxmlformats.org/officeDocument/2006/relationships/image" Target="../media/image65.sv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6.xml"/><Relationship Id="rId7" Type="http://schemas.openxmlformats.org/officeDocument/2006/relationships/image" Target="../media/image11.svg"/><Relationship Id="rId12" Type="http://schemas.openxmlformats.org/officeDocument/2006/relationships/image" Target="../media/image18.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7.png"/><Relationship Id="rId5" Type="http://schemas.openxmlformats.org/officeDocument/2006/relationships/audio" Target="../media/audio1.wav"/><Relationship Id="rId10"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8.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9.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71.sv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6.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8.svg"/><Relationship Id="rId4" Type="http://schemas.openxmlformats.org/officeDocument/2006/relationships/audio" Target="../media/audio1.wav"/><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6.xml"/><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8.svg"/><Relationship Id="rId4" Type="http://schemas.openxmlformats.org/officeDocument/2006/relationships/audio" Target="../media/audio1.wav"/><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6.xml"/><Relationship Id="rId7"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8.svg"/><Relationship Id="rId4" Type="http://schemas.openxmlformats.org/officeDocument/2006/relationships/audio" Target="../media/audio1.wav"/><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6.xml"/><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audio" Target="../media/audio1.wav"/><Relationship Id="rId10" Type="http://schemas.openxmlformats.org/officeDocument/2006/relationships/image" Target="../media/image17.png"/><Relationship Id="rId4" Type="http://schemas.openxmlformats.org/officeDocument/2006/relationships/notesSlide" Target="../notesSlides/notesSlide4.xml"/><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emf"/><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425" y="206478"/>
            <a:ext cx="12192000" cy="685800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322227" y="783533"/>
            <a:ext cx="6915379" cy="358674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51061" y="116390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02972"/>
            <a:ext cx="12192000" cy="4855028"/>
          </a:xfrm>
          <a:prstGeom prst="rect">
            <a:avLst/>
          </a:prstGeom>
          <a:ln>
            <a:noFill/>
          </a:ln>
        </p:spPr>
      </p:pic>
      <p:pic>
        <p:nvPicPr>
          <p:cNvPr id="5" name="Picture 4">
            <a:extLst>
              <a:ext uri="{FF2B5EF4-FFF2-40B4-BE49-F238E27FC236}">
                <a16:creationId xmlns:a16="http://schemas.microsoft.com/office/drawing/2014/main" id="{7BFB81C2-2FC9-48B9-F4F7-AEF4ECF5A66F}"/>
              </a:ext>
            </a:extLst>
          </p:cNvPr>
          <p:cNvPicPr>
            <a:picLocks noChangeAspect="1"/>
          </p:cNvPicPr>
          <p:nvPr/>
        </p:nvPicPr>
        <p:blipFill>
          <a:blip r:embed="rId7"/>
          <a:stretch>
            <a:fillRect/>
          </a:stretch>
        </p:blipFill>
        <p:spPr>
          <a:xfrm>
            <a:off x="2582571" y="325349"/>
            <a:ext cx="6102625" cy="4535817"/>
          </a:xfrm>
          <a:prstGeom prst="rect">
            <a:avLst/>
          </a:prstGeom>
        </p:spPr>
      </p:pic>
    </p:spTree>
    <p:extLst>
      <p:ext uri="{BB962C8B-B14F-4D97-AF65-F5344CB8AC3E}">
        <p14:creationId xmlns:p14="http://schemas.microsoft.com/office/powerpoint/2010/main" val="114097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5D93583F-EC0E-2C05-624C-0738CCCB42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5655" y="1512164"/>
            <a:ext cx="10630332" cy="1971398"/>
          </a:xfrm>
          <a:prstGeom prst="rect">
            <a:avLst/>
          </a:prstGeom>
        </p:spPr>
      </p:pic>
      <p:sp>
        <p:nvSpPr>
          <p:cNvPr id="3" name="TextBox 2">
            <a:extLst>
              <a:ext uri="{FF2B5EF4-FFF2-40B4-BE49-F238E27FC236}">
                <a16:creationId xmlns:a16="http://schemas.microsoft.com/office/drawing/2014/main" id="{985E5B40-4ACE-416E-6351-23F9E71854FB}"/>
              </a:ext>
            </a:extLst>
          </p:cNvPr>
          <p:cNvSpPr txBox="1"/>
          <p:nvPr/>
        </p:nvSpPr>
        <p:spPr>
          <a:xfrm>
            <a:off x="1401801" y="1696566"/>
            <a:ext cx="9592904" cy="1569660"/>
          </a:xfrm>
          <a:prstGeom prst="rect">
            <a:avLst/>
          </a:prstGeom>
          <a:noFill/>
        </p:spPr>
        <p:txBody>
          <a:bodyPr wrap="square">
            <a:spAutoFit/>
          </a:bodyPr>
          <a:lstStyle/>
          <a:p>
            <a:pPr indent="228600" algn="just">
              <a:lnSpc>
                <a:spcPct val="120000"/>
              </a:lnSpc>
            </a:pPr>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Đọc đúng và diễn cảm bài thơ Tiếng hạt nảy mầm, biết thể hiện giọng đọc khác nhau phù hợp với lời thơ nói về các em học sinh hoặc nói về cô giáo trong lớp học </a:t>
            </a: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đặc biệt</a:t>
            </a:r>
            <a:r>
              <a:rPr lang="en-US" sz="20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nhấn </a:t>
            </a:r>
            <a:r>
              <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giọng vào những </a:t>
            </a: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từ ngữ </a:t>
            </a:r>
            <a:r>
              <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thể hiện cảm nhận tinh tế của nhà thơ về suy nghĩ, cảm xúc của các bạn nhỏ và của cô giáo trong giờ học.</a:t>
            </a:r>
          </a:p>
        </p:txBody>
      </p:sp>
      <p:pic>
        <p:nvPicPr>
          <p:cNvPr id="5" name="Picture 4">
            <a:extLst>
              <a:ext uri="{FF2B5EF4-FFF2-40B4-BE49-F238E27FC236}">
                <a16:creationId xmlns:a16="http://schemas.microsoft.com/office/drawing/2014/main" id="{28C7FD42-067B-997B-F1B4-9B676D58D555}"/>
              </a:ext>
            </a:extLst>
          </p:cNvPr>
          <p:cNvPicPr>
            <a:picLocks noChangeAspect="1"/>
          </p:cNvPicPr>
          <p:nvPr/>
        </p:nvPicPr>
        <p:blipFill>
          <a:blip r:embed="rId4"/>
          <a:stretch>
            <a:fillRect/>
          </a:stretch>
        </p:blipFill>
        <p:spPr>
          <a:xfrm>
            <a:off x="3345367" y="0"/>
            <a:ext cx="5970367" cy="1454656"/>
          </a:xfrm>
          <a:prstGeom prst="rect">
            <a:avLst/>
          </a:prstGeom>
        </p:spPr>
      </p:pic>
      <p:pic>
        <p:nvPicPr>
          <p:cNvPr id="6" name="Picture 12">
            <a:extLst>
              <a:ext uri="{FF2B5EF4-FFF2-40B4-BE49-F238E27FC236}">
                <a16:creationId xmlns:a16="http://schemas.microsoft.com/office/drawing/2014/main" id="{AB7E66BD-3FA5-870D-ADAA-B5FFAB78C09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0172" y="3659145"/>
            <a:ext cx="10630332" cy="861474"/>
          </a:xfrm>
          <a:prstGeom prst="rect">
            <a:avLst/>
          </a:prstGeom>
        </p:spPr>
      </p:pic>
      <p:sp>
        <p:nvSpPr>
          <p:cNvPr id="10" name="TextBox 9">
            <a:extLst>
              <a:ext uri="{FF2B5EF4-FFF2-40B4-BE49-F238E27FC236}">
                <a16:creationId xmlns:a16="http://schemas.microsoft.com/office/drawing/2014/main" id="{F590F15C-2041-CF00-62F3-6E80A31178EE}"/>
              </a:ext>
            </a:extLst>
          </p:cNvPr>
          <p:cNvSpPr txBox="1"/>
          <p:nvPr/>
        </p:nvSpPr>
        <p:spPr>
          <a:xfrm>
            <a:off x="1316175" y="3791654"/>
            <a:ext cx="9458325" cy="830997"/>
          </a:xfrm>
          <a:prstGeom prst="rect">
            <a:avLst/>
          </a:prstGeom>
          <a:noFill/>
        </p:spPr>
        <p:txBody>
          <a:bodyPr wrap="square">
            <a:spAutoFit/>
          </a:bodyPr>
          <a:lstStyle/>
          <a:p>
            <a:pPr indent="228600" algn="just">
              <a:lnSpc>
                <a:spcPct val="120000"/>
              </a:lnSpc>
            </a:pP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Hiểu</a:t>
            </a:r>
            <a:r>
              <a:rPr lang="en-US" sz="2000">
                <a:solidFill>
                  <a:srgbClr val="000000"/>
                </a:solidFill>
                <a:latin typeface="Calibri" panose="020F0502020204030204" pitchFamily="34" charset="0"/>
                <a:ea typeface="Times New Roman" panose="02020603050405020304" pitchFamily="18" charset="0"/>
                <a:cs typeface="Calibri" panose="020F0502020204030204" pitchFamily="34" charset="0"/>
              </a:rPr>
              <a:t> nội dung </a:t>
            </a: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bài thơ</a:t>
            </a:r>
            <a:r>
              <a:rPr lang="en-US" sz="200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0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indent="228600" algn="just">
              <a:lnSpc>
                <a:spcPct val="120000"/>
              </a:lnSpc>
            </a:pPr>
            <a:r>
              <a:rPr lang="en-US" sz="20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1" name="Picture 12">
            <a:extLst>
              <a:ext uri="{FF2B5EF4-FFF2-40B4-BE49-F238E27FC236}">
                <a16:creationId xmlns:a16="http://schemas.microsoft.com/office/drawing/2014/main" id="{A6F7980A-B5D6-0732-29D1-ADF1A7214DB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5655" y="4802695"/>
            <a:ext cx="10630332" cy="1219171"/>
          </a:xfrm>
          <a:prstGeom prst="rect">
            <a:avLst/>
          </a:prstGeom>
        </p:spPr>
      </p:pic>
      <p:sp>
        <p:nvSpPr>
          <p:cNvPr id="12" name="TextBox 11">
            <a:extLst>
              <a:ext uri="{FF2B5EF4-FFF2-40B4-BE49-F238E27FC236}">
                <a16:creationId xmlns:a16="http://schemas.microsoft.com/office/drawing/2014/main" id="{31415CB2-5FE6-C49B-4CEB-E8844F1C338B}"/>
              </a:ext>
            </a:extLst>
          </p:cNvPr>
          <p:cNvSpPr txBox="1"/>
          <p:nvPr/>
        </p:nvSpPr>
        <p:spPr>
          <a:xfrm>
            <a:off x="1530737" y="4898536"/>
            <a:ext cx="9458325" cy="437043"/>
          </a:xfrm>
          <a:prstGeom prst="rect">
            <a:avLst/>
          </a:prstGeom>
          <a:noFill/>
        </p:spPr>
        <p:txBody>
          <a:bodyPr wrap="square">
            <a:spAutoFit/>
          </a:bodyPr>
          <a:lstStyle/>
          <a:p>
            <a:pPr indent="228600" algn="just">
              <a:lnSpc>
                <a:spcPct val="120000"/>
              </a:lnSpc>
            </a:pP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9" name="TextBox 8">
            <a:extLst>
              <a:ext uri="{FF2B5EF4-FFF2-40B4-BE49-F238E27FC236}">
                <a16:creationId xmlns:a16="http://schemas.microsoft.com/office/drawing/2014/main" id="{F590F15C-2041-CF00-62F3-6E80A31178EE}"/>
              </a:ext>
            </a:extLst>
          </p:cNvPr>
          <p:cNvSpPr txBox="1"/>
          <p:nvPr/>
        </p:nvSpPr>
        <p:spPr>
          <a:xfrm>
            <a:off x="1316175" y="4736826"/>
            <a:ext cx="9458325" cy="830997"/>
          </a:xfrm>
          <a:prstGeom prst="rect">
            <a:avLst/>
          </a:prstGeom>
          <a:noFill/>
        </p:spPr>
        <p:txBody>
          <a:bodyPr wrap="square">
            <a:spAutoFit/>
          </a:bodyPr>
          <a:lstStyle/>
          <a:p>
            <a:pPr indent="228600" algn="just">
              <a:lnSpc>
                <a:spcPct val="120000"/>
              </a:lnSpc>
            </a:pPr>
            <a:r>
              <a:rPr lang="en-US" sz="20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indent="228600" algn="just">
              <a:lnSpc>
                <a:spcPct val="120000"/>
              </a:lnSpc>
            </a:pP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Nhận </a:t>
            </a:r>
            <a:r>
              <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biết được cách thể hiện tình cảm, cảm xúc qua ngôn ngữ thơ</a:t>
            </a: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0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62145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77409" y="912174"/>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58266" y="2143674"/>
            <a:ext cx="12192000" cy="4855028"/>
          </a:xfrm>
          <a:prstGeom prst="rect">
            <a:avLst/>
          </a:prstGeom>
          <a:ln>
            <a:noFill/>
          </a:ln>
        </p:spPr>
      </p:pic>
      <p:pic>
        <p:nvPicPr>
          <p:cNvPr id="3" name="Picture 2">
            <a:extLst>
              <a:ext uri="{FF2B5EF4-FFF2-40B4-BE49-F238E27FC236}">
                <a16:creationId xmlns:a16="http://schemas.microsoft.com/office/drawing/2014/main" id="{CD6D4F63-BC7E-CB66-1181-BF19B2C5CDA3}"/>
              </a:ext>
            </a:extLst>
          </p:cNvPr>
          <p:cNvPicPr>
            <a:picLocks noChangeAspect="1"/>
          </p:cNvPicPr>
          <p:nvPr/>
        </p:nvPicPr>
        <p:blipFill>
          <a:blip r:embed="rId6"/>
          <a:stretch>
            <a:fillRect/>
          </a:stretch>
        </p:blipFill>
        <p:spPr>
          <a:xfrm>
            <a:off x="1901665" y="552945"/>
            <a:ext cx="8321761" cy="3566469"/>
          </a:xfrm>
          <a:prstGeom prst="rect">
            <a:avLst/>
          </a:prstGeom>
        </p:spPr>
      </p:pic>
    </p:spTree>
    <p:extLst>
      <p:ext uri="{BB962C8B-B14F-4D97-AF65-F5344CB8AC3E}">
        <p14:creationId xmlns:p14="http://schemas.microsoft.com/office/powerpoint/2010/main" val="969597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798286" y="755675"/>
            <a:ext cx="10595428" cy="5660571"/>
          </a:xfrm>
          <a:custGeom>
            <a:avLst/>
            <a:gdLst>
              <a:gd name="connsiteX0" fmla="*/ 0 w 10595428"/>
              <a:gd name="connsiteY0" fmla="*/ 0 h 5660571"/>
              <a:gd name="connsiteX1" fmla="*/ 0 w 10595428"/>
              <a:gd name="connsiteY1" fmla="*/ 0 h 5660571"/>
              <a:gd name="connsiteX2" fmla="*/ 10595428 w 10595428"/>
              <a:gd name="connsiteY2" fmla="*/ 0 h 5660571"/>
              <a:gd name="connsiteX3" fmla="*/ 10595428 w 10595428"/>
              <a:gd name="connsiteY3" fmla="*/ 0 h 5660571"/>
              <a:gd name="connsiteX4" fmla="*/ 10595428 w 10595428"/>
              <a:gd name="connsiteY4" fmla="*/ 5660571 h 5660571"/>
              <a:gd name="connsiteX5" fmla="*/ 10595428 w 10595428"/>
              <a:gd name="connsiteY5" fmla="*/ 5660571 h 5660571"/>
              <a:gd name="connsiteX6" fmla="*/ 0 w 10595428"/>
              <a:gd name="connsiteY6" fmla="*/ 5660571 h 5660571"/>
              <a:gd name="connsiteX7" fmla="*/ 0 w 10595428"/>
              <a:gd name="connsiteY7" fmla="*/ 5660571 h 5660571"/>
              <a:gd name="connsiteX8" fmla="*/ 0 w 10595428"/>
              <a:gd name="connsiteY8" fmla="*/ 0 h 566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28" h="5660571" fill="none" extrusionOk="0">
                <a:moveTo>
                  <a:pt x="0" y="0"/>
                </a:moveTo>
                <a:lnTo>
                  <a:pt x="0" y="0"/>
                </a:lnTo>
                <a:cubicBezTo>
                  <a:pt x="1447113" y="-126796"/>
                  <a:pt x="5320279" y="-73671"/>
                  <a:pt x="10595428" y="0"/>
                </a:cubicBezTo>
                <a:lnTo>
                  <a:pt x="10595428" y="0"/>
                </a:lnTo>
                <a:cubicBezTo>
                  <a:pt x="10721400" y="756664"/>
                  <a:pt x="10459084" y="4825746"/>
                  <a:pt x="10595428" y="5660571"/>
                </a:cubicBezTo>
                <a:lnTo>
                  <a:pt x="10595428" y="5660571"/>
                </a:lnTo>
                <a:cubicBezTo>
                  <a:pt x="6772460" y="5635612"/>
                  <a:pt x="5231682" y="5733684"/>
                  <a:pt x="0" y="5660571"/>
                </a:cubicBezTo>
                <a:lnTo>
                  <a:pt x="0" y="5660571"/>
                </a:lnTo>
                <a:cubicBezTo>
                  <a:pt x="4539" y="4381932"/>
                  <a:pt x="65979" y="1092339"/>
                  <a:pt x="0" y="0"/>
                </a:cubicBezTo>
                <a:close/>
              </a:path>
              <a:path w="10595428" h="5660571" stroke="0" extrusionOk="0">
                <a:moveTo>
                  <a:pt x="0" y="0"/>
                </a:moveTo>
                <a:lnTo>
                  <a:pt x="0" y="0"/>
                </a:lnTo>
                <a:cubicBezTo>
                  <a:pt x="4585448" y="-159798"/>
                  <a:pt x="9132107" y="169519"/>
                  <a:pt x="10595428" y="0"/>
                </a:cubicBezTo>
                <a:lnTo>
                  <a:pt x="10595428" y="0"/>
                </a:lnTo>
                <a:cubicBezTo>
                  <a:pt x="10647225" y="2424399"/>
                  <a:pt x="10590586" y="4422725"/>
                  <a:pt x="10595428" y="5660571"/>
                </a:cubicBezTo>
                <a:lnTo>
                  <a:pt x="10595428" y="5660571"/>
                </a:lnTo>
                <a:cubicBezTo>
                  <a:pt x="5624251" y="5689067"/>
                  <a:pt x="1133234" y="5764995"/>
                  <a:pt x="0" y="5660571"/>
                </a:cubicBezTo>
                <a:lnTo>
                  <a:pt x="0" y="5660571"/>
                </a:lnTo>
                <a:cubicBezTo>
                  <a:pt x="-163603" y="5014745"/>
                  <a:pt x="76112" y="805262"/>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思源黑体 CN Medium"/>
            </a:endParaRPr>
          </a:p>
        </p:txBody>
      </p:sp>
      <p:pic>
        <p:nvPicPr>
          <p:cNvPr id="11" name="Picture 10">
            <a:extLst>
              <a:ext uri="{FF2B5EF4-FFF2-40B4-BE49-F238E27FC236}">
                <a16:creationId xmlns:a16="http://schemas.microsoft.com/office/drawing/2014/main" id="{F54CE1DE-6DB9-3FBF-8242-5294291085C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84100" y="315112"/>
            <a:ext cx="1595087" cy="1971985"/>
          </a:xfrm>
          <a:prstGeom prst="rect">
            <a:avLst/>
          </a:prstGeom>
        </p:spPr>
      </p:pic>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0253A615-AA54-4A06-B6AA-45CE4AF3373A}"/>
              </a:ext>
            </a:extLst>
          </p:cNvPr>
          <p:cNvGrpSpPr/>
          <p:nvPr/>
        </p:nvGrpSpPr>
        <p:grpSpPr>
          <a:xfrm>
            <a:off x="1253688" y="1578360"/>
            <a:ext cx="3404884" cy="1450643"/>
            <a:chOff x="103939" y="1450539"/>
            <a:chExt cx="3331200" cy="1359890"/>
          </a:xfrm>
        </p:grpSpPr>
        <p:sp>
          <p:nvSpPr>
            <p:cNvPr id="17" name="Rectangle: Rounded Corners 16">
              <a:extLst>
                <a:ext uri="{FF2B5EF4-FFF2-40B4-BE49-F238E27FC236}">
                  <a16:creationId xmlns:a16="http://schemas.microsoft.com/office/drawing/2014/main" id="{E2767BD1-B2AB-4EC6-AA15-A7576765A8DC}"/>
                </a:ext>
              </a:extLst>
            </p:cNvPr>
            <p:cNvSpPr/>
            <p:nvPr/>
          </p:nvSpPr>
          <p:spPr>
            <a:xfrm>
              <a:off x="690082" y="2014242"/>
              <a:ext cx="2745057" cy="796187"/>
            </a:xfrm>
            <a:custGeom>
              <a:avLst/>
              <a:gdLst>
                <a:gd name="connsiteX0" fmla="*/ 0 w 2745057"/>
                <a:gd name="connsiteY0" fmla="*/ 194437 h 796187"/>
                <a:gd name="connsiteX1" fmla="*/ 194437 w 2745057"/>
                <a:gd name="connsiteY1" fmla="*/ 0 h 796187"/>
                <a:gd name="connsiteX2" fmla="*/ 2550620 w 2745057"/>
                <a:gd name="connsiteY2" fmla="*/ 0 h 796187"/>
                <a:gd name="connsiteX3" fmla="*/ 2745057 w 2745057"/>
                <a:gd name="connsiteY3" fmla="*/ 194437 h 796187"/>
                <a:gd name="connsiteX4" fmla="*/ 2745057 w 2745057"/>
                <a:gd name="connsiteY4" fmla="*/ 601750 h 796187"/>
                <a:gd name="connsiteX5" fmla="*/ 2550620 w 2745057"/>
                <a:gd name="connsiteY5" fmla="*/ 796187 h 796187"/>
                <a:gd name="connsiteX6" fmla="*/ 194437 w 2745057"/>
                <a:gd name="connsiteY6" fmla="*/ 796187 h 796187"/>
                <a:gd name="connsiteX7" fmla="*/ 0 w 2745057"/>
                <a:gd name="connsiteY7" fmla="*/ 601750 h 796187"/>
                <a:gd name="connsiteX8" fmla="*/ 0 w 2745057"/>
                <a:gd name="connsiteY8" fmla="*/ 194437 h 79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5057" h="796187" fill="none" extrusionOk="0">
                  <a:moveTo>
                    <a:pt x="0" y="194437"/>
                  </a:moveTo>
                  <a:cubicBezTo>
                    <a:pt x="-3764" y="100243"/>
                    <a:pt x="78183" y="-5960"/>
                    <a:pt x="194437" y="0"/>
                  </a:cubicBezTo>
                  <a:cubicBezTo>
                    <a:pt x="562886" y="-35273"/>
                    <a:pt x="1911109" y="-144294"/>
                    <a:pt x="2550620" y="0"/>
                  </a:cubicBezTo>
                  <a:cubicBezTo>
                    <a:pt x="2670638" y="3845"/>
                    <a:pt x="2730258" y="74574"/>
                    <a:pt x="2745057" y="194437"/>
                  </a:cubicBezTo>
                  <a:cubicBezTo>
                    <a:pt x="2760549" y="390897"/>
                    <a:pt x="2743775" y="490400"/>
                    <a:pt x="2745057" y="601750"/>
                  </a:cubicBezTo>
                  <a:cubicBezTo>
                    <a:pt x="2751096" y="704568"/>
                    <a:pt x="2659526" y="794538"/>
                    <a:pt x="2550620" y="796187"/>
                  </a:cubicBezTo>
                  <a:cubicBezTo>
                    <a:pt x="1782175" y="873712"/>
                    <a:pt x="692390" y="752484"/>
                    <a:pt x="194437" y="796187"/>
                  </a:cubicBezTo>
                  <a:cubicBezTo>
                    <a:pt x="79054" y="793971"/>
                    <a:pt x="-6117" y="709051"/>
                    <a:pt x="0" y="601750"/>
                  </a:cubicBezTo>
                  <a:cubicBezTo>
                    <a:pt x="10849" y="512185"/>
                    <a:pt x="-6462" y="248344"/>
                    <a:pt x="0" y="194437"/>
                  </a:cubicBezTo>
                  <a:close/>
                </a:path>
                <a:path w="2745057" h="796187" stroke="0" extrusionOk="0">
                  <a:moveTo>
                    <a:pt x="0" y="194437"/>
                  </a:moveTo>
                  <a:cubicBezTo>
                    <a:pt x="-584" y="85034"/>
                    <a:pt x="77377" y="7836"/>
                    <a:pt x="194437" y="0"/>
                  </a:cubicBezTo>
                  <a:cubicBezTo>
                    <a:pt x="619433" y="-95379"/>
                    <a:pt x="2174326" y="58096"/>
                    <a:pt x="2550620" y="0"/>
                  </a:cubicBezTo>
                  <a:cubicBezTo>
                    <a:pt x="2646676" y="-7975"/>
                    <a:pt x="2743854" y="86188"/>
                    <a:pt x="2745057" y="194437"/>
                  </a:cubicBezTo>
                  <a:cubicBezTo>
                    <a:pt x="2751406" y="332227"/>
                    <a:pt x="2768093" y="446593"/>
                    <a:pt x="2745057" y="601750"/>
                  </a:cubicBezTo>
                  <a:cubicBezTo>
                    <a:pt x="2752304" y="700521"/>
                    <a:pt x="2655919" y="794109"/>
                    <a:pt x="2550620" y="796187"/>
                  </a:cubicBezTo>
                  <a:cubicBezTo>
                    <a:pt x="1412532" y="736281"/>
                    <a:pt x="780599" y="878701"/>
                    <a:pt x="194437" y="796187"/>
                  </a:cubicBezTo>
                  <a:cubicBezTo>
                    <a:pt x="85613" y="796543"/>
                    <a:pt x="-13100" y="722431"/>
                    <a:pt x="0" y="601750"/>
                  </a:cubicBezTo>
                  <a:cubicBezTo>
                    <a:pt x="-9709" y="467210"/>
                    <a:pt x="2483" y="335759"/>
                    <a:pt x="0" y="194437"/>
                  </a:cubicBezTo>
                  <a:close/>
                </a:path>
              </a:pathLst>
            </a:custGeom>
            <a:solidFill>
              <a:schemeClr val="bg1">
                <a:alpha val="82000"/>
              </a:schemeClr>
            </a:solidFill>
            <a:ln w="28575">
              <a:solidFill>
                <a:srgbClr val="06545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Mắt</a:t>
              </a:r>
              <a:r>
                <a:rPr kumimoji="0" lang="en-US" sz="48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dõi</a:t>
              </a:r>
              <a:endParaRPr kumimoji="0" lang="en-US" sz="48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51787942-6C42-4C1F-AC79-B9E56BC91058}"/>
                </a:ext>
              </a:extLst>
            </p:cNvPr>
            <p:cNvPicPr>
              <a:picLocks noChangeAspect="1"/>
            </p:cNvPicPr>
            <p:nvPr/>
          </p:nvPicPr>
          <p:blipFill>
            <a:blip r:embed="rId5"/>
            <a:stretch>
              <a:fillRect/>
            </a:stretch>
          </p:blipFill>
          <p:spPr>
            <a:xfrm>
              <a:off x="103939" y="1450539"/>
              <a:ext cx="925462" cy="925463"/>
            </a:xfrm>
            <a:prstGeom prst="rect">
              <a:avLst/>
            </a:prstGeom>
          </p:spPr>
        </p:pic>
      </p:grpSp>
      <p:grpSp>
        <p:nvGrpSpPr>
          <p:cNvPr id="19" name="Group 18">
            <a:extLst>
              <a:ext uri="{FF2B5EF4-FFF2-40B4-BE49-F238E27FC236}">
                <a16:creationId xmlns:a16="http://schemas.microsoft.com/office/drawing/2014/main" id="{27FA6F53-FDC9-482F-8B5C-8744009DD01E}"/>
              </a:ext>
            </a:extLst>
          </p:cNvPr>
          <p:cNvGrpSpPr/>
          <p:nvPr/>
        </p:nvGrpSpPr>
        <p:grpSpPr>
          <a:xfrm>
            <a:off x="3886917" y="3429000"/>
            <a:ext cx="3441552" cy="1350638"/>
            <a:chOff x="4394496" y="3812784"/>
            <a:chExt cx="3441552" cy="1350638"/>
          </a:xfrm>
        </p:grpSpPr>
        <p:sp>
          <p:nvSpPr>
            <p:cNvPr id="20" name="Rectangle: Rounded Corners 19">
              <a:extLst>
                <a:ext uri="{FF2B5EF4-FFF2-40B4-BE49-F238E27FC236}">
                  <a16:creationId xmlns:a16="http://schemas.microsoft.com/office/drawing/2014/main" id="{8AA503A5-E171-465B-ABE4-7B59B868D802}"/>
                </a:ext>
              </a:extLst>
            </p:cNvPr>
            <p:cNvSpPr/>
            <p:nvPr/>
          </p:nvSpPr>
          <p:spPr>
            <a:xfrm>
              <a:off x="4926857" y="4177801"/>
              <a:ext cx="2909191" cy="985621"/>
            </a:xfrm>
            <a:custGeom>
              <a:avLst/>
              <a:gdLst>
                <a:gd name="connsiteX0" fmla="*/ 0 w 2909191"/>
                <a:gd name="connsiteY0" fmla="*/ 240699 h 985621"/>
                <a:gd name="connsiteX1" fmla="*/ 240699 w 2909191"/>
                <a:gd name="connsiteY1" fmla="*/ 0 h 985621"/>
                <a:gd name="connsiteX2" fmla="*/ 2668492 w 2909191"/>
                <a:gd name="connsiteY2" fmla="*/ 0 h 985621"/>
                <a:gd name="connsiteX3" fmla="*/ 2909191 w 2909191"/>
                <a:gd name="connsiteY3" fmla="*/ 240699 h 985621"/>
                <a:gd name="connsiteX4" fmla="*/ 2909191 w 2909191"/>
                <a:gd name="connsiteY4" fmla="*/ 744922 h 985621"/>
                <a:gd name="connsiteX5" fmla="*/ 2668492 w 2909191"/>
                <a:gd name="connsiteY5" fmla="*/ 985621 h 985621"/>
                <a:gd name="connsiteX6" fmla="*/ 240699 w 2909191"/>
                <a:gd name="connsiteY6" fmla="*/ 985621 h 985621"/>
                <a:gd name="connsiteX7" fmla="*/ 0 w 2909191"/>
                <a:gd name="connsiteY7" fmla="*/ 744922 h 985621"/>
                <a:gd name="connsiteX8" fmla="*/ 0 w 2909191"/>
                <a:gd name="connsiteY8" fmla="*/ 240699 h 98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9191" h="985621" fill="none" extrusionOk="0">
                  <a:moveTo>
                    <a:pt x="0" y="240699"/>
                  </a:moveTo>
                  <a:cubicBezTo>
                    <a:pt x="-5697" y="127729"/>
                    <a:pt x="88708" y="-12806"/>
                    <a:pt x="240699" y="0"/>
                  </a:cubicBezTo>
                  <a:cubicBezTo>
                    <a:pt x="935036" y="-35273"/>
                    <a:pt x="2000284" y="-144294"/>
                    <a:pt x="2668492" y="0"/>
                  </a:cubicBezTo>
                  <a:cubicBezTo>
                    <a:pt x="2809841" y="2561"/>
                    <a:pt x="2904708" y="103985"/>
                    <a:pt x="2909191" y="240699"/>
                  </a:cubicBezTo>
                  <a:cubicBezTo>
                    <a:pt x="2950256" y="384842"/>
                    <a:pt x="2924608" y="691795"/>
                    <a:pt x="2909191" y="744922"/>
                  </a:cubicBezTo>
                  <a:cubicBezTo>
                    <a:pt x="2918706" y="870661"/>
                    <a:pt x="2813346" y="972698"/>
                    <a:pt x="2668492" y="985621"/>
                  </a:cubicBezTo>
                  <a:cubicBezTo>
                    <a:pt x="2407612" y="1063146"/>
                    <a:pt x="1113349" y="941918"/>
                    <a:pt x="240699" y="985621"/>
                  </a:cubicBezTo>
                  <a:cubicBezTo>
                    <a:pt x="102473" y="984155"/>
                    <a:pt x="-4812" y="877790"/>
                    <a:pt x="0" y="744922"/>
                  </a:cubicBezTo>
                  <a:cubicBezTo>
                    <a:pt x="34828" y="590622"/>
                    <a:pt x="32966" y="437853"/>
                    <a:pt x="0" y="240699"/>
                  </a:cubicBezTo>
                  <a:close/>
                </a:path>
                <a:path w="2909191" h="985621" stroke="0" extrusionOk="0">
                  <a:moveTo>
                    <a:pt x="0" y="240699"/>
                  </a:moveTo>
                  <a:cubicBezTo>
                    <a:pt x="-1047" y="104148"/>
                    <a:pt x="88244" y="15810"/>
                    <a:pt x="240699" y="0"/>
                  </a:cubicBezTo>
                  <a:cubicBezTo>
                    <a:pt x="828739" y="-95379"/>
                    <a:pt x="1575179" y="58096"/>
                    <a:pt x="2668492" y="0"/>
                  </a:cubicBezTo>
                  <a:cubicBezTo>
                    <a:pt x="2793704" y="-5436"/>
                    <a:pt x="2897512" y="99371"/>
                    <a:pt x="2909191" y="240699"/>
                  </a:cubicBezTo>
                  <a:cubicBezTo>
                    <a:pt x="2944618" y="300846"/>
                    <a:pt x="2916622" y="570964"/>
                    <a:pt x="2909191" y="744922"/>
                  </a:cubicBezTo>
                  <a:cubicBezTo>
                    <a:pt x="2922414" y="862138"/>
                    <a:pt x="2789330" y="973572"/>
                    <a:pt x="2668492" y="985621"/>
                  </a:cubicBezTo>
                  <a:cubicBezTo>
                    <a:pt x="1494092" y="925715"/>
                    <a:pt x="982291" y="1068135"/>
                    <a:pt x="240699" y="985621"/>
                  </a:cubicBezTo>
                  <a:cubicBezTo>
                    <a:pt x="91563" y="989626"/>
                    <a:pt x="-9256" y="887250"/>
                    <a:pt x="0" y="744922"/>
                  </a:cubicBezTo>
                  <a:cubicBezTo>
                    <a:pt x="4754" y="493511"/>
                    <a:pt x="-37531" y="307622"/>
                    <a:pt x="0" y="240699"/>
                  </a:cubicBezTo>
                  <a:close/>
                </a:path>
              </a:pathLst>
            </a:custGeom>
            <a:solidFill>
              <a:schemeClr val="bg1">
                <a:alpha val="82000"/>
              </a:schemeClr>
            </a:solidFill>
            <a:ln w="28575">
              <a:solidFill>
                <a:srgbClr val="FFFF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rPr>
                <a:t>Tai </a:t>
              </a:r>
              <a:r>
                <a:rPr kumimoji="0" lang="en-US" sz="48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rPr>
                <a:t>nghe</a:t>
              </a:r>
              <a:endParaRPr kumimoji="0" lang="en-US" sz="48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4EBC33AE-B150-4D97-8406-15E7867A93F7}"/>
                </a:ext>
              </a:extLst>
            </p:cNvPr>
            <p:cNvPicPr>
              <a:picLocks noChangeAspect="1"/>
            </p:cNvPicPr>
            <p:nvPr/>
          </p:nvPicPr>
          <p:blipFill>
            <a:blip r:embed="rId6"/>
            <a:stretch>
              <a:fillRect/>
            </a:stretch>
          </p:blipFill>
          <p:spPr>
            <a:xfrm>
              <a:off x="4394496" y="3812784"/>
              <a:ext cx="961457" cy="961457"/>
            </a:xfrm>
            <a:prstGeom prst="rect">
              <a:avLst/>
            </a:prstGeom>
          </p:spPr>
        </p:pic>
      </p:grpSp>
      <p:grpSp>
        <p:nvGrpSpPr>
          <p:cNvPr id="22" name="Group 21">
            <a:extLst>
              <a:ext uri="{FF2B5EF4-FFF2-40B4-BE49-F238E27FC236}">
                <a16:creationId xmlns:a16="http://schemas.microsoft.com/office/drawing/2014/main" id="{E133E09B-237B-422A-9118-1B2E0AB52EAC}"/>
              </a:ext>
            </a:extLst>
          </p:cNvPr>
          <p:cNvGrpSpPr/>
          <p:nvPr/>
        </p:nvGrpSpPr>
        <p:grpSpPr>
          <a:xfrm>
            <a:off x="6666031" y="1892635"/>
            <a:ext cx="3433933" cy="1338142"/>
            <a:chOff x="8069134" y="1702756"/>
            <a:chExt cx="3433933" cy="1338142"/>
          </a:xfrm>
        </p:grpSpPr>
        <p:sp>
          <p:nvSpPr>
            <p:cNvPr id="23" name="Rectangle: Rounded Corners 22">
              <a:extLst>
                <a:ext uri="{FF2B5EF4-FFF2-40B4-BE49-F238E27FC236}">
                  <a16:creationId xmlns:a16="http://schemas.microsoft.com/office/drawing/2014/main" id="{0182C819-F044-4FB5-B8CB-E8D1E4B0235E}"/>
                </a:ext>
              </a:extLst>
            </p:cNvPr>
            <p:cNvSpPr/>
            <p:nvPr/>
          </p:nvSpPr>
          <p:spPr>
            <a:xfrm>
              <a:off x="8697292" y="2175723"/>
              <a:ext cx="2805775" cy="865175"/>
            </a:xfrm>
            <a:custGeom>
              <a:avLst/>
              <a:gdLst>
                <a:gd name="connsiteX0" fmla="*/ 0 w 2805775"/>
                <a:gd name="connsiteY0" fmla="*/ 211284 h 865175"/>
                <a:gd name="connsiteX1" fmla="*/ 211284 w 2805775"/>
                <a:gd name="connsiteY1" fmla="*/ 0 h 865175"/>
                <a:gd name="connsiteX2" fmla="*/ 2594491 w 2805775"/>
                <a:gd name="connsiteY2" fmla="*/ 0 h 865175"/>
                <a:gd name="connsiteX3" fmla="*/ 2805775 w 2805775"/>
                <a:gd name="connsiteY3" fmla="*/ 211284 h 865175"/>
                <a:gd name="connsiteX4" fmla="*/ 2805775 w 2805775"/>
                <a:gd name="connsiteY4" fmla="*/ 653891 h 865175"/>
                <a:gd name="connsiteX5" fmla="*/ 2594491 w 2805775"/>
                <a:gd name="connsiteY5" fmla="*/ 865175 h 865175"/>
                <a:gd name="connsiteX6" fmla="*/ 211284 w 2805775"/>
                <a:gd name="connsiteY6" fmla="*/ 865175 h 865175"/>
                <a:gd name="connsiteX7" fmla="*/ 0 w 2805775"/>
                <a:gd name="connsiteY7" fmla="*/ 653891 h 865175"/>
                <a:gd name="connsiteX8" fmla="*/ 0 w 280577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5775" h="865175" fill="none" extrusionOk="0">
                  <a:moveTo>
                    <a:pt x="0" y="211284"/>
                  </a:moveTo>
                  <a:cubicBezTo>
                    <a:pt x="-1081" y="98382"/>
                    <a:pt x="76805" y="-11955"/>
                    <a:pt x="211284" y="0"/>
                  </a:cubicBezTo>
                  <a:cubicBezTo>
                    <a:pt x="1217548" y="-35273"/>
                    <a:pt x="2099115" y="-144294"/>
                    <a:pt x="2594491" y="0"/>
                  </a:cubicBezTo>
                  <a:cubicBezTo>
                    <a:pt x="2718603" y="2259"/>
                    <a:pt x="2804060" y="93149"/>
                    <a:pt x="2805775" y="211284"/>
                  </a:cubicBezTo>
                  <a:cubicBezTo>
                    <a:pt x="2838181" y="392676"/>
                    <a:pt x="2826614" y="437886"/>
                    <a:pt x="2805775" y="653891"/>
                  </a:cubicBezTo>
                  <a:cubicBezTo>
                    <a:pt x="2807951" y="768935"/>
                    <a:pt x="2720651" y="854908"/>
                    <a:pt x="2594491" y="865175"/>
                  </a:cubicBezTo>
                  <a:cubicBezTo>
                    <a:pt x="1869236" y="942700"/>
                    <a:pt x="756631" y="821472"/>
                    <a:pt x="211284" y="865175"/>
                  </a:cubicBezTo>
                  <a:cubicBezTo>
                    <a:pt x="75754" y="859955"/>
                    <a:pt x="-10361" y="770438"/>
                    <a:pt x="0" y="653891"/>
                  </a:cubicBezTo>
                  <a:cubicBezTo>
                    <a:pt x="-34609" y="583789"/>
                    <a:pt x="4528" y="343616"/>
                    <a:pt x="0" y="211284"/>
                  </a:cubicBezTo>
                  <a:close/>
                </a:path>
                <a:path w="2805775" h="865175" stroke="0" extrusionOk="0">
                  <a:moveTo>
                    <a:pt x="0" y="211284"/>
                  </a:moveTo>
                  <a:cubicBezTo>
                    <a:pt x="-3428" y="82750"/>
                    <a:pt x="79135" y="12522"/>
                    <a:pt x="211284" y="0"/>
                  </a:cubicBezTo>
                  <a:cubicBezTo>
                    <a:pt x="632446" y="-95379"/>
                    <a:pt x="1954221" y="58096"/>
                    <a:pt x="2594491" y="0"/>
                  </a:cubicBezTo>
                  <a:cubicBezTo>
                    <a:pt x="2705851" y="-3751"/>
                    <a:pt x="2802877" y="92512"/>
                    <a:pt x="2805775" y="211284"/>
                  </a:cubicBezTo>
                  <a:cubicBezTo>
                    <a:pt x="2836217" y="334037"/>
                    <a:pt x="2783254" y="459933"/>
                    <a:pt x="2805775" y="653891"/>
                  </a:cubicBezTo>
                  <a:cubicBezTo>
                    <a:pt x="2815760" y="758711"/>
                    <a:pt x="2697459" y="851507"/>
                    <a:pt x="2594491" y="865175"/>
                  </a:cubicBezTo>
                  <a:cubicBezTo>
                    <a:pt x="2090462" y="805269"/>
                    <a:pt x="1283537" y="947689"/>
                    <a:pt x="211284" y="865175"/>
                  </a:cubicBezTo>
                  <a:cubicBezTo>
                    <a:pt x="77408" y="869424"/>
                    <a:pt x="-10101" y="780832"/>
                    <a:pt x="0" y="653891"/>
                  </a:cubicBezTo>
                  <a:cubicBezTo>
                    <a:pt x="39689" y="465304"/>
                    <a:pt x="37989" y="415667"/>
                    <a:pt x="0" y="211284"/>
                  </a:cubicBezTo>
                  <a:close/>
                </a:path>
              </a:pathLst>
            </a:custGeom>
            <a:solidFill>
              <a:schemeClr val="bg1">
                <a:alpha val="82000"/>
              </a:schemeClr>
            </a:solidFill>
            <a:ln w="28575">
              <a:solidFill>
                <a:srgbClr val="EA9116"/>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Tay </a:t>
              </a:r>
              <a:r>
                <a:rPr kumimoji="0" lang="en-US" sz="5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dò</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DB8EF4F5-7DAD-4246-8CCC-834A6BF95E86}"/>
                </a:ext>
              </a:extLst>
            </p:cNvPr>
            <p:cNvPicPr>
              <a:picLocks noChangeAspect="1"/>
            </p:cNvPicPr>
            <p:nvPr/>
          </p:nvPicPr>
          <p:blipFill>
            <a:blip r:embed="rId7"/>
            <a:stretch>
              <a:fillRect/>
            </a:stretch>
          </p:blipFill>
          <p:spPr>
            <a:xfrm>
              <a:off x="8069134" y="1702756"/>
              <a:ext cx="945933" cy="945933"/>
            </a:xfrm>
            <a:prstGeom prst="rect">
              <a:avLst/>
            </a:prstGeom>
          </p:spPr>
        </p:pic>
      </p:grpSp>
      <p:pic>
        <p:nvPicPr>
          <p:cNvPr id="3" name="Picture 2">
            <a:extLst>
              <a:ext uri="{FF2B5EF4-FFF2-40B4-BE49-F238E27FC236}">
                <a16:creationId xmlns:a16="http://schemas.microsoft.com/office/drawing/2014/main" id="{C5C5A370-32AF-3357-E23F-03AF633DF91A}"/>
              </a:ext>
            </a:extLst>
          </p:cNvPr>
          <p:cNvPicPr>
            <a:picLocks noChangeAspect="1"/>
          </p:cNvPicPr>
          <p:nvPr/>
        </p:nvPicPr>
        <p:blipFill>
          <a:blip r:embed="rId8"/>
          <a:stretch>
            <a:fillRect/>
          </a:stretch>
        </p:blipFill>
        <p:spPr>
          <a:xfrm>
            <a:off x="3166154" y="269537"/>
            <a:ext cx="6261135" cy="2304488"/>
          </a:xfrm>
          <a:prstGeom prst="rect">
            <a:avLst/>
          </a:prstGeom>
        </p:spPr>
      </p:pic>
    </p:spTree>
    <p:extLst>
      <p:ext uri="{BB962C8B-B14F-4D97-AF65-F5344CB8AC3E}">
        <p14:creationId xmlns:p14="http://schemas.microsoft.com/office/powerpoint/2010/main" val="128708440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66000">
                                          <p:cBhvr additive="base">
                                            <p:cTn id="12"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pic>
        <p:nvPicPr>
          <p:cNvPr id="3" name="Picture 2">
            <a:extLst>
              <a:ext uri="{FF2B5EF4-FFF2-40B4-BE49-F238E27FC236}">
                <a16:creationId xmlns:a16="http://schemas.microsoft.com/office/drawing/2014/main" id="{092E7D5B-56B5-2B83-309F-3205601631E1}"/>
              </a:ext>
            </a:extLst>
          </p:cNvPr>
          <p:cNvPicPr>
            <a:picLocks noChangeAspect="1"/>
          </p:cNvPicPr>
          <p:nvPr/>
        </p:nvPicPr>
        <p:blipFill>
          <a:blip r:embed="rId6"/>
          <a:stretch>
            <a:fillRect/>
          </a:stretch>
        </p:blipFill>
        <p:spPr>
          <a:xfrm>
            <a:off x="2655205" y="356587"/>
            <a:ext cx="6279424" cy="658425"/>
          </a:xfrm>
          <a:prstGeom prst="rect">
            <a:avLst/>
          </a:prstGeom>
        </p:spPr>
      </p:pic>
      <p:pic>
        <p:nvPicPr>
          <p:cNvPr id="9" name="Picture 8">
            <a:extLst>
              <a:ext uri="{FF2B5EF4-FFF2-40B4-BE49-F238E27FC236}">
                <a16:creationId xmlns:a16="http://schemas.microsoft.com/office/drawing/2014/main" id="{2E2EB71C-C4C4-476B-1CE1-0BE095CF8BF6}"/>
              </a:ext>
            </a:extLst>
          </p:cNvPr>
          <p:cNvPicPr>
            <a:picLocks noChangeAspect="1"/>
          </p:cNvPicPr>
          <p:nvPr/>
        </p:nvPicPr>
        <p:blipFill>
          <a:blip r:embed="rId7"/>
          <a:stretch>
            <a:fillRect/>
          </a:stretch>
        </p:blipFill>
        <p:spPr>
          <a:xfrm>
            <a:off x="7868093" y="4378203"/>
            <a:ext cx="3716468" cy="2173978"/>
          </a:xfrm>
          <a:prstGeom prst="rect">
            <a:avLst/>
          </a:prstGeom>
        </p:spPr>
      </p:pic>
      <p:sp>
        <p:nvSpPr>
          <p:cNvPr id="10"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500729" y="1011405"/>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Mắt sáng, nhìn lên bảng</a:t>
            </a:r>
          </a:p>
          <a:p>
            <a:r>
              <a:rPr lang="vi-VN" sz="2400" dirty="0">
                <a:latin typeface="Cambria" panose="02040503050406030204" pitchFamily="18" charset="0"/>
                <a:ea typeface="Cambria" panose="02040503050406030204" pitchFamily="18" charset="0"/>
              </a:rPr>
              <a:t>Lớp mươi nụ môi hồng</a:t>
            </a:r>
          </a:p>
          <a:p>
            <a:r>
              <a:rPr lang="vi-VN" sz="2400" dirty="0">
                <a:latin typeface="Cambria" panose="02040503050406030204" pitchFamily="18" charset="0"/>
                <a:ea typeface="Cambria" panose="02040503050406030204" pitchFamily="18" charset="0"/>
              </a:rPr>
              <a:t>Đôi tay cô cụp mở</a:t>
            </a:r>
          </a:p>
          <a:p>
            <a:r>
              <a:rPr lang="vi-VN" sz="2400" dirty="0">
                <a:latin typeface="Cambria" panose="02040503050406030204" pitchFamily="18" charset="0"/>
                <a:ea typeface="Cambria" panose="02040503050406030204" pitchFamily="18" charset="0"/>
              </a:rPr>
              <a:t>Báo tưng bừng thanh âm.</a:t>
            </a:r>
          </a:p>
        </p:txBody>
      </p:sp>
      <p:sp>
        <p:nvSpPr>
          <p:cNvPr id="11" name="Text Box 4">
            <a:extLst>
              <a:ext uri="{FF2B5EF4-FFF2-40B4-BE49-F238E27FC236}">
                <a16:creationId xmlns:a16="http://schemas.microsoft.com/office/drawing/2014/main" id="{F97D2D66-E0C5-508F-DE09-41EBC4AD393B}"/>
              </a:ext>
            </a:extLst>
          </p:cNvPr>
          <p:cNvSpPr txBox="1">
            <a:spLocks noChangeArrowheads="1"/>
          </p:cNvSpPr>
          <p:nvPr/>
        </p:nvSpPr>
        <p:spPr bwMode="auto">
          <a:xfrm>
            <a:off x="545334" y="2773297"/>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Cánh sẻ vụt qua song</a:t>
            </a:r>
          </a:p>
          <a:p>
            <a:r>
              <a:rPr lang="vi-VN" sz="2400" dirty="0">
                <a:latin typeface="Cambria" panose="02040503050406030204" pitchFamily="18" charset="0"/>
                <a:ea typeface="Cambria" panose="02040503050406030204" pitchFamily="18" charset="0"/>
              </a:rPr>
              <a:t>Hót nắng vàng ánh ỏi</a:t>
            </a:r>
          </a:p>
          <a:p>
            <a:r>
              <a:rPr lang="vi-VN" sz="2400" dirty="0">
                <a:latin typeface="Cambria" panose="02040503050406030204" pitchFamily="18" charset="0"/>
                <a:ea typeface="Cambria" panose="02040503050406030204" pitchFamily="18" charset="0"/>
              </a:rPr>
              <a:t>Các bé vẫn lặng chăm</a:t>
            </a:r>
          </a:p>
          <a:p>
            <a:r>
              <a:rPr lang="vi-VN" sz="2400" dirty="0">
                <a:latin typeface="Cambria" panose="02040503050406030204" pitchFamily="18" charset="0"/>
                <a:ea typeface="Cambria" panose="02040503050406030204" pitchFamily="18" charset="0"/>
              </a:rPr>
              <a:t>Nhìn theo cô mấp máy.</a:t>
            </a:r>
          </a:p>
        </p:txBody>
      </p:sp>
      <p:sp>
        <p:nvSpPr>
          <p:cNvPr id="15" name="Text Box 4">
            <a:extLst>
              <a:ext uri="{FF2B5EF4-FFF2-40B4-BE49-F238E27FC236}">
                <a16:creationId xmlns:a16="http://schemas.microsoft.com/office/drawing/2014/main" id="{D77FAC05-AAE5-7304-7C24-0762DBB5C809}"/>
              </a:ext>
            </a:extLst>
          </p:cNvPr>
          <p:cNvSpPr txBox="1">
            <a:spLocks noChangeArrowheads="1"/>
          </p:cNvSpPr>
          <p:nvPr/>
        </p:nvSpPr>
        <p:spPr bwMode="auto">
          <a:xfrm>
            <a:off x="578788" y="4479434"/>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Sau ngón tay cô đấy</a:t>
            </a:r>
          </a:p>
          <a:p>
            <a:r>
              <a:rPr lang="vi-VN" sz="2400" dirty="0">
                <a:latin typeface="Cambria" panose="02040503050406030204" pitchFamily="18" charset="0"/>
                <a:ea typeface="Cambria" panose="02040503050406030204" pitchFamily="18" charset="0"/>
              </a:rPr>
              <a:t>Là tiếng hạt nảy mầm</a:t>
            </a:r>
          </a:p>
          <a:p>
            <a:r>
              <a:rPr lang="vi-VN" sz="2400" dirty="0">
                <a:latin typeface="Cambria" panose="02040503050406030204" pitchFamily="18" charset="0"/>
                <a:ea typeface="Cambria" panose="02040503050406030204" pitchFamily="18" charset="0"/>
              </a:rPr>
              <a:t>Tiếng lá động trong vườn</a:t>
            </a:r>
          </a:p>
          <a:p>
            <a:r>
              <a:rPr lang="vi-VN" sz="2400" dirty="0">
                <a:latin typeface="Cambria" panose="02040503050406030204" pitchFamily="18" charset="0"/>
                <a:ea typeface="Cambria" panose="02040503050406030204" pitchFamily="18" charset="0"/>
              </a:rPr>
              <a:t>Tiếng sớm mai mẹ gọi.</a:t>
            </a:r>
          </a:p>
        </p:txBody>
      </p:sp>
      <p:sp>
        <p:nvSpPr>
          <p:cNvPr id="18" name="Text Box 4">
            <a:extLst>
              <a:ext uri="{FF2B5EF4-FFF2-40B4-BE49-F238E27FC236}">
                <a16:creationId xmlns:a16="http://schemas.microsoft.com/office/drawing/2014/main" id="{A1D1CFA9-E780-2CF9-E2AE-5D421E0CF27B}"/>
              </a:ext>
            </a:extLst>
          </p:cNvPr>
          <p:cNvSpPr txBox="1">
            <a:spLocks noChangeArrowheads="1"/>
          </p:cNvSpPr>
          <p:nvPr/>
        </p:nvSpPr>
        <p:spPr bwMode="auto">
          <a:xfrm>
            <a:off x="4699440" y="974335"/>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Tiếng cuộc đời sâu vợi</a:t>
            </a:r>
          </a:p>
          <a:p>
            <a:r>
              <a:rPr lang="vi-VN" sz="2400" dirty="0">
                <a:latin typeface="Cambria" panose="02040503050406030204" pitchFamily="18" charset="0"/>
                <a:ea typeface="Cambria" panose="02040503050406030204" pitchFamily="18" charset="0"/>
              </a:rPr>
              <a:t>Con tàu biển buông neo</a:t>
            </a:r>
          </a:p>
          <a:p>
            <a:r>
              <a:rPr lang="vi-VN" sz="2400" dirty="0">
                <a:latin typeface="Cambria" panose="02040503050406030204" pitchFamily="18" charset="0"/>
                <a:ea typeface="Cambria" panose="02040503050406030204" pitchFamily="18" charset="0"/>
              </a:rPr>
              <a:t>Ngôi sao mọc rừng chiều</a:t>
            </a:r>
          </a:p>
          <a:p>
            <a:r>
              <a:rPr lang="vi-VN" sz="2400" dirty="0">
                <a:latin typeface="Cambria" panose="02040503050406030204" pitchFamily="18" charset="0"/>
                <a:ea typeface="Cambria" panose="02040503050406030204" pitchFamily="18" charset="0"/>
              </a:rPr>
              <a:t>Vỏ ngựa ran vách đá.</a:t>
            </a:r>
          </a:p>
        </p:txBody>
      </p:sp>
      <p:sp>
        <p:nvSpPr>
          <p:cNvPr id="19" name="Text Box 4">
            <a:extLst>
              <a:ext uri="{FF2B5EF4-FFF2-40B4-BE49-F238E27FC236}">
                <a16:creationId xmlns:a16="http://schemas.microsoft.com/office/drawing/2014/main" id="{4D2AA5DC-64AE-9343-2BA5-9A712A4DEFFA}"/>
              </a:ext>
            </a:extLst>
          </p:cNvPr>
          <p:cNvSpPr txBox="1">
            <a:spLocks noChangeArrowheads="1"/>
          </p:cNvSpPr>
          <p:nvPr/>
        </p:nvSpPr>
        <p:spPr bwMode="auto">
          <a:xfrm>
            <a:off x="4674727" y="2815492"/>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Bao nghĩ suy vất vả</a:t>
            </a:r>
          </a:p>
          <a:p>
            <a:r>
              <a:rPr lang="vi-VN" sz="2400" dirty="0">
                <a:latin typeface="Cambria" panose="02040503050406030204" pitchFamily="18" charset="0"/>
                <a:ea typeface="Cambria" panose="02040503050406030204" pitchFamily="18" charset="0"/>
              </a:rPr>
              <a:t>Trong mắt người lo toan</a:t>
            </a:r>
          </a:p>
          <a:p>
            <a:r>
              <a:rPr lang="vi-VN" sz="2400" dirty="0">
                <a:latin typeface="Cambria" panose="02040503050406030204" pitchFamily="18" charset="0"/>
                <a:ea typeface="Cambria" panose="02040503050406030204" pitchFamily="18" charset="0"/>
              </a:rPr>
              <a:t>Để từng âm có nghĩa</a:t>
            </a:r>
          </a:p>
          <a:p>
            <a:r>
              <a:rPr lang="vi-VN" sz="2400" dirty="0">
                <a:latin typeface="Cambria" panose="02040503050406030204" pitchFamily="18" charset="0"/>
                <a:ea typeface="Cambria" panose="02040503050406030204" pitchFamily="18" charset="0"/>
              </a:rPr>
              <a:t>Bật lên từ môi em.</a:t>
            </a:r>
          </a:p>
        </p:txBody>
      </p:sp>
      <p:sp>
        <p:nvSpPr>
          <p:cNvPr id="20" name="Text Box 4">
            <a:extLst>
              <a:ext uri="{FF2B5EF4-FFF2-40B4-BE49-F238E27FC236}">
                <a16:creationId xmlns:a16="http://schemas.microsoft.com/office/drawing/2014/main" id="{60583303-A68E-801B-EE03-C46F5C626B88}"/>
              </a:ext>
            </a:extLst>
          </p:cNvPr>
          <p:cNvSpPr txBox="1">
            <a:spLocks noChangeArrowheads="1"/>
          </p:cNvSpPr>
          <p:nvPr/>
        </p:nvSpPr>
        <p:spPr bwMode="auto">
          <a:xfrm>
            <a:off x="4674727" y="4644292"/>
            <a:ext cx="4273198" cy="1938992"/>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Nghe cánh vỗ chim non</a:t>
            </a:r>
          </a:p>
          <a:p>
            <a:r>
              <a:rPr lang="vi-VN" sz="2400" dirty="0">
                <a:latin typeface="Cambria" panose="02040503050406030204" pitchFamily="18" charset="0"/>
                <a:ea typeface="Cambria" panose="02040503050406030204" pitchFamily="18" charset="0"/>
              </a:rPr>
              <a:t>Trước diệu kì tiếng hót</a:t>
            </a:r>
          </a:p>
          <a:p>
            <a:r>
              <a:rPr lang="vi-VN" sz="2400" dirty="0">
                <a:latin typeface="Cambria" panose="02040503050406030204" pitchFamily="18" charset="0"/>
                <a:ea typeface="Cambria" panose="02040503050406030204" pitchFamily="18" charset="0"/>
              </a:rPr>
              <a:t>Giữa hồn nhiên lớp học</a:t>
            </a:r>
          </a:p>
          <a:p>
            <a:r>
              <a:rPr lang="vi-VN" sz="2400" dirty="0">
                <a:latin typeface="Cambria" panose="02040503050406030204" pitchFamily="18" charset="0"/>
                <a:ea typeface="Cambria" panose="02040503050406030204" pitchFamily="18" charset="0"/>
              </a:rPr>
              <a:t>Ai nụ cười rưng rưng.</a:t>
            </a:r>
          </a:p>
          <a:p>
            <a:pPr algn="r"/>
            <a:r>
              <a:rPr lang="vi-VN" sz="2400" dirty="0">
                <a:latin typeface="Cambria" panose="02040503050406030204" pitchFamily="18" charset="0"/>
                <a:ea typeface="Cambria" panose="02040503050406030204" pitchFamily="18" charset="0"/>
              </a:rPr>
              <a:t>(Tô Hà)</a:t>
            </a:r>
          </a:p>
        </p:txBody>
      </p:sp>
    </p:spTree>
    <p:extLst>
      <p:ext uri="{BB962C8B-B14F-4D97-AF65-F5344CB8AC3E}">
        <p14:creationId xmlns:p14="http://schemas.microsoft.com/office/powerpoint/2010/main" val="377653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1250"/>
                                        <p:tgtEl>
                                          <p:spTgt spid="10"/>
                                        </p:tgtEl>
                                      </p:cBhvr>
                                    </p:animEffect>
                                  </p:childTnLst>
                                </p:cTn>
                              </p:par>
                            </p:childTnLst>
                          </p:cTn>
                        </p:par>
                        <p:par>
                          <p:cTn id="8" fill="hold">
                            <p:stCondLst>
                              <p:cond delay="125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1250"/>
                                        <p:tgtEl>
                                          <p:spTgt spid="11"/>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1250"/>
                                        <p:tgtEl>
                                          <p:spTgt spid="15"/>
                                        </p:tgtEl>
                                      </p:cBhvr>
                                    </p:animEffect>
                                  </p:childTnLst>
                                </p:cTn>
                              </p:par>
                            </p:childTnLst>
                          </p:cTn>
                        </p:par>
                        <p:par>
                          <p:cTn id="16" fill="hold">
                            <p:stCondLst>
                              <p:cond delay="3750"/>
                            </p:stCondLst>
                            <p:childTnLst>
                              <p:par>
                                <p:cTn id="17" presetID="14" presetClass="entr" presetSubtype="1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1250"/>
                                        <p:tgtEl>
                                          <p:spTgt spid="18"/>
                                        </p:tgtEl>
                                      </p:cBhvr>
                                    </p:animEffect>
                                  </p:childTnLst>
                                </p:cTn>
                              </p:par>
                            </p:childTnLst>
                          </p:cTn>
                        </p:par>
                        <p:par>
                          <p:cTn id="20" fill="hold">
                            <p:stCondLst>
                              <p:cond delay="5000"/>
                            </p:stCondLst>
                            <p:childTnLst>
                              <p:par>
                                <p:cTn id="21" presetID="14" presetClass="entr" presetSubtype="1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1250"/>
                                        <p:tgtEl>
                                          <p:spTgt spid="19"/>
                                        </p:tgtEl>
                                      </p:cBhvr>
                                    </p:animEffect>
                                  </p:childTnLst>
                                </p:cTn>
                              </p:par>
                            </p:childTnLst>
                          </p:cTn>
                        </p:par>
                        <p:par>
                          <p:cTn id="24" fill="hold">
                            <p:stCondLst>
                              <p:cond delay="6250"/>
                            </p:stCondLst>
                            <p:childTnLst>
                              <p:par>
                                <p:cTn id="25" presetID="14" presetClass="entr" presetSubtype="1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8"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502182" y="807504"/>
            <a:ext cx="11205795" cy="5496790"/>
          </a:xfrm>
          <a:custGeom>
            <a:avLst/>
            <a:gdLst>
              <a:gd name="connsiteX0" fmla="*/ 0 w 11205795"/>
              <a:gd name="connsiteY0" fmla="*/ 0 h 5496790"/>
              <a:gd name="connsiteX1" fmla="*/ 0 w 11205795"/>
              <a:gd name="connsiteY1" fmla="*/ 0 h 5496790"/>
              <a:gd name="connsiteX2" fmla="*/ 11205795 w 11205795"/>
              <a:gd name="connsiteY2" fmla="*/ 0 h 5496790"/>
              <a:gd name="connsiteX3" fmla="*/ 11205795 w 11205795"/>
              <a:gd name="connsiteY3" fmla="*/ 0 h 5496790"/>
              <a:gd name="connsiteX4" fmla="*/ 11205795 w 11205795"/>
              <a:gd name="connsiteY4" fmla="*/ 5496790 h 5496790"/>
              <a:gd name="connsiteX5" fmla="*/ 11205795 w 11205795"/>
              <a:gd name="connsiteY5" fmla="*/ 5496790 h 5496790"/>
              <a:gd name="connsiteX6" fmla="*/ 0 w 11205795"/>
              <a:gd name="connsiteY6" fmla="*/ 5496790 h 5496790"/>
              <a:gd name="connsiteX7" fmla="*/ 0 w 11205795"/>
              <a:gd name="connsiteY7" fmla="*/ 5496790 h 5496790"/>
              <a:gd name="connsiteX8" fmla="*/ 0 w 11205795"/>
              <a:gd name="connsiteY8" fmla="*/ 0 h 54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5795" h="5496790" fill="none" extrusionOk="0">
                <a:moveTo>
                  <a:pt x="0" y="0"/>
                </a:moveTo>
                <a:lnTo>
                  <a:pt x="0" y="0"/>
                </a:lnTo>
                <a:cubicBezTo>
                  <a:pt x="1497338" y="-126796"/>
                  <a:pt x="6778736" y="-73671"/>
                  <a:pt x="11205795" y="0"/>
                </a:cubicBezTo>
                <a:lnTo>
                  <a:pt x="11205795" y="0"/>
                </a:lnTo>
                <a:cubicBezTo>
                  <a:pt x="11331767" y="2711426"/>
                  <a:pt x="11069451" y="2938900"/>
                  <a:pt x="11205795" y="5496790"/>
                </a:cubicBezTo>
                <a:lnTo>
                  <a:pt x="11205795" y="5496790"/>
                </a:lnTo>
                <a:cubicBezTo>
                  <a:pt x="6913103" y="5471831"/>
                  <a:pt x="1766772" y="5569903"/>
                  <a:pt x="0" y="5496790"/>
                </a:cubicBezTo>
                <a:lnTo>
                  <a:pt x="0" y="5496790"/>
                </a:lnTo>
                <a:cubicBezTo>
                  <a:pt x="4539" y="4110234"/>
                  <a:pt x="65979" y="2659383"/>
                  <a:pt x="0" y="0"/>
                </a:cubicBezTo>
                <a:close/>
              </a:path>
              <a:path w="11205795" h="5496790" stroke="0" extrusionOk="0">
                <a:moveTo>
                  <a:pt x="0" y="0"/>
                </a:moveTo>
                <a:lnTo>
                  <a:pt x="0" y="0"/>
                </a:lnTo>
                <a:cubicBezTo>
                  <a:pt x="2449164" y="-159798"/>
                  <a:pt x="5695483" y="169519"/>
                  <a:pt x="11205795" y="0"/>
                </a:cubicBezTo>
                <a:lnTo>
                  <a:pt x="11205795" y="0"/>
                </a:lnTo>
                <a:cubicBezTo>
                  <a:pt x="11257592" y="2115619"/>
                  <a:pt x="11200953" y="3456760"/>
                  <a:pt x="11205795" y="5496790"/>
                </a:cubicBezTo>
                <a:lnTo>
                  <a:pt x="11205795" y="5496790"/>
                </a:lnTo>
                <a:cubicBezTo>
                  <a:pt x="8632601" y="5525286"/>
                  <a:pt x="4648760" y="5601214"/>
                  <a:pt x="0" y="5496790"/>
                </a:cubicBezTo>
                <a:lnTo>
                  <a:pt x="0" y="5496790"/>
                </a:lnTo>
                <a:cubicBezTo>
                  <a:pt x="-163603" y="4243257"/>
                  <a:pt x="76112" y="1388933"/>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思源黑体 CN Medium"/>
            </a:endParaRPr>
          </a:p>
        </p:txBody>
      </p:sp>
      <p:pic>
        <p:nvPicPr>
          <p:cNvPr id="11" name="Picture 10">
            <a:extLst>
              <a:ext uri="{FF2B5EF4-FFF2-40B4-BE49-F238E27FC236}">
                <a16:creationId xmlns:a16="http://schemas.microsoft.com/office/drawing/2014/main" id="{F54CE1DE-6DB9-3FBF-8242-5294291085C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43522" y="-36785"/>
            <a:ext cx="1164455" cy="1439601"/>
          </a:xfrm>
          <a:prstGeom prst="rect">
            <a:avLst/>
          </a:prstGeom>
        </p:spPr>
      </p:pic>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E1B78459-F7C1-443C-AEBD-FBE3DD030F93}"/>
              </a:ext>
            </a:extLst>
          </p:cNvPr>
          <p:cNvGrpSpPr/>
          <p:nvPr/>
        </p:nvGrpSpPr>
        <p:grpSpPr>
          <a:xfrm>
            <a:off x="1372767" y="1257400"/>
            <a:ext cx="3845583" cy="1691565"/>
            <a:chOff x="710357" y="1590862"/>
            <a:chExt cx="3845583" cy="1691565"/>
          </a:xfrm>
        </p:grpSpPr>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AAAF8DA3-0411-4AFF-AA1A-8795E9C2AF54}"/>
                </a:ext>
              </a:extLst>
            </p:cNvPr>
            <p:cNvSpPr/>
            <p:nvPr/>
          </p:nvSpPr>
          <p:spPr>
            <a:xfrm rot="207888">
              <a:off x="710357" y="1713277"/>
              <a:ext cx="3845583" cy="1569150"/>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7E6658CC-0E88-4C8E-8FA3-E84625A7B1B0}"/>
                </a:ext>
              </a:extLst>
            </p:cNvPr>
            <p:cNvSpPr txBox="1"/>
            <p:nvPr/>
          </p:nvSpPr>
          <p:spPr>
            <a:xfrm>
              <a:off x="1444441" y="2039188"/>
              <a:ext cx="30180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nụ</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môi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hồng</a:t>
              </a:r>
              <a:endParaRPr kumimoji="0" lang="en-US" sz="1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B7813B78-0EE7-4E41-BB2E-7DCB23C0B1E9}"/>
              </a:ext>
            </a:extLst>
          </p:cNvPr>
          <p:cNvGrpSpPr/>
          <p:nvPr/>
        </p:nvGrpSpPr>
        <p:grpSpPr>
          <a:xfrm>
            <a:off x="6057493" y="1235200"/>
            <a:ext cx="4734877" cy="1702662"/>
            <a:chOff x="710224" y="1590862"/>
            <a:chExt cx="4734877" cy="1702662"/>
          </a:xfrm>
        </p:grpSpPr>
        <p:sp>
          <p:nvSpPr>
            <p:cNvPr id="17" name="Google Shape;1953;p40">
              <a:extLst>
                <a:ext uri="{FF2B5EF4-FFF2-40B4-BE49-F238E27FC236}">
                  <a16:creationId xmlns:a16="http://schemas.microsoft.com/office/drawing/2014/main" id="{6AC1B6B3-70EF-41B2-B723-79EA00E3DA21}"/>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Cloud 17">
              <a:extLst>
                <a:ext uri="{FF2B5EF4-FFF2-40B4-BE49-F238E27FC236}">
                  <a16:creationId xmlns:a16="http://schemas.microsoft.com/office/drawing/2014/main" id="{4527B595-5E77-481F-BA18-DA2807130343}"/>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94934CD7-D735-4744-ADBD-7AE13C49B737}"/>
                </a:ext>
              </a:extLst>
            </p:cNvPr>
            <p:cNvSpPr txBox="1"/>
            <p:nvPr/>
          </p:nvSpPr>
          <p:spPr>
            <a:xfrm>
              <a:off x="1585500" y="2101043"/>
              <a:ext cx="38596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nắng</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vàng</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28C047E4-45F1-4A73-9D9A-09DA502951B9}"/>
              </a:ext>
            </a:extLst>
          </p:cNvPr>
          <p:cNvGrpSpPr/>
          <p:nvPr/>
        </p:nvGrpSpPr>
        <p:grpSpPr>
          <a:xfrm>
            <a:off x="1528506" y="3132998"/>
            <a:ext cx="4212644" cy="1407104"/>
            <a:chOff x="710224" y="1590862"/>
            <a:chExt cx="4212644" cy="1702662"/>
          </a:xfrm>
        </p:grpSpPr>
        <p:sp>
          <p:nvSpPr>
            <p:cNvPr id="21" name="Google Shape;1953;p40">
              <a:extLst>
                <a:ext uri="{FF2B5EF4-FFF2-40B4-BE49-F238E27FC236}">
                  <a16:creationId xmlns:a16="http://schemas.microsoft.com/office/drawing/2014/main" id="{6D4833EB-4FE9-491E-98F9-3D6FB541073E}"/>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Cloud 21">
              <a:extLst>
                <a:ext uri="{FF2B5EF4-FFF2-40B4-BE49-F238E27FC236}">
                  <a16:creationId xmlns:a16="http://schemas.microsoft.com/office/drawing/2014/main" id="{7BB8BE29-3934-4263-8673-6FF49352B780}"/>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038188ED-B148-4EAE-9F96-6A8D1CD2B025}"/>
                </a:ext>
              </a:extLst>
            </p:cNvPr>
            <p:cNvSpPr txBox="1"/>
            <p:nvPr/>
          </p:nvSpPr>
          <p:spPr>
            <a:xfrm>
              <a:off x="979445" y="2036083"/>
              <a:ext cx="3859601" cy="8565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lặng</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chăm</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FA49A054-BF17-4896-AA01-BE57CEFCD67B}"/>
              </a:ext>
            </a:extLst>
          </p:cNvPr>
          <p:cNvGrpSpPr/>
          <p:nvPr/>
        </p:nvGrpSpPr>
        <p:grpSpPr>
          <a:xfrm>
            <a:off x="5985544" y="3082400"/>
            <a:ext cx="4747648" cy="1319479"/>
            <a:chOff x="424311" y="1590862"/>
            <a:chExt cx="4747648" cy="1701562"/>
          </a:xfrm>
        </p:grpSpPr>
        <p:sp>
          <p:nvSpPr>
            <p:cNvPr id="27" name="Google Shape;1953;p40">
              <a:extLst>
                <a:ext uri="{FF2B5EF4-FFF2-40B4-BE49-F238E27FC236}">
                  <a16:creationId xmlns:a16="http://schemas.microsoft.com/office/drawing/2014/main" id="{01646DAA-AD3D-4E9F-A8C4-AE943239E3FB}"/>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Cloud 28">
              <a:extLst>
                <a:ext uri="{FF2B5EF4-FFF2-40B4-BE49-F238E27FC236}">
                  <a16:creationId xmlns:a16="http://schemas.microsoft.com/office/drawing/2014/main" id="{0189C3C1-120D-41CA-A731-43347D991F1B}"/>
                </a:ext>
              </a:extLst>
            </p:cNvPr>
            <p:cNvSpPr/>
            <p:nvPr/>
          </p:nvSpPr>
          <p:spPr>
            <a:xfrm rot="207888">
              <a:off x="424311" y="1732899"/>
              <a:ext cx="4747648" cy="1559525"/>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705CD6D4-58C8-4F9E-9FC2-DB658999253C}"/>
                </a:ext>
              </a:extLst>
            </p:cNvPr>
            <p:cNvSpPr txBox="1"/>
            <p:nvPr/>
          </p:nvSpPr>
          <p:spPr>
            <a:xfrm>
              <a:off x="684393" y="1978419"/>
              <a:ext cx="4168100" cy="9128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mầm</a:t>
              </a:r>
              <a:endParaRPr kumimoji="0" lang="en-US" sz="1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68254" y="4571999"/>
            <a:ext cx="12260254" cy="3108511"/>
          </a:xfrm>
          <a:prstGeom prst="rect">
            <a:avLst/>
          </a:prstGeom>
          <a:ln>
            <a:noFill/>
          </a:ln>
        </p:spPr>
      </p:pic>
      <p:pic>
        <p:nvPicPr>
          <p:cNvPr id="5" name="Picture 4">
            <a:extLst>
              <a:ext uri="{FF2B5EF4-FFF2-40B4-BE49-F238E27FC236}">
                <a16:creationId xmlns:a16="http://schemas.microsoft.com/office/drawing/2014/main" id="{5697AE71-E3F2-61A5-46F7-3CDF2012194C}"/>
              </a:ext>
            </a:extLst>
          </p:cNvPr>
          <p:cNvPicPr>
            <a:picLocks noChangeAspect="1"/>
          </p:cNvPicPr>
          <p:nvPr/>
        </p:nvPicPr>
        <p:blipFill>
          <a:blip r:embed="rId6"/>
          <a:stretch>
            <a:fillRect/>
          </a:stretch>
        </p:blipFill>
        <p:spPr>
          <a:xfrm>
            <a:off x="1650506" y="-232092"/>
            <a:ext cx="8657070" cy="2048434"/>
          </a:xfrm>
          <a:prstGeom prst="rect">
            <a:avLst/>
          </a:prstGeom>
        </p:spPr>
      </p:pic>
      <p:grpSp>
        <p:nvGrpSpPr>
          <p:cNvPr id="6" name="Group 5">
            <a:extLst>
              <a:ext uri="{FF2B5EF4-FFF2-40B4-BE49-F238E27FC236}">
                <a16:creationId xmlns:a16="http://schemas.microsoft.com/office/drawing/2014/main" id="{AC43BB53-267C-8761-DBAC-F39F936924AE}"/>
              </a:ext>
            </a:extLst>
          </p:cNvPr>
          <p:cNvGrpSpPr/>
          <p:nvPr/>
        </p:nvGrpSpPr>
        <p:grpSpPr>
          <a:xfrm>
            <a:off x="1360381" y="4730446"/>
            <a:ext cx="4747648" cy="1319479"/>
            <a:chOff x="424311" y="1590862"/>
            <a:chExt cx="4747648" cy="1701562"/>
          </a:xfrm>
        </p:grpSpPr>
        <p:sp>
          <p:nvSpPr>
            <p:cNvPr id="7" name="Google Shape;1953;p40">
              <a:extLst>
                <a:ext uri="{FF2B5EF4-FFF2-40B4-BE49-F238E27FC236}">
                  <a16:creationId xmlns:a16="http://schemas.microsoft.com/office/drawing/2014/main" id="{F81B809D-9F95-2F43-53C5-280D02FBF9D3}"/>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Cloud 9">
              <a:extLst>
                <a:ext uri="{FF2B5EF4-FFF2-40B4-BE49-F238E27FC236}">
                  <a16:creationId xmlns:a16="http://schemas.microsoft.com/office/drawing/2014/main" id="{D4B68C29-D06B-FAF5-585F-E24F610BB84A}"/>
                </a:ext>
              </a:extLst>
            </p:cNvPr>
            <p:cNvSpPr/>
            <p:nvPr/>
          </p:nvSpPr>
          <p:spPr>
            <a:xfrm rot="207888">
              <a:off x="424311" y="1732899"/>
              <a:ext cx="4747648" cy="1559525"/>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DD4F70C5-3723-F6C4-BE07-CD2FF6024A5D}"/>
                </a:ext>
              </a:extLst>
            </p:cNvPr>
            <p:cNvSpPr txBox="1"/>
            <p:nvPr/>
          </p:nvSpPr>
          <p:spPr>
            <a:xfrm>
              <a:off x="833249" y="1909862"/>
              <a:ext cx="4168100" cy="9128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ỏi</a:t>
              </a:r>
              <a:endParaRPr kumimoji="0" lang="en-US" sz="1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7F5F3A00-B209-162C-655F-8054A32E8DAD}"/>
              </a:ext>
            </a:extLst>
          </p:cNvPr>
          <p:cNvGrpSpPr/>
          <p:nvPr/>
        </p:nvGrpSpPr>
        <p:grpSpPr>
          <a:xfrm>
            <a:off x="6333940" y="4350539"/>
            <a:ext cx="4702979" cy="1702662"/>
            <a:chOff x="710224" y="1590862"/>
            <a:chExt cx="4702979" cy="1702662"/>
          </a:xfrm>
        </p:grpSpPr>
        <p:sp>
          <p:nvSpPr>
            <p:cNvPr id="25" name="Google Shape;1953;p40">
              <a:extLst>
                <a:ext uri="{FF2B5EF4-FFF2-40B4-BE49-F238E27FC236}">
                  <a16:creationId xmlns:a16="http://schemas.microsoft.com/office/drawing/2014/main" id="{AF2E003E-4872-BD3A-8A31-D9BA05FD5B1C}"/>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Cloud 31">
              <a:extLst>
                <a:ext uri="{FF2B5EF4-FFF2-40B4-BE49-F238E27FC236}">
                  <a16:creationId xmlns:a16="http://schemas.microsoft.com/office/drawing/2014/main" id="{9489F833-8333-CB65-B753-C78347FDE71A}"/>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2E141B92-9E32-9281-2283-8A032650D295}"/>
                </a:ext>
              </a:extLst>
            </p:cNvPr>
            <p:cNvSpPr txBox="1"/>
            <p:nvPr/>
          </p:nvSpPr>
          <p:spPr>
            <a:xfrm>
              <a:off x="1553602" y="2101043"/>
              <a:ext cx="38596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ran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vách</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đá</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9020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1E39160-0F90-CBF1-4E12-8593EDB7EAF4}"/>
              </a:ext>
            </a:extLst>
          </p:cNvPr>
          <p:cNvGrpSpPr/>
          <p:nvPr/>
        </p:nvGrpSpPr>
        <p:grpSpPr>
          <a:xfrm>
            <a:off x="1988289" y="-1065439"/>
            <a:ext cx="8048846" cy="3074992"/>
            <a:chOff x="4164208" y="-1065439"/>
            <a:chExt cx="3667124" cy="3667124"/>
          </a:xfrm>
        </p:grpSpPr>
        <p:pic>
          <p:nvPicPr>
            <p:cNvPr id="7" name="图片 6" descr="图片包含 室内, 规模, 摇摆, 木&#10;&#10;描述已自动生成">
              <a:extLst>
                <a:ext uri="{FF2B5EF4-FFF2-40B4-BE49-F238E27FC236}">
                  <a16:creationId xmlns:a16="http://schemas.microsoft.com/office/drawing/2014/main" id="{5C23542C-247D-4D8D-9D8F-53C3FAC1E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4208" y="-1065439"/>
              <a:ext cx="3667124" cy="3667124"/>
            </a:xfrm>
            <a:prstGeom prst="rect">
              <a:avLst/>
            </a:prstGeom>
          </p:spPr>
        </p:pic>
        <p:sp>
          <p:nvSpPr>
            <p:cNvPr id="10" name="TextBox 9">
              <a:extLst>
                <a:ext uri="{FF2B5EF4-FFF2-40B4-BE49-F238E27FC236}">
                  <a16:creationId xmlns:a16="http://schemas.microsoft.com/office/drawing/2014/main" id="{41EE0C58-14EA-5D19-8EDC-6773A603C4EB}"/>
                </a:ext>
              </a:extLst>
            </p:cNvPr>
            <p:cNvSpPr txBox="1"/>
            <p:nvPr/>
          </p:nvSpPr>
          <p:spPr>
            <a:xfrm>
              <a:off x="4453778" y="598942"/>
              <a:ext cx="3087983" cy="7707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ln w="38100">
                    <a:noFill/>
                  </a:ln>
                  <a:solidFill>
                    <a:prstClr val="white"/>
                  </a:solidFill>
                  <a:latin typeface="Cambria" panose="02040503050406030204" pitchFamily="18" charset="0"/>
                  <a:ea typeface="Cambria" panose="02040503050406030204" pitchFamily="18" charset="0"/>
                </a:rPr>
                <a:t>NGẮT NHỊP THƠ</a:t>
              </a:r>
              <a:endParaRPr kumimoji="0" lang="en-US" sz="36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 Box 4">
            <a:extLst>
              <a:ext uri="{FF2B5EF4-FFF2-40B4-BE49-F238E27FC236}">
                <a16:creationId xmlns:a16="http://schemas.microsoft.com/office/drawing/2014/main" id="{D2F98FE2-5826-680F-77CF-78E3B249224B}"/>
              </a:ext>
            </a:extLst>
          </p:cNvPr>
          <p:cNvSpPr txBox="1">
            <a:spLocks noChangeArrowheads="1"/>
          </p:cNvSpPr>
          <p:nvPr/>
        </p:nvSpPr>
        <p:spPr bwMode="auto">
          <a:xfrm>
            <a:off x="3876111" y="1587328"/>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Mắt sáng</a:t>
            </a:r>
            <a:r>
              <a:rPr lang="vi-VN" sz="2400">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nhìn </a:t>
            </a:r>
            <a:r>
              <a:rPr lang="vi-VN" sz="2400" dirty="0">
                <a:latin typeface="Cambria" panose="02040503050406030204" pitchFamily="18" charset="0"/>
                <a:ea typeface="Cambria" panose="02040503050406030204" pitchFamily="18" charset="0"/>
              </a:rPr>
              <a:t>lên bảng</a:t>
            </a:r>
          </a:p>
          <a:p>
            <a:r>
              <a:rPr lang="vi-VN" sz="2400">
                <a:latin typeface="Cambria" panose="02040503050406030204" pitchFamily="18" charset="0"/>
                <a:ea typeface="Cambria" panose="02040503050406030204" pitchFamily="18" charset="0"/>
              </a:rPr>
              <a:t>Lớp </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mươi </a:t>
            </a:r>
            <a:r>
              <a:rPr lang="vi-VN" sz="2400" dirty="0">
                <a:latin typeface="Cambria" panose="02040503050406030204" pitchFamily="18" charset="0"/>
                <a:ea typeface="Cambria" panose="02040503050406030204" pitchFamily="18" charset="0"/>
              </a:rPr>
              <a:t>nụ môi hồng</a:t>
            </a:r>
          </a:p>
          <a:p>
            <a:r>
              <a:rPr lang="vi-VN" sz="2400" dirty="0">
                <a:latin typeface="Cambria" panose="02040503050406030204" pitchFamily="18" charset="0"/>
                <a:ea typeface="Cambria" panose="02040503050406030204" pitchFamily="18" charset="0"/>
              </a:rPr>
              <a:t>Đôi </a:t>
            </a:r>
            <a:r>
              <a:rPr lang="vi-VN" sz="2400">
                <a:latin typeface="Cambria" panose="02040503050406030204" pitchFamily="18" charset="0"/>
                <a:ea typeface="Cambria" panose="02040503050406030204" pitchFamily="18" charset="0"/>
              </a:rPr>
              <a:t>tay cô</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cụp mở</a:t>
            </a:r>
          </a:p>
          <a:p>
            <a:r>
              <a:rPr lang="vi-VN" sz="2400" dirty="0">
                <a:latin typeface="Cambria" panose="02040503050406030204" pitchFamily="18" charset="0"/>
                <a:ea typeface="Cambria" panose="02040503050406030204" pitchFamily="18" charset="0"/>
              </a:rPr>
              <a:t>Báo tưng </a:t>
            </a:r>
            <a:r>
              <a:rPr lang="vi-VN" sz="2400">
                <a:latin typeface="Cambria" panose="02040503050406030204" pitchFamily="18" charset="0"/>
                <a:ea typeface="Cambria" panose="02040503050406030204" pitchFamily="18" charset="0"/>
              </a:rPr>
              <a:t>bừng </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thanh </a:t>
            </a:r>
            <a:r>
              <a:rPr lang="vi-VN" sz="2400" dirty="0">
                <a:latin typeface="Cambria" panose="02040503050406030204" pitchFamily="18" charset="0"/>
                <a:ea typeface="Cambria" panose="02040503050406030204" pitchFamily="18" charset="0"/>
              </a:rPr>
              <a:t>âm.</a:t>
            </a:r>
          </a:p>
        </p:txBody>
      </p:sp>
      <p:sp>
        <p:nvSpPr>
          <p:cNvPr id="6" name="Text Box 4">
            <a:extLst>
              <a:ext uri="{FF2B5EF4-FFF2-40B4-BE49-F238E27FC236}">
                <a16:creationId xmlns:a16="http://schemas.microsoft.com/office/drawing/2014/main" id="{74DDD39C-7365-979D-ED4B-455524A41FC1}"/>
              </a:ext>
            </a:extLst>
          </p:cNvPr>
          <p:cNvSpPr txBox="1">
            <a:spLocks noChangeArrowheads="1"/>
          </p:cNvSpPr>
          <p:nvPr/>
        </p:nvSpPr>
        <p:spPr bwMode="auto">
          <a:xfrm>
            <a:off x="3876111" y="3188468"/>
            <a:ext cx="4273198" cy="1569660"/>
          </a:xfrm>
          <a:prstGeom prst="rect">
            <a:avLst/>
          </a:prstGeom>
          <a:noFill/>
          <a:ln w="9525">
            <a:noFill/>
            <a:miter lim="800000"/>
            <a:headEnd/>
            <a:tailEnd/>
          </a:ln>
          <a:effectLst/>
        </p:spPr>
        <p:txBody>
          <a:bodyPr wrap="square">
            <a:spAutoFit/>
          </a:bodyPr>
          <a:lstStyle/>
          <a:p>
            <a:r>
              <a:rPr lang="vi-VN" sz="2400">
                <a:latin typeface="Cambria" panose="02040503050406030204" pitchFamily="18" charset="0"/>
                <a:ea typeface="Cambria" panose="02040503050406030204" pitchFamily="18" charset="0"/>
              </a:rPr>
              <a:t>Cánh sẻ</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vụt qua song</a:t>
            </a:r>
          </a:p>
          <a:p>
            <a:r>
              <a:rPr lang="vi-VN" sz="2400" dirty="0">
                <a:latin typeface="Cambria" panose="02040503050406030204" pitchFamily="18" charset="0"/>
                <a:ea typeface="Cambria" panose="02040503050406030204" pitchFamily="18" charset="0"/>
              </a:rPr>
              <a:t>Hót </a:t>
            </a:r>
            <a:r>
              <a:rPr lang="vi-VN" sz="2400">
                <a:latin typeface="Cambria" panose="02040503050406030204" pitchFamily="18" charset="0"/>
                <a:ea typeface="Cambria" panose="02040503050406030204" pitchFamily="18" charset="0"/>
              </a:rPr>
              <a:t>nắng vàng</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ánh ỏi</a:t>
            </a:r>
          </a:p>
          <a:p>
            <a:r>
              <a:rPr lang="vi-VN" sz="2400" dirty="0">
                <a:latin typeface="Cambria" panose="02040503050406030204" pitchFamily="18" charset="0"/>
                <a:ea typeface="Cambria" panose="02040503050406030204" pitchFamily="18" charset="0"/>
              </a:rPr>
              <a:t>Các </a:t>
            </a:r>
            <a:r>
              <a:rPr lang="vi-VN" sz="2400">
                <a:latin typeface="Cambria" panose="02040503050406030204" pitchFamily="18" charset="0"/>
                <a:ea typeface="Cambria" panose="02040503050406030204" pitchFamily="18" charset="0"/>
              </a:rPr>
              <a:t>bé </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vẫn </a:t>
            </a:r>
            <a:r>
              <a:rPr lang="vi-VN" sz="2400" dirty="0">
                <a:latin typeface="Cambria" panose="02040503050406030204" pitchFamily="18" charset="0"/>
                <a:ea typeface="Cambria" panose="02040503050406030204" pitchFamily="18" charset="0"/>
              </a:rPr>
              <a:t>lặng chăm</a:t>
            </a:r>
          </a:p>
          <a:p>
            <a:r>
              <a:rPr lang="vi-VN" sz="2400" dirty="0">
                <a:latin typeface="Cambria" panose="02040503050406030204" pitchFamily="18" charset="0"/>
                <a:ea typeface="Cambria" panose="02040503050406030204" pitchFamily="18" charset="0"/>
              </a:rPr>
              <a:t>Nhìn </a:t>
            </a:r>
            <a:r>
              <a:rPr lang="vi-VN" sz="2400">
                <a:latin typeface="Cambria" panose="02040503050406030204" pitchFamily="18" charset="0"/>
                <a:ea typeface="Cambria" panose="02040503050406030204" pitchFamily="18" charset="0"/>
              </a:rPr>
              <a:t>theo cô</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mấp máy.</a:t>
            </a:r>
          </a:p>
        </p:txBody>
      </p:sp>
      <p:sp>
        <p:nvSpPr>
          <p:cNvPr id="8" name="Text Box 4">
            <a:extLst>
              <a:ext uri="{FF2B5EF4-FFF2-40B4-BE49-F238E27FC236}">
                <a16:creationId xmlns:a16="http://schemas.microsoft.com/office/drawing/2014/main" id="{B91CA437-B94B-9405-5D67-167709D25C5A}"/>
              </a:ext>
            </a:extLst>
          </p:cNvPr>
          <p:cNvSpPr txBox="1">
            <a:spLocks noChangeArrowheads="1"/>
          </p:cNvSpPr>
          <p:nvPr/>
        </p:nvSpPr>
        <p:spPr bwMode="auto">
          <a:xfrm>
            <a:off x="3876111" y="4758128"/>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Sau ngón tay cô đấy</a:t>
            </a:r>
          </a:p>
          <a:p>
            <a:r>
              <a:rPr lang="vi-VN" sz="2400" dirty="0">
                <a:latin typeface="Cambria" panose="02040503050406030204" pitchFamily="18" charset="0"/>
                <a:ea typeface="Cambria" panose="02040503050406030204" pitchFamily="18" charset="0"/>
              </a:rPr>
              <a:t>Là </a:t>
            </a:r>
            <a:r>
              <a:rPr lang="vi-VN" sz="2400">
                <a:latin typeface="Cambria" panose="02040503050406030204" pitchFamily="18" charset="0"/>
                <a:ea typeface="Cambria" panose="02040503050406030204" pitchFamily="18" charset="0"/>
              </a:rPr>
              <a:t>tiếng hạt</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nảy mầm</a:t>
            </a:r>
          </a:p>
          <a:p>
            <a:r>
              <a:rPr lang="vi-VN" sz="2400" dirty="0">
                <a:latin typeface="Cambria" panose="02040503050406030204" pitchFamily="18" charset="0"/>
                <a:ea typeface="Cambria" panose="02040503050406030204" pitchFamily="18" charset="0"/>
              </a:rPr>
              <a:t>Tiếng </a:t>
            </a:r>
            <a:r>
              <a:rPr lang="vi-VN" sz="2400">
                <a:latin typeface="Cambria" panose="02040503050406030204" pitchFamily="18" charset="0"/>
                <a:ea typeface="Cambria" panose="02040503050406030204" pitchFamily="18" charset="0"/>
              </a:rPr>
              <a:t>lá </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động </a:t>
            </a:r>
            <a:r>
              <a:rPr lang="vi-VN" sz="2400" dirty="0">
                <a:latin typeface="Cambria" panose="02040503050406030204" pitchFamily="18" charset="0"/>
                <a:ea typeface="Cambria" panose="02040503050406030204" pitchFamily="18" charset="0"/>
              </a:rPr>
              <a:t>trong vườn</a:t>
            </a:r>
          </a:p>
          <a:p>
            <a:r>
              <a:rPr lang="vi-VN" sz="2400" dirty="0">
                <a:latin typeface="Cambria" panose="02040503050406030204" pitchFamily="18" charset="0"/>
                <a:ea typeface="Cambria" panose="02040503050406030204" pitchFamily="18" charset="0"/>
              </a:rPr>
              <a:t>Tiếng sớm </a:t>
            </a:r>
            <a:r>
              <a:rPr lang="vi-VN" sz="2400">
                <a:latin typeface="Cambria" panose="02040503050406030204" pitchFamily="18" charset="0"/>
                <a:ea typeface="Cambria" panose="02040503050406030204" pitchFamily="18" charset="0"/>
              </a:rPr>
              <a:t>mai </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mẹ </a:t>
            </a:r>
            <a:r>
              <a:rPr lang="vi-VN" sz="2400" dirty="0">
                <a:latin typeface="Cambria" panose="02040503050406030204" pitchFamily="18" charset="0"/>
                <a:ea typeface="Cambria" panose="02040503050406030204" pitchFamily="18" charset="0"/>
              </a:rPr>
              <a:t>gọi.</a:t>
            </a:r>
          </a:p>
        </p:txBody>
      </p:sp>
    </p:spTree>
    <p:extLst>
      <p:ext uri="{BB962C8B-B14F-4D97-AF65-F5344CB8AC3E}">
        <p14:creationId xmlns:p14="http://schemas.microsoft.com/office/powerpoint/2010/main" val="655191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82"/>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125710" y="2493310"/>
            <a:ext cx="12260254" cy="4882208"/>
          </a:xfrm>
          <a:prstGeom prst="rect">
            <a:avLst/>
          </a:prstGeom>
          <a:ln>
            <a:noFill/>
          </a:ln>
        </p:spPr>
      </p:pic>
      <p:pic>
        <p:nvPicPr>
          <p:cNvPr id="5" name="Picture 4">
            <a:extLst>
              <a:ext uri="{FF2B5EF4-FFF2-40B4-BE49-F238E27FC236}">
                <a16:creationId xmlns:a16="http://schemas.microsoft.com/office/drawing/2014/main" id="{7D858B5D-D42A-F29E-0225-1C5BCFB96C45}"/>
              </a:ext>
            </a:extLst>
          </p:cNvPr>
          <p:cNvPicPr>
            <a:picLocks noChangeAspect="1"/>
          </p:cNvPicPr>
          <p:nvPr/>
        </p:nvPicPr>
        <p:blipFill>
          <a:blip r:embed="rId5"/>
          <a:stretch>
            <a:fillRect/>
          </a:stretch>
        </p:blipFill>
        <p:spPr>
          <a:xfrm>
            <a:off x="753444" y="-368067"/>
            <a:ext cx="10961558" cy="2511770"/>
          </a:xfrm>
          <a:prstGeom prst="rect">
            <a:avLst/>
          </a:prstGeom>
        </p:spPr>
      </p:pic>
    </p:spTree>
    <p:extLst>
      <p:ext uri="{BB962C8B-B14F-4D97-AF65-F5344CB8AC3E}">
        <p14:creationId xmlns:p14="http://schemas.microsoft.com/office/powerpoint/2010/main" val="288235650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82"/>
            <a:ext cx="12192000" cy="6858000"/>
          </a:xfrm>
          <a:prstGeom prst="rect">
            <a:avLst/>
          </a:prstGeom>
        </p:spPr>
      </p:pic>
      <p:pic>
        <p:nvPicPr>
          <p:cNvPr id="37" name="Picture 36" descr="A picture containing toy, vector graphics&#10;&#10;Description automatically generated">
            <a:extLst>
              <a:ext uri="{FF2B5EF4-FFF2-40B4-BE49-F238E27FC236}">
                <a16:creationId xmlns:a16="http://schemas.microsoft.com/office/drawing/2014/main" id="{814A8ECC-72D9-4070-99CE-0266713D426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flipH="1">
            <a:off x="7221968" y="845605"/>
            <a:ext cx="5520960" cy="616067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507867" y="5887306"/>
            <a:ext cx="12260254" cy="4882208"/>
          </a:xfrm>
          <a:prstGeom prst="rect">
            <a:avLst/>
          </a:prstGeom>
          <a:ln>
            <a:noFill/>
          </a:ln>
        </p:spPr>
      </p:pic>
      <p:pic>
        <p:nvPicPr>
          <p:cNvPr id="3" name="Picture 2">
            <a:extLst>
              <a:ext uri="{FF2B5EF4-FFF2-40B4-BE49-F238E27FC236}">
                <a16:creationId xmlns:a16="http://schemas.microsoft.com/office/drawing/2014/main" id="{F7587397-1949-51B6-C6D7-D4E1C85CC5E4}"/>
              </a:ext>
            </a:extLst>
          </p:cNvPr>
          <p:cNvPicPr>
            <a:picLocks noChangeAspect="1"/>
          </p:cNvPicPr>
          <p:nvPr/>
        </p:nvPicPr>
        <p:blipFill>
          <a:blip r:embed="rId7"/>
          <a:stretch>
            <a:fillRect/>
          </a:stretch>
        </p:blipFill>
        <p:spPr>
          <a:xfrm>
            <a:off x="572617" y="-335044"/>
            <a:ext cx="11004234" cy="2743438"/>
          </a:xfrm>
          <a:prstGeom prst="rect">
            <a:avLst/>
          </a:prstGeom>
        </p:spPr>
      </p:pic>
    </p:spTree>
    <p:extLst>
      <p:ext uri="{BB962C8B-B14F-4D97-AF65-F5344CB8AC3E}">
        <p14:creationId xmlns:p14="http://schemas.microsoft.com/office/powerpoint/2010/main" val="262446009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77409" y="912174"/>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5" name="图片 31" descr="图片包含 游戏机, 花, 房间&#10;&#10;描述已自动生成">
            <a:extLst>
              <a:ext uri="{FF2B5EF4-FFF2-40B4-BE49-F238E27FC236}">
                <a16:creationId xmlns:a16="http://schemas.microsoft.com/office/drawing/2014/main" id="{284D75FE-911F-A575-0074-1996D14A033D}"/>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58266" y="2143674"/>
            <a:ext cx="12192000" cy="4855028"/>
          </a:xfrm>
          <a:prstGeom prst="rect">
            <a:avLst/>
          </a:prstGeom>
          <a:ln>
            <a:noFill/>
          </a:ln>
        </p:spPr>
      </p:pic>
      <p:sp>
        <p:nvSpPr>
          <p:cNvPr id="8" name="TextBox 7">
            <a:extLst>
              <a:ext uri="{FF2B5EF4-FFF2-40B4-BE49-F238E27FC236}">
                <a16:creationId xmlns:a16="http://schemas.microsoft.com/office/drawing/2014/main" id="{41EE0C58-14EA-5D19-8EDC-6773A603C4EB}"/>
              </a:ext>
            </a:extLst>
          </p:cNvPr>
          <p:cNvSpPr txBox="1"/>
          <p:nvPr/>
        </p:nvSpPr>
        <p:spPr>
          <a:xfrm>
            <a:off x="2401788" y="1649542"/>
            <a:ext cx="67777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noProof="0">
                <a:ln w="38100">
                  <a:noFill/>
                </a:ln>
                <a:solidFill>
                  <a:schemeClr val="accent2">
                    <a:lumMod val="75000"/>
                  </a:schemeClr>
                </a:solidFill>
                <a:latin typeface="Cambria" panose="02040503050406030204" pitchFamily="18" charset="0"/>
                <a:ea typeface="Cambria" panose="02040503050406030204" pitchFamily="18" charset="0"/>
              </a:rPr>
              <a:t>GIẢI NGHĨA TỪ</a:t>
            </a:r>
            <a:endParaRPr kumimoji="0" lang="en-US" sz="6000" b="1" i="0" u="none" strike="noStrike" kern="1200" cap="none" spc="0" normalizeH="0" baseline="0" noProof="0" dirty="0">
              <a:ln w="38100">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525432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797442"/>
            <a:ext cx="7232651" cy="2159705"/>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Trong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Tiếng</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hạt</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nảy</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mầm</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chưa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hiểu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nghĩa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5C7A286-F059-CFCF-296A-59D280063012}"/>
              </a:ext>
            </a:extLst>
          </p:cNvPr>
          <p:cNvSpPr/>
          <p:nvPr/>
        </p:nvSpPr>
        <p:spPr>
          <a:xfrm>
            <a:off x="7783551" y="2341757"/>
            <a:ext cx="3957695" cy="4032034"/>
          </a:xfrm>
          <a:custGeom>
            <a:avLst/>
            <a:gdLst/>
            <a:ahLst/>
            <a:cxnLst/>
            <a:rect l="l" t="t" r="r" b="b"/>
            <a:pathLst>
              <a:path w="6016952" h="6016952">
                <a:moveTo>
                  <a:pt x="0" y="0"/>
                </a:moveTo>
                <a:lnTo>
                  <a:pt x="6016953" y="0"/>
                </a:lnTo>
                <a:lnTo>
                  <a:pt x="6016953" y="6016952"/>
                </a:lnTo>
                <a:lnTo>
                  <a:pt x="0" y="60169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2EB44A2A-6B6A-B835-B57B-08F7328F415F}"/>
              </a:ext>
            </a:extLst>
          </p:cNvPr>
          <p:cNvSpPr/>
          <p:nvPr/>
        </p:nvSpPr>
        <p:spPr>
          <a:xfrm>
            <a:off x="4482789" y="1661531"/>
            <a:ext cx="2804775" cy="2701383"/>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3">
            <a:extLst>
              <a:ext uri="{FF2B5EF4-FFF2-40B4-BE49-F238E27FC236}">
                <a16:creationId xmlns:a16="http://schemas.microsoft.com/office/drawing/2014/main" id="{F6A9CB83-F527-941D-CA10-D059A764635D}"/>
              </a:ext>
            </a:extLst>
          </p:cNvPr>
          <p:cNvSpPr/>
          <p:nvPr/>
        </p:nvSpPr>
        <p:spPr>
          <a:xfrm flipH="1">
            <a:off x="1304750" y="2877014"/>
            <a:ext cx="2731991" cy="3571253"/>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A025E8B6-173A-7778-A2D7-3829FA9F0563}"/>
              </a:ext>
            </a:extLst>
          </p:cNvPr>
          <p:cNvPicPr>
            <a:picLocks noChangeAspect="1"/>
          </p:cNvPicPr>
          <p:nvPr/>
        </p:nvPicPr>
        <p:blipFill>
          <a:blip r:embed="rId9"/>
          <a:stretch>
            <a:fillRect/>
          </a:stretch>
        </p:blipFill>
        <p:spPr>
          <a:xfrm>
            <a:off x="931121" y="-99301"/>
            <a:ext cx="10418967" cy="1280271"/>
          </a:xfrm>
          <a:prstGeom prst="rect">
            <a:avLst/>
          </a:prstGeom>
        </p:spPr>
      </p:pic>
      <p:pic>
        <p:nvPicPr>
          <p:cNvPr id="13" name="Picture 12">
            <a:extLst>
              <a:ext uri="{FF2B5EF4-FFF2-40B4-BE49-F238E27FC236}">
                <a16:creationId xmlns:a16="http://schemas.microsoft.com/office/drawing/2014/main" id="{A2F4DC4B-7446-8FF8-7EE8-A7DA4C38A521}"/>
              </a:ext>
            </a:extLst>
          </p:cNvPr>
          <p:cNvPicPr>
            <a:picLocks noChangeAspect="1"/>
          </p:cNvPicPr>
          <p:nvPr/>
        </p:nvPicPr>
        <p:blipFill>
          <a:blip r:embed="rId10"/>
          <a:stretch>
            <a:fillRect/>
          </a:stretch>
        </p:blipFill>
        <p:spPr>
          <a:xfrm>
            <a:off x="-149844" y="1251154"/>
            <a:ext cx="2767824" cy="2036240"/>
          </a:xfrm>
          <a:prstGeom prst="rect">
            <a:avLst/>
          </a:prstGeom>
        </p:spPr>
      </p:pic>
    </p:spTree>
    <p:extLst>
      <p:ext uri="{BB962C8B-B14F-4D97-AF65-F5344CB8AC3E}">
        <p14:creationId xmlns:p14="http://schemas.microsoft.com/office/powerpoint/2010/main" val="2413578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par>
                                <p:cTn id="21" presetID="32" presetClass="emph" presetSubtype="0" repeatCount="indefinite" fill="hold" grpId="0"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 y="9134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426566"/>
            <a:ext cx="11304220" cy="6150879"/>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18" name="Group 17">
            <a:extLst>
              <a:ext uri="{FF2B5EF4-FFF2-40B4-BE49-F238E27FC236}">
                <a16:creationId xmlns:a16="http://schemas.microsoft.com/office/drawing/2014/main" id="{8AFA8741-5BC1-4A0E-BFD3-22B3DA3A629F}"/>
              </a:ext>
            </a:extLst>
          </p:cNvPr>
          <p:cNvGrpSpPr/>
          <p:nvPr/>
        </p:nvGrpSpPr>
        <p:grpSpPr>
          <a:xfrm>
            <a:off x="4138600" y="2388355"/>
            <a:ext cx="3637885" cy="2982379"/>
            <a:chOff x="8712406" y="840469"/>
            <a:chExt cx="3368125" cy="2901559"/>
          </a:xfrm>
        </p:grpSpPr>
        <p:pic>
          <p:nvPicPr>
            <p:cNvPr id="19" name="图片 19" descr="形状, 圆圈&#10;&#10;描述已自动生成">
              <a:extLst>
                <a:ext uri="{FF2B5EF4-FFF2-40B4-BE49-F238E27FC236}">
                  <a16:creationId xmlns:a16="http://schemas.microsoft.com/office/drawing/2014/main" id="{CB90914A-6AC9-4486-8AD1-567F65FEB3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2406" y="840469"/>
              <a:ext cx="3368125" cy="2901559"/>
            </a:xfrm>
            <a:prstGeom prst="rect">
              <a:avLst/>
            </a:prstGeom>
          </p:spPr>
        </p:pic>
        <p:sp>
          <p:nvSpPr>
            <p:cNvPr id="20" name="矩形 1">
              <a:extLst>
                <a:ext uri="{FF2B5EF4-FFF2-40B4-BE49-F238E27FC236}">
                  <a16:creationId xmlns:a16="http://schemas.microsoft.com/office/drawing/2014/main" id="{A9648D17-E9B1-4DF3-A7A0-47A3275F274F}"/>
                </a:ext>
              </a:extLst>
            </p:cNvPr>
            <p:cNvSpPr/>
            <p:nvPr/>
          </p:nvSpPr>
          <p:spPr>
            <a:xfrm>
              <a:off x="9034304" y="1736397"/>
              <a:ext cx="2656983" cy="80926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Giải</a:t>
              </a:r>
              <a:r>
                <a:rPr kumimoji="0" lang="en-US" altLang="zh-C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nghĩa</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
          <p:nvSpPr>
            <p:cNvPr id="21" name="矩形 1">
              <a:extLst>
                <a:ext uri="{FF2B5EF4-FFF2-40B4-BE49-F238E27FC236}">
                  <a16:creationId xmlns:a16="http://schemas.microsoft.com/office/drawing/2014/main" id="{0CF47BC1-20DC-48DB-8D68-18BB897CACF7}"/>
                </a:ext>
              </a:extLst>
            </p:cNvPr>
            <p:cNvSpPr/>
            <p:nvPr/>
          </p:nvSpPr>
          <p:spPr>
            <a:xfrm>
              <a:off x="9034304" y="2291249"/>
              <a:ext cx="2656983" cy="80926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từ</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grpSp>
      <p:grpSp>
        <p:nvGrpSpPr>
          <p:cNvPr id="22" name="Group 21">
            <a:extLst>
              <a:ext uri="{FF2B5EF4-FFF2-40B4-BE49-F238E27FC236}">
                <a16:creationId xmlns:a16="http://schemas.microsoft.com/office/drawing/2014/main" id="{DE01F2E3-64E3-4660-B060-C56C64BFE309}"/>
              </a:ext>
            </a:extLst>
          </p:cNvPr>
          <p:cNvGrpSpPr/>
          <p:nvPr/>
        </p:nvGrpSpPr>
        <p:grpSpPr>
          <a:xfrm>
            <a:off x="639001" y="1495760"/>
            <a:ext cx="4216970" cy="1754326"/>
            <a:chOff x="610100" y="470170"/>
            <a:chExt cx="4216970" cy="1754326"/>
          </a:xfrm>
        </p:grpSpPr>
        <p:cxnSp>
          <p:nvCxnSpPr>
            <p:cNvPr id="23" name="Connector: Elbow 117">
              <a:extLst>
                <a:ext uri="{FF2B5EF4-FFF2-40B4-BE49-F238E27FC236}">
                  <a16:creationId xmlns:a16="http://schemas.microsoft.com/office/drawing/2014/main" id="{3B07226F-80FB-47A5-9ED6-09FBECDC6520}"/>
                </a:ext>
              </a:extLst>
            </p:cNvPr>
            <p:cNvCxnSpPr>
              <a:cxnSpLocks/>
            </p:cNvCxnSpPr>
            <p:nvPr/>
          </p:nvCxnSpPr>
          <p:spPr>
            <a:xfrm rot="10800000">
              <a:off x="3699164" y="1101436"/>
              <a:ext cx="1127906" cy="1035516"/>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E5F213A-9048-4EB9-87FE-046F5B5E646D}"/>
                </a:ext>
              </a:extLst>
            </p:cNvPr>
            <p:cNvSpPr txBox="1"/>
            <p:nvPr/>
          </p:nvSpPr>
          <p:spPr>
            <a:xfrm>
              <a:off x="610100" y="470170"/>
              <a:ext cx="318432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Á</a:t>
              </a:r>
              <a:r>
                <a:rPr kumimoji="0" lang="vi-VN"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nh ỏi</a:t>
              </a:r>
              <a:r>
                <a:rPr kumimoji="0" lang="en-US"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vi-VN"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tiếng, giọng ngân vang lảnh lót</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6" name="Group 25">
            <a:extLst>
              <a:ext uri="{FF2B5EF4-FFF2-40B4-BE49-F238E27FC236}">
                <a16:creationId xmlns:a16="http://schemas.microsoft.com/office/drawing/2014/main" id="{7AF1B259-CCFE-412D-958A-1653DB20133D}"/>
              </a:ext>
            </a:extLst>
          </p:cNvPr>
          <p:cNvGrpSpPr/>
          <p:nvPr/>
        </p:nvGrpSpPr>
        <p:grpSpPr>
          <a:xfrm>
            <a:off x="528451" y="3893088"/>
            <a:ext cx="4452749" cy="1206988"/>
            <a:chOff x="426039" y="464853"/>
            <a:chExt cx="4452749" cy="1206988"/>
          </a:xfrm>
        </p:grpSpPr>
        <p:cxnSp>
          <p:nvCxnSpPr>
            <p:cNvPr id="27" name="Connector: Elbow 117">
              <a:extLst>
                <a:ext uri="{FF2B5EF4-FFF2-40B4-BE49-F238E27FC236}">
                  <a16:creationId xmlns:a16="http://schemas.microsoft.com/office/drawing/2014/main" id="{069D5592-93F5-426A-8FD3-E64A17CEDCCC}"/>
                </a:ext>
              </a:extLst>
            </p:cNvPr>
            <p:cNvCxnSpPr>
              <a:cxnSpLocks/>
            </p:cNvCxnSpPr>
            <p:nvPr/>
          </p:nvCxnSpPr>
          <p:spPr>
            <a:xfrm rot="10800000" flipV="1">
              <a:off x="3802002" y="1101534"/>
              <a:ext cx="1076786" cy="570307"/>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6234687-8E35-4EF1-8DED-496D95BFCCE0}"/>
                </a:ext>
              </a:extLst>
            </p:cNvPr>
            <p:cNvSpPr txBox="1"/>
            <p:nvPr/>
          </p:nvSpPr>
          <p:spPr>
            <a:xfrm>
              <a:off x="426039" y="464853"/>
              <a:ext cx="37125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lặng chăm</a:t>
              </a:r>
              <a:r>
                <a:rPr kumimoji="0" lang="en-US"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im lặng và chăm chú</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31" name="Group 30">
            <a:extLst>
              <a:ext uri="{FF2B5EF4-FFF2-40B4-BE49-F238E27FC236}">
                <a16:creationId xmlns:a16="http://schemas.microsoft.com/office/drawing/2014/main" id="{1B800694-11AD-4797-B694-546677F65084}"/>
              </a:ext>
            </a:extLst>
          </p:cNvPr>
          <p:cNvGrpSpPr/>
          <p:nvPr/>
        </p:nvGrpSpPr>
        <p:grpSpPr>
          <a:xfrm>
            <a:off x="6912386" y="1420114"/>
            <a:ext cx="4741973" cy="1673672"/>
            <a:chOff x="-305904" y="-196086"/>
            <a:chExt cx="4741973" cy="1673672"/>
          </a:xfrm>
        </p:grpSpPr>
        <p:cxnSp>
          <p:nvCxnSpPr>
            <p:cNvPr id="32" name="Connector: Elbow 117">
              <a:extLst>
                <a:ext uri="{FF2B5EF4-FFF2-40B4-BE49-F238E27FC236}">
                  <a16:creationId xmlns:a16="http://schemas.microsoft.com/office/drawing/2014/main" id="{08AA1B78-FAB9-407B-9BF2-60586FA42F9D}"/>
                </a:ext>
              </a:extLst>
            </p:cNvPr>
            <p:cNvCxnSpPr>
              <a:cxnSpLocks/>
            </p:cNvCxnSpPr>
            <p:nvPr/>
          </p:nvCxnSpPr>
          <p:spPr>
            <a:xfrm flipV="1">
              <a:off x="-305904" y="488739"/>
              <a:ext cx="1267787" cy="988847"/>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549FC17-ABF3-4499-924B-56C5FA1896A5}"/>
                </a:ext>
              </a:extLst>
            </p:cNvPr>
            <p:cNvSpPr txBox="1"/>
            <p:nvPr/>
          </p:nvSpPr>
          <p:spPr>
            <a:xfrm>
              <a:off x="723550" y="-196086"/>
              <a:ext cx="37125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T</a:t>
              </a: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ưng bừng</a:t>
              </a:r>
              <a:r>
                <a:rPr kumimoji="0" lang="en-US"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quang cảnh, không khí nhộn nhịp, vui vẻ</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25" name="TextBox 24">
            <a:extLst>
              <a:ext uri="{FF2B5EF4-FFF2-40B4-BE49-F238E27FC236}">
                <a16:creationId xmlns:a16="http://schemas.microsoft.com/office/drawing/2014/main" id="{F549FC17-ABF3-4499-924B-56C5FA1896A5}"/>
              </a:ext>
            </a:extLst>
          </p:cNvPr>
          <p:cNvSpPr txBox="1"/>
          <p:nvPr/>
        </p:nvSpPr>
        <p:spPr>
          <a:xfrm>
            <a:off x="7845696" y="3663973"/>
            <a:ext cx="3712519" cy="1569660"/>
          </a:xfrm>
          <a:prstGeom prst="rect">
            <a:avLst/>
          </a:prstGeom>
          <a:noFill/>
        </p:spPr>
        <p:txBody>
          <a:bodyPr wrap="square" rtlCol="0">
            <a:spAutoFit/>
          </a:bodyPr>
          <a:lstStyle/>
          <a:p>
            <a:pPr lvl="0" algn="ctr">
              <a:defRPr/>
            </a:pPr>
            <a:r>
              <a:rPr kumimoji="0" lang="vi-VN" sz="3200" b="1" i="0" u="none" strike="noStrike" kern="1200" cap="none" spc="0" normalizeH="0" baseline="0" noProof="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lang="en-US" sz="3200" b="1">
                <a:solidFill>
                  <a:srgbClr val="ED7D31"/>
                </a:solidFill>
                <a:latin typeface="Cambria" panose="02040503050406030204" pitchFamily="18" charset="0"/>
                <a:ea typeface="Cambria" panose="02040503050406030204" pitchFamily="18" charset="0"/>
                <a:cs typeface="Calibri" panose="020F0502020204030204" pitchFamily="34" charset="0"/>
              </a:rPr>
              <a:t>Mấp máy</a:t>
            </a:r>
            <a:r>
              <a:rPr kumimoji="0" lang="en-US" sz="3200" b="1" i="0" u="none" strike="noStrike" kern="1200" cap="none" spc="0" normalizeH="0" baseline="0" noProof="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Đôi</a:t>
            </a:r>
            <a:r>
              <a:rPr kumimoji="0" lang="en-US" sz="32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môi </a:t>
            </a:r>
            <a:r>
              <a:rPr lang="en-US" sz="3200" b="1">
                <a:solidFill>
                  <a:srgbClr val="002060"/>
                </a:solidFill>
                <a:latin typeface="Times New Roman" panose="02020603050405020304" pitchFamily="18" charset="0"/>
                <a:cs typeface="Times New Roman" panose="02020603050405020304" pitchFamily="18" charset="0"/>
              </a:rPr>
              <a:t>cử động khẽ và liên tiếp khi nói</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34" name="Connector: Elbow 117">
            <a:extLst>
              <a:ext uri="{FF2B5EF4-FFF2-40B4-BE49-F238E27FC236}">
                <a16:creationId xmlns:a16="http://schemas.microsoft.com/office/drawing/2014/main" id="{08AA1B78-FAB9-407B-9BF2-60586FA42F9D}"/>
              </a:ext>
            </a:extLst>
          </p:cNvPr>
          <p:cNvCxnSpPr>
            <a:cxnSpLocks/>
          </p:cNvCxnSpPr>
          <p:nvPr/>
        </p:nvCxnSpPr>
        <p:spPr>
          <a:xfrm>
            <a:off x="7284322" y="4263891"/>
            <a:ext cx="726350" cy="708785"/>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252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par>
                                <p:cTn id="32" presetID="16" presetClass="entr" presetSubtype="21"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inVertical)">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77409" y="912174"/>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5" name="图片 31" descr="图片包含 游戏机, 花, 房间&#10;&#10;描述已自动生成">
            <a:extLst>
              <a:ext uri="{FF2B5EF4-FFF2-40B4-BE49-F238E27FC236}">
                <a16:creationId xmlns:a16="http://schemas.microsoft.com/office/drawing/2014/main" id="{284D75FE-911F-A575-0074-1996D14A033D}"/>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58266" y="2143674"/>
            <a:ext cx="12192000" cy="4855028"/>
          </a:xfrm>
          <a:prstGeom prst="rect">
            <a:avLst/>
          </a:prstGeom>
          <a:ln>
            <a:noFill/>
          </a:ln>
        </p:spPr>
      </p:pic>
      <p:sp>
        <p:nvSpPr>
          <p:cNvPr id="8" name="TextBox 7">
            <a:extLst>
              <a:ext uri="{FF2B5EF4-FFF2-40B4-BE49-F238E27FC236}">
                <a16:creationId xmlns:a16="http://schemas.microsoft.com/office/drawing/2014/main" id="{41EE0C58-14EA-5D19-8EDC-6773A603C4EB}"/>
              </a:ext>
            </a:extLst>
          </p:cNvPr>
          <p:cNvSpPr txBox="1"/>
          <p:nvPr/>
        </p:nvSpPr>
        <p:spPr>
          <a:xfrm>
            <a:off x="2401788" y="1649542"/>
            <a:ext cx="67777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38100">
                  <a:noFill/>
                </a:ln>
                <a:solidFill>
                  <a:schemeClr val="accent2">
                    <a:lumMod val="75000"/>
                  </a:schemeClr>
                </a:solidFill>
                <a:latin typeface="Cambria" panose="02040503050406030204" pitchFamily="18" charset="0"/>
                <a:ea typeface="Cambria" panose="02040503050406030204" pitchFamily="18" charset="0"/>
              </a:rPr>
              <a:t>TÌM HIỂU BÀI</a:t>
            </a:r>
            <a:endParaRPr kumimoji="0" lang="en-US" sz="6000" b="1" i="0" u="none" strike="noStrike" kern="1200" cap="none" spc="0" normalizeH="0" baseline="0" noProof="0" dirty="0">
              <a:ln w="38100">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877892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Câu</a:t>
              </a:r>
              <a:r>
                <a:rPr kumimoji="0" lang="en-US" sz="4000" b="1"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 1:</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80047" y="441811"/>
            <a:ext cx="8910743" cy="1569660"/>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Ở khổ thơ thứ nhất, chi tiết nào giúp em nhận ra </a:t>
            </a:r>
            <a:r>
              <a:rPr lang="en-US"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đ</a:t>
            </a: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ây là lớp học của trẻ khiếm thính (mất khả năng nghe hoặc nghe kém)?</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aphicFrame>
        <p:nvGraphicFramePr>
          <p:cNvPr id="4" name="Table 5">
            <a:extLst>
              <a:ext uri="{FF2B5EF4-FFF2-40B4-BE49-F238E27FC236}">
                <a16:creationId xmlns:a16="http://schemas.microsoft.com/office/drawing/2014/main" id="{40F1926E-7482-EFA8-4957-36854B6F8821}"/>
              </a:ext>
            </a:extLst>
          </p:cNvPr>
          <p:cNvGraphicFramePr>
            <a:graphicFrameLocks noGrp="1"/>
          </p:cNvGraphicFramePr>
          <p:nvPr>
            <p:extLst>
              <p:ext uri="{D42A27DB-BD31-4B8C-83A1-F6EECF244321}">
                <p14:modId xmlns:p14="http://schemas.microsoft.com/office/powerpoint/2010/main" val="2777866844"/>
              </p:ext>
            </p:extLst>
          </p:nvPr>
        </p:nvGraphicFramePr>
        <p:xfrm>
          <a:off x="2648689" y="2463404"/>
          <a:ext cx="8834475" cy="3331340"/>
        </p:xfrm>
        <a:graphic>
          <a:graphicData uri="http://schemas.openxmlformats.org/drawingml/2006/table">
            <a:tbl>
              <a:tblPr firstRow="1" bandRow="1">
                <a:tableStyleId>{00A15C55-8517-42AA-B614-E9B94910E393}</a:tableStyleId>
              </a:tblPr>
              <a:tblGrid>
                <a:gridCol w="1788269">
                  <a:extLst>
                    <a:ext uri="{9D8B030D-6E8A-4147-A177-3AD203B41FA5}">
                      <a16:colId xmlns:a16="http://schemas.microsoft.com/office/drawing/2014/main" val="4122218231"/>
                    </a:ext>
                  </a:extLst>
                </a:gridCol>
                <a:gridCol w="3877702">
                  <a:extLst>
                    <a:ext uri="{9D8B030D-6E8A-4147-A177-3AD203B41FA5}">
                      <a16:colId xmlns:a16="http://schemas.microsoft.com/office/drawing/2014/main" val="2608063246"/>
                    </a:ext>
                  </a:extLst>
                </a:gridCol>
                <a:gridCol w="3168504">
                  <a:extLst>
                    <a:ext uri="{9D8B030D-6E8A-4147-A177-3AD203B41FA5}">
                      <a16:colId xmlns:a16="http://schemas.microsoft.com/office/drawing/2014/main" val="1933907584"/>
                    </a:ext>
                  </a:extLst>
                </a:gridCol>
              </a:tblGrid>
              <a:tr h="1665670">
                <a:tc>
                  <a:txBody>
                    <a:bodyPr/>
                    <a:lstStyle/>
                    <a:p>
                      <a:endParaRPr lang="en-US" sz="3200" b="1" dirty="0">
                        <a:solidFill>
                          <a:srgbClr val="002060"/>
                        </a:solidFill>
                        <a:latin typeface="Cambria" panose="02040503050406030204" pitchFamily="18" charset="0"/>
                        <a:ea typeface="Cambria" panose="02040503050406030204" pitchFamily="18" charset="0"/>
                      </a:endParaRPr>
                    </a:p>
                    <a:p>
                      <a:r>
                        <a:rPr lang="en-US" sz="3200" b="1" dirty="0" err="1">
                          <a:solidFill>
                            <a:srgbClr val="002060"/>
                          </a:solidFill>
                          <a:latin typeface="Cambria" panose="02040503050406030204" pitchFamily="18" charset="0"/>
                          <a:ea typeface="Cambria" panose="02040503050406030204" pitchFamily="18" charset="0"/>
                        </a:rPr>
                        <a:t>Học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trò</a:t>
                      </a: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0320700"/>
                  </a:ext>
                </a:extLst>
              </a:tr>
              <a:tr h="1665670">
                <a:tc>
                  <a:txBody>
                    <a:bodyPr/>
                    <a:lstStyle/>
                    <a:p>
                      <a:endParaRPr lang="en-US" sz="3200" b="1" dirty="0">
                        <a:solidFill>
                          <a:srgbClr val="002060"/>
                        </a:solidFill>
                        <a:latin typeface="Cambria" panose="02040503050406030204" pitchFamily="18" charset="0"/>
                        <a:ea typeface="Cambria" panose="02040503050406030204" pitchFamily="18" charset="0"/>
                      </a:endParaRPr>
                    </a:p>
                    <a:p>
                      <a:r>
                        <a:rPr lang="en-US" sz="3200" b="1" dirty="0" err="1">
                          <a:solidFill>
                            <a:srgbClr val="002060"/>
                          </a:solidFill>
                          <a:latin typeface="Cambria" panose="02040503050406030204" pitchFamily="18" charset="0"/>
                          <a:ea typeface="Cambria" panose="02040503050406030204" pitchFamily="18" charset="0"/>
                        </a:rPr>
                        <a:t>Cô</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giáo</a:t>
                      </a: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35649247"/>
                  </a:ext>
                </a:extLst>
              </a:tr>
            </a:tbl>
          </a:graphicData>
        </a:graphic>
      </p:graphicFrame>
      <p:sp>
        <p:nvSpPr>
          <p:cNvPr id="6" name="TextBox 5">
            <a:extLst>
              <a:ext uri="{FF2B5EF4-FFF2-40B4-BE49-F238E27FC236}">
                <a16:creationId xmlns:a16="http://schemas.microsoft.com/office/drawing/2014/main" id="{82D09BA2-7A30-85D6-9265-14D0163C1122}"/>
              </a:ext>
            </a:extLst>
          </p:cNvPr>
          <p:cNvSpPr txBox="1"/>
          <p:nvPr/>
        </p:nvSpPr>
        <p:spPr>
          <a:xfrm>
            <a:off x="4465674" y="2615609"/>
            <a:ext cx="3763926"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Mắt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sáng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nhìn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bảng</a:t>
            </a:r>
            <a:endParaRPr lang="en-US" sz="2400"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3D9C0B6-61E8-F76B-9FCF-C9F809703F19}"/>
              </a:ext>
            </a:extLst>
          </p:cNvPr>
          <p:cNvSpPr txBox="1"/>
          <p:nvPr/>
        </p:nvSpPr>
        <p:spPr>
          <a:xfrm>
            <a:off x="4486939" y="3370520"/>
            <a:ext cx="3763926" cy="461665"/>
          </a:xfrm>
          <a:prstGeom prst="rect">
            <a:avLst/>
          </a:prstGeom>
          <a:noFill/>
        </p:spPr>
        <p:txBody>
          <a:bodyPr wrap="square" rtlCol="0">
            <a:spAutoFit/>
          </a:bodyPr>
          <a:lstStyle/>
          <a:p>
            <a:r>
              <a:rPr lang="en-US" sz="2400">
                <a:solidFill>
                  <a:srgbClr val="002060"/>
                </a:solidFill>
                <a:latin typeface="Cambria" panose="02040503050406030204" pitchFamily="18" charset="0"/>
                <a:ea typeface="Cambria" panose="02040503050406030204" pitchFamily="18" charset="0"/>
              </a:rPr>
              <a:t>Nhìn theo cô mấp máy</a:t>
            </a:r>
            <a:endParaRPr lang="en-US" sz="2400"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43489AB-650E-CCBA-715E-230C945CAF37}"/>
              </a:ext>
            </a:extLst>
          </p:cNvPr>
          <p:cNvSpPr txBox="1"/>
          <p:nvPr/>
        </p:nvSpPr>
        <p:spPr>
          <a:xfrm>
            <a:off x="8259493" y="2471392"/>
            <a:ext cx="3147238" cy="1569660"/>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r>
              <a:rPr lang="en-US" sz="24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Các </a:t>
            </a: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bạn</a:t>
            </a: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rất</a:t>
            </a: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chăm</a:t>
            </a: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chú</a:t>
            </a: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nhìn</a:t>
            </a:r>
            <a:r>
              <a:rPr lang="en-US" sz="24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lên </a:t>
            </a:r>
            <a:r>
              <a:rPr lang="en-US" sz="240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cô</a:t>
            </a:r>
            <a:r>
              <a:rPr lang="en-US" sz="24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giáo, theo dõi cô </a:t>
            </a:r>
            <a:r>
              <a:rPr lang="vi-VN" sz="2400">
                <a:latin typeface="Times New Roman" panose="02020603050405020304" pitchFamily="18" charset="0"/>
                <a:cs typeface="Times New Roman" panose="02020603050405020304" pitchFamily="18" charset="0"/>
              </a:rPr>
              <a:t>ra hiệu bằng tay, </a:t>
            </a:r>
            <a:r>
              <a:rPr lang="en-US" sz="2400">
                <a:latin typeface="Times New Roman" panose="02020603050405020304" pitchFamily="18" charset="0"/>
                <a:cs typeface="Times New Roman" panose="02020603050405020304" pitchFamily="18" charset="0"/>
              </a:rPr>
              <a:t>-</a:t>
            </a:r>
            <a:r>
              <a:rPr lang="vi-VN" sz="2400">
                <a:latin typeface="Times New Roman" panose="02020603050405020304" pitchFamily="18" charset="0"/>
                <a:cs typeface="Times New Roman" panose="02020603050405020304" pitchFamily="18" charset="0"/>
              </a:rPr>
              <a:t>“đọc môi” (khẩu hình)</a:t>
            </a:r>
            <a:r>
              <a:rPr lang="en-US" sz="24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064340E-7E19-58C3-0136-A1369FDCB3F4}"/>
              </a:ext>
            </a:extLst>
          </p:cNvPr>
          <p:cNvSpPr txBox="1"/>
          <p:nvPr/>
        </p:nvSpPr>
        <p:spPr>
          <a:xfrm>
            <a:off x="4455041" y="4295553"/>
            <a:ext cx="3763926" cy="461665"/>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rPr>
              <a:t>Đôi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tay</a:t>
            </a:r>
            <a:r>
              <a:rPr lang="en-US" sz="2400" b="1"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cô</a:t>
            </a:r>
            <a:r>
              <a:rPr lang="en-US" sz="2400"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cụp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mở</a:t>
            </a:r>
            <a:endParaRPr lang="en-US" sz="2400" b="1"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2D9591-1E45-BB8B-7AC5-EBDFD293989B}"/>
              </a:ext>
            </a:extLst>
          </p:cNvPr>
          <p:cNvSpPr txBox="1"/>
          <p:nvPr/>
        </p:nvSpPr>
        <p:spPr>
          <a:xfrm>
            <a:off x="4444408" y="4954772"/>
            <a:ext cx="4008476"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Báo</a:t>
            </a:r>
            <a:r>
              <a:rPr lang="en-US" sz="2800"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bừng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âm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thanh</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17081B3-4916-A7B2-2ABB-0A467B9DB394}"/>
              </a:ext>
            </a:extLst>
          </p:cNvPr>
          <p:cNvSpPr txBox="1"/>
          <p:nvPr/>
        </p:nvSpPr>
        <p:spPr>
          <a:xfrm>
            <a:off x="8367822" y="4295554"/>
            <a:ext cx="3147238" cy="1200329"/>
          </a:xfrm>
          <a:prstGeom prst="rect">
            <a:avLst/>
          </a:prstGeom>
          <a:noFill/>
        </p:spPr>
        <p:txBody>
          <a:bodyPr wrap="square" rtlCol="0">
            <a:spAutoFit/>
          </a:bodyPr>
          <a:lstStyle/>
          <a:p>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sử</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dụng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tay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kí</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thanh</a:t>
            </a:r>
            <a:r>
              <a:rPr lang="en-US" sz="2400" dirty="0">
                <a:solidFill>
                  <a:srgbClr val="002060"/>
                </a:solidFill>
                <a:latin typeface="Cambria" panose="02040503050406030204" pitchFamily="18" charset="0"/>
                <a:ea typeface="Cambria" panose="02040503050406030204" pitchFamily="18" charset="0"/>
              </a:rPr>
              <a:t>)</a:t>
            </a:r>
          </a:p>
        </p:txBody>
      </p:sp>
      <p:sp>
        <p:nvSpPr>
          <p:cNvPr id="9" name="TextBox 8"/>
          <p:cNvSpPr txBox="1"/>
          <p:nvPr/>
        </p:nvSpPr>
        <p:spPr>
          <a:xfrm>
            <a:off x="2194560" y="3832185"/>
            <a:ext cx="184731" cy="369332"/>
          </a:xfrm>
          <a:prstGeom prst="rect">
            <a:avLst/>
          </a:prstGeom>
          <a:noFill/>
        </p:spPr>
        <p:txBody>
          <a:bodyPr wrap="none" rtlCol="0">
            <a:spAutoFit/>
          </a:bodyPr>
          <a:lstStyle/>
          <a:p>
            <a:endParaRPr lang="en-US"/>
          </a:p>
        </p:txBody>
      </p:sp>
      <p:sp>
        <p:nvSpPr>
          <p:cNvPr id="14" name="TextBox 13"/>
          <p:cNvSpPr txBox="1"/>
          <p:nvPr/>
        </p:nvSpPr>
        <p:spPr>
          <a:xfrm>
            <a:off x="1865254" y="2425199"/>
            <a:ext cx="9848638" cy="3416320"/>
          </a:xfrm>
          <a:prstGeom prst="rect">
            <a:avLst/>
          </a:prstGeom>
          <a:solidFill>
            <a:schemeClr val="accent1">
              <a:lumMod val="40000"/>
              <a:lumOff val="60000"/>
            </a:schemeClr>
          </a:solidFill>
        </p:spPr>
        <p:txBody>
          <a:bodyPr wrap="square" rtlCol="0">
            <a:spAutoFit/>
          </a:bodyPr>
          <a:lstStyle/>
          <a:p>
            <a:r>
              <a:rPr lang="it-IT" sz="2400"/>
              <a:t>    Bằng những động tác khéo léo, đôi bàn tay của cô đã gợi lên trong tâm trí các bạn học sinh những hình ảnh và âm thanh của cuộc sống theo cách cảm nhận riêng của các bạn học sinh trong lớp học đặc biệt này. </a:t>
            </a:r>
            <a:r>
              <a:rPr lang="vi-VN" sz="2400"/>
              <a:t>Đối với </a:t>
            </a:r>
            <a:r>
              <a:rPr lang="en-US" sz="2400"/>
              <a:t>những em</a:t>
            </a:r>
            <a:r>
              <a:rPr lang="vi-VN" sz="2400"/>
              <a:t> không thế nghe được từ nhỏ, chưa bao giờ nghe tiếng nói, cách giao tiếp thích hợp nhât với các em trước tiên là qua nét mặt, điệu bộ, ra hiệu bằng tay, “đọc môi” (khẩu hình), kết hợp giữa chữ với hình. Việc giúp các bạn nhớ các kí hiệu của tay và đọc khẩu hình ở giai đoạn ban đầu rất khó khăn, vất vả.</a:t>
            </a:r>
            <a:endParaRPr lang="en-US" sz="2400"/>
          </a:p>
          <a:p>
            <a:endParaRPr lang="en-US" sz="2400"/>
          </a:p>
        </p:txBody>
      </p:sp>
    </p:spTree>
    <p:extLst>
      <p:ext uri="{BB962C8B-B14F-4D97-AF65-F5344CB8AC3E}">
        <p14:creationId xmlns:p14="http://schemas.microsoft.com/office/powerpoint/2010/main" val="1974566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p:bldP spid="7" grpId="0"/>
      <p:bldP spid="8" grpId="0"/>
      <p:bldP spid="10" grpId="0"/>
      <p:bldP spid="12" grpId="0"/>
      <p:bldP spid="13"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2:</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80047" y="441811"/>
            <a:ext cx="8910743" cy="1200329"/>
          </a:xfrm>
          <a:prstGeom prst="rect">
            <a:avLst/>
          </a:prstGeom>
          <a:noFill/>
        </p:spPr>
        <p:txBody>
          <a:bodyPr wrap="square" rtlCol="0">
            <a:spAutoFit/>
          </a:bodyPr>
          <a:lstStyle/>
          <a:p>
            <a:pPr lvl="0" algn="ctr">
              <a:defRPr/>
            </a:pPr>
            <a:r>
              <a:rPr lang="vi-VN" sz="36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Theo em, những khó khăn, thiệt thòi của các bạn học sinh trong bài thơ là gì?</a:t>
            </a:r>
            <a:endParaRPr kumimoji="0" lang="en-US" sz="36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pSp>
        <p:nvGrpSpPr>
          <p:cNvPr id="5" name="Group 4">
            <a:extLst>
              <a:ext uri="{FF2B5EF4-FFF2-40B4-BE49-F238E27FC236}">
                <a16:creationId xmlns:a16="http://schemas.microsoft.com/office/drawing/2014/main" id="{8DFA7C5D-C579-E130-2A1D-C8E12153E960}"/>
              </a:ext>
            </a:extLst>
          </p:cNvPr>
          <p:cNvGrpSpPr/>
          <p:nvPr/>
        </p:nvGrpSpPr>
        <p:grpSpPr>
          <a:xfrm>
            <a:off x="2530550" y="2185070"/>
            <a:ext cx="8845421" cy="3772674"/>
            <a:chOff x="5943413" y="1879380"/>
            <a:chExt cx="5405003" cy="3706655"/>
          </a:xfrm>
        </p:grpSpPr>
        <p:sp>
          <p:nvSpPr>
            <p:cNvPr id="9" name="Rectangle: Rounded Corners 8">
              <a:extLst>
                <a:ext uri="{FF2B5EF4-FFF2-40B4-BE49-F238E27FC236}">
                  <a16:creationId xmlns:a16="http://schemas.microsoft.com/office/drawing/2014/main" id="{68F97459-FB58-01A1-74F8-0DA9B5ACD787}"/>
                </a:ext>
              </a:extLst>
            </p:cNvPr>
            <p:cNvSpPr/>
            <p:nvPr/>
          </p:nvSpPr>
          <p:spPr>
            <a:xfrm>
              <a:off x="6077194" y="1879380"/>
              <a:ext cx="5271222" cy="3585248"/>
            </a:xfrm>
            <a:prstGeom prst="roundRect">
              <a:avLst/>
            </a:prstGeom>
            <a:solidFill>
              <a:srgbClr val="ACE6C9"/>
            </a:solidFill>
            <a:ln w="57150">
              <a:solidFill>
                <a:srgbClr val="2E9C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Content Placeholder 2">
              <a:extLst>
                <a:ext uri="{FF2B5EF4-FFF2-40B4-BE49-F238E27FC236}">
                  <a16:creationId xmlns:a16="http://schemas.microsoft.com/office/drawing/2014/main" id="{166DEA73-AC4D-9440-4E08-E3895C351389}"/>
                </a:ext>
              </a:extLst>
            </p:cNvPr>
            <p:cNvSpPr txBox="1">
              <a:spLocks/>
            </p:cNvSpPr>
            <p:nvPr/>
          </p:nvSpPr>
          <p:spPr>
            <a:xfrm>
              <a:off x="5943413" y="2000787"/>
              <a:ext cx="5381756" cy="3585248"/>
            </a:xfr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Đây là lớp học của các bạn HS khiếm thính. Các bạn không nghe được, vì chưa bao giờ nghe được âm thanh xung quanh cũng như tiếng nói nên các bạn cũng không nói được. Việc học tập của các bạn sẽ vô cùng khó khăn.</a:t>
              </a:r>
            </a:p>
          </p:txBody>
        </p:sp>
      </p:grpSp>
    </p:spTree>
    <p:extLst>
      <p:ext uri="{BB962C8B-B14F-4D97-AF65-F5344CB8AC3E}">
        <p14:creationId xmlns:p14="http://schemas.microsoft.com/office/powerpoint/2010/main" val="3155190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3:</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58782" y="580034"/>
            <a:ext cx="8910743" cy="1077218"/>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Cô giáo đã gợi lên trong tâm trí học trò những hình ảnh và âm thanh nào của cuộc sống?</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pic>
        <p:nvPicPr>
          <p:cNvPr id="6" name="Picture 5">
            <a:extLst>
              <a:ext uri="{FF2B5EF4-FFF2-40B4-BE49-F238E27FC236}">
                <a16:creationId xmlns:a16="http://schemas.microsoft.com/office/drawing/2014/main" id="{A136BDAA-2C6E-275B-3728-1F6B47CFC8BD}"/>
              </a:ext>
            </a:extLst>
          </p:cNvPr>
          <p:cNvPicPr>
            <a:picLocks noChangeAspect="1"/>
          </p:cNvPicPr>
          <p:nvPr/>
        </p:nvPicPr>
        <p:blipFill>
          <a:blip r:embed="rId5"/>
          <a:stretch>
            <a:fillRect/>
          </a:stretch>
        </p:blipFill>
        <p:spPr>
          <a:xfrm>
            <a:off x="2597223" y="1936343"/>
            <a:ext cx="8401050" cy="2581275"/>
          </a:xfrm>
          <a:prstGeom prst="rect">
            <a:avLst/>
          </a:prstGeom>
        </p:spPr>
      </p:pic>
    </p:spTree>
    <p:extLst>
      <p:ext uri="{BB962C8B-B14F-4D97-AF65-F5344CB8AC3E}">
        <p14:creationId xmlns:p14="http://schemas.microsoft.com/office/powerpoint/2010/main" val="3898442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4A89B00-5BAB-F5B6-A3A4-BD3E9BC6318C}"/>
              </a:ext>
            </a:extLst>
          </p:cNvPr>
          <p:cNvSpPr/>
          <p:nvPr/>
        </p:nvSpPr>
        <p:spPr>
          <a:xfrm>
            <a:off x="675874" y="103653"/>
            <a:ext cx="10679698" cy="151249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5A79B62C-E2FF-DD85-7905-2554B000B7D1}"/>
              </a:ext>
            </a:extLst>
          </p:cNvPr>
          <p:cNvSpPr txBox="1"/>
          <p:nvPr/>
        </p:nvSpPr>
        <p:spPr>
          <a:xfrm>
            <a:off x="1382233" y="520995"/>
            <a:ext cx="9494874" cy="830997"/>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Cô giáo đã giúp các bạn học sinh cảm nhận những hình ảnh cùng âm thanh rộn rã, tưng bừng của cuộc sống, đó là:</a:t>
            </a:r>
          </a:p>
        </p:txBody>
      </p:sp>
      <p:pic>
        <p:nvPicPr>
          <p:cNvPr id="8" name="Picture 7">
            <a:extLst>
              <a:ext uri="{FF2B5EF4-FFF2-40B4-BE49-F238E27FC236}">
                <a16:creationId xmlns:a16="http://schemas.microsoft.com/office/drawing/2014/main" id="{ABB5C102-2AA1-BB01-9C85-BC35906E8210}"/>
              </a:ext>
            </a:extLst>
          </p:cNvPr>
          <p:cNvPicPr>
            <a:picLocks noChangeAspect="1"/>
          </p:cNvPicPr>
          <p:nvPr/>
        </p:nvPicPr>
        <p:blipFill>
          <a:blip r:embed="rId4"/>
          <a:stretch>
            <a:fillRect/>
          </a:stretch>
        </p:blipFill>
        <p:spPr>
          <a:xfrm>
            <a:off x="902659" y="2168710"/>
            <a:ext cx="3371630" cy="2323691"/>
          </a:xfrm>
          <a:prstGeom prst="rect">
            <a:avLst/>
          </a:prstGeom>
        </p:spPr>
      </p:pic>
      <p:grpSp>
        <p:nvGrpSpPr>
          <p:cNvPr id="13" name="Group 12">
            <a:extLst>
              <a:ext uri="{FF2B5EF4-FFF2-40B4-BE49-F238E27FC236}">
                <a16:creationId xmlns:a16="http://schemas.microsoft.com/office/drawing/2014/main" id="{98FE318F-D109-6A81-EF30-76628DCC714B}"/>
              </a:ext>
            </a:extLst>
          </p:cNvPr>
          <p:cNvGrpSpPr/>
          <p:nvPr/>
        </p:nvGrpSpPr>
        <p:grpSpPr>
          <a:xfrm>
            <a:off x="701748" y="4754789"/>
            <a:ext cx="3838353" cy="1624746"/>
            <a:chOff x="627321" y="4903645"/>
            <a:chExt cx="3838353" cy="1624746"/>
          </a:xfrm>
        </p:grpSpPr>
        <p:sp>
          <p:nvSpPr>
            <p:cNvPr id="10" name="Freeform 10">
              <a:extLst>
                <a:ext uri="{FF2B5EF4-FFF2-40B4-BE49-F238E27FC236}">
                  <a16:creationId xmlns:a16="http://schemas.microsoft.com/office/drawing/2014/main" id="{35D9AB01-1D2C-8E87-5E0F-6C21D0F440E6}"/>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D7590659-2439-BF84-56D9-5AFD9909E93B}"/>
                </a:ext>
              </a:extLst>
            </p:cNvPr>
            <p:cNvSpPr txBox="1"/>
            <p:nvPr/>
          </p:nvSpPr>
          <p:spPr>
            <a:xfrm>
              <a:off x="1446029" y="5263117"/>
              <a:ext cx="2626242" cy="923330"/>
            </a:xfrm>
            <a:prstGeom prst="rect">
              <a:avLst/>
            </a:prstGeom>
            <a:noFill/>
          </p:spPr>
          <p:txBody>
            <a:bodyPr wrap="square" rtlCol="0">
              <a:spAutoFit/>
            </a:bodyPr>
            <a:lstStyle/>
            <a:p>
              <a:pPr algn="ctr" rtl="0">
                <a:spcBef>
                  <a:spcPts val="0"/>
                </a:spcBef>
                <a:spcAft>
                  <a:spcPts val="500"/>
                </a:spcAft>
              </a:pPr>
              <a:r>
                <a:rPr lang="en-US" sz="1800" b="1" i="0" u="none" strike="noStrike" dirty="0" err="1">
                  <a:solidFill>
                    <a:srgbClr val="002060"/>
                  </a:solidFill>
                  <a:effectLst/>
                  <a:latin typeface="Cambria" panose="02040503050406030204" pitchFamily="18" charset="0"/>
                  <a:ea typeface="Cambria" panose="02040503050406030204" pitchFamily="18" charset="0"/>
                </a:rPr>
                <a:t>Tiếng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cánh</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chim</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sẻ</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vụt</a:t>
              </a:r>
              <a:r>
                <a:rPr lang="en-US" sz="1800" b="1" i="0" u="none" strike="noStrike" dirty="0">
                  <a:solidFill>
                    <a:srgbClr val="002060"/>
                  </a:solidFill>
                  <a:effectLst/>
                  <a:latin typeface="Cambria" panose="02040503050406030204" pitchFamily="18" charset="0"/>
                  <a:ea typeface="Cambria" panose="02040503050406030204" pitchFamily="18" charset="0"/>
                </a:rPr>
                <a:t> qua song </a:t>
              </a:r>
              <a:r>
                <a:rPr lang="en-US" sz="1800" b="1" i="0" u="none" strike="noStrike" dirty="0" err="1">
                  <a:solidFill>
                    <a:srgbClr val="002060"/>
                  </a:solidFill>
                  <a:effectLst/>
                  <a:latin typeface="Cambria" panose="02040503050406030204" pitchFamily="18" charset="0"/>
                  <a:ea typeface="Cambria" panose="02040503050406030204" pitchFamily="18" charset="0"/>
                </a:rPr>
                <a:t>cửa</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hót</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ánh</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ỏi</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trong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nắng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vàng</a:t>
              </a:r>
              <a:r>
                <a:rPr lang="en-US" sz="1800" b="1" i="0" u="none" strike="noStrike" dirty="0">
                  <a:solidFill>
                    <a:srgbClr val="002060"/>
                  </a:solidFill>
                  <a:effectLst/>
                  <a:latin typeface="Cambria" panose="02040503050406030204" pitchFamily="18" charset="0"/>
                  <a:ea typeface="Cambria" panose="02040503050406030204" pitchFamily="18" charset="0"/>
                </a:rPr>
                <a:t>.</a:t>
              </a:r>
              <a:endParaRPr lang="en-US"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B11E2DAA-4924-DB40-395D-FFB926A44C64}"/>
              </a:ext>
            </a:extLst>
          </p:cNvPr>
          <p:cNvPicPr>
            <a:picLocks noChangeAspect="1"/>
          </p:cNvPicPr>
          <p:nvPr/>
        </p:nvPicPr>
        <p:blipFill>
          <a:blip r:embed="rId7"/>
          <a:stretch>
            <a:fillRect/>
          </a:stretch>
        </p:blipFill>
        <p:spPr>
          <a:xfrm>
            <a:off x="6532377" y="2238707"/>
            <a:ext cx="3333709" cy="2280131"/>
          </a:xfrm>
          <a:prstGeom prst="rect">
            <a:avLst/>
          </a:prstGeom>
        </p:spPr>
      </p:pic>
      <p:grpSp>
        <p:nvGrpSpPr>
          <p:cNvPr id="16" name="Group 15">
            <a:extLst>
              <a:ext uri="{FF2B5EF4-FFF2-40B4-BE49-F238E27FC236}">
                <a16:creationId xmlns:a16="http://schemas.microsoft.com/office/drawing/2014/main" id="{AD5281BA-856E-AF74-0524-C788871ED714}"/>
              </a:ext>
            </a:extLst>
          </p:cNvPr>
          <p:cNvGrpSpPr/>
          <p:nvPr/>
        </p:nvGrpSpPr>
        <p:grpSpPr>
          <a:xfrm>
            <a:off x="6347636" y="4690994"/>
            <a:ext cx="3838353" cy="1624746"/>
            <a:chOff x="627321" y="4903645"/>
            <a:chExt cx="3838353" cy="1624746"/>
          </a:xfrm>
        </p:grpSpPr>
        <p:sp>
          <p:nvSpPr>
            <p:cNvPr id="17" name="Freeform 10">
              <a:extLst>
                <a:ext uri="{FF2B5EF4-FFF2-40B4-BE49-F238E27FC236}">
                  <a16:creationId xmlns:a16="http://schemas.microsoft.com/office/drawing/2014/main" id="{FFDB443D-1FD6-5537-1643-D2484A240D23}"/>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6A86908C-D636-7F8E-BCB8-922599C0646A}"/>
                </a:ext>
              </a:extLst>
            </p:cNvPr>
            <p:cNvSpPr txBox="1"/>
            <p:nvPr/>
          </p:nvSpPr>
          <p:spPr>
            <a:xfrm>
              <a:off x="1446028" y="5326913"/>
              <a:ext cx="2796363" cy="646331"/>
            </a:xfrm>
            <a:prstGeom prst="rect">
              <a:avLst/>
            </a:prstGeom>
            <a:noFill/>
          </p:spPr>
          <p:txBody>
            <a:bodyPr wrap="square" rtlCol="0">
              <a:spAutoFit/>
            </a:bodyPr>
            <a:lstStyle/>
            <a:p>
              <a:pPr algn="ctr" rtl="0">
                <a:spcBef>
                  <a:spcPts val="0"/>
                </a:spcBef>
                <a:spcAft>
                  <a:spcPts val="500"/>
                </a:spcAft>
              </a:pPr>
              <a:r>
                <a:rPr lang="en-US" sz="1800" b="1" i="0" u="none" strike="noStrike" dirty="0" err="1">
                  <a:solidFill>
                    <a:srgbClr val="002060"/>
                  </a:solidFill>
                  <a:effectLst/>
                  <a:latin typeface="Cambria" panose="02040503050406030204" pitchFamily="18" charset="0"/>
                  <a:ea typeface="Cambria" panose="02040503050406030204" pitchFamily="18" charset="0"/>
                </a:rPr>
                <a:t>Tiếng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hạt</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cây</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tách</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vỏ</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nảy</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mầm</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bật</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dậy</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từ</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đất</a:t>
              </a:r>
              <a:endParaRPr lang="en-US"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27808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0BE9E4-D7B2-B1CC-75F8-1C82F1AF134C}"/>
              </a:ext>
            </a:extLst>
          </p:cNvPr>
          <p:cNvPicPr>
            <a:picLocks noChangeAspect="1"/>
          </p:cNvPicPr>
          <p:nvPr/>
        </p:nvPicPr>
        <p:blipFill>
          <a:blip r:embed="rId2"/>
          <a:stretch>
            <a:fillRect/>
          </a:stretch>
        </p:blipFill>
        <p:spPr>
          <a:xfrm>
            <a:off x="792678" y="376570"/>
            <a:ext cx="3251413" cy="2196510"/>
          </a:xfrm>
          <a:prstGeom prst="rect">
            <a:avLst/>
          </a:prstGeom>
        </p:spPr>
      </p:pic>
      <p:grpSp>
        <p:nvGrpSpPr>
          <p:cNvPr id="7" name="Group 6">
            <a:extLst>
              <a:ext uri="{FF2B5EF4-FFF2-40B4-BE49-F238E27FC236}">
                <a16:creationId xmlns:a16="http://schemas.microsoft.com/office/drawing/2014/main" id="{5736913A-A288-9FB8-2252-310588DE0617}"/>
              </a:ext>
            </a:extLst>
          </p:cNvPr>
          <p:cNvGrpSpPr/>
          <p:nvPr/>
        </p:nvGrpSpPr>
        <p:grpSpPr>
          <a:xfrm>
            <a:off x="595422" y="2362464"/>
            <a:ext cx="3838353" cy="1751512"/>
            <a:chOff x="627321" y="4903645"/>
            <a:chExt cx="3838353" cy="1751512"/>
          </a:xfrm>
        </p:grpSpPr>
        <p:sp>
          <p:nvSpPr>
            <p:cNvPr id="9" name="Freeform 10">
              <a:extLst>
                <a:ext uri="{FF2B5EF4-FFF2-40B4-BE49-F238E27FC236}">
                  <a16:creationId xmlns:a16="http://schemas.microsoft.com/office/drawing/2014/main" id="{80F052F3-B257-4BB5-947E-95B5E6BA8C3E}"/>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4E4C5F55-D280-26A1-ECAD-F4DA86234295}"/>
                </a:ext>
              </a:extLst>
            </p:cNvPr>
            <p:cNvSpPr txBox="1"/>
            <p:nvPr/>
          </p:nvSpPr>
          <p:spPr>
            <a:xfrm>
              <a:off x="1371600" y="5390708"/>
              <a:ext cx="3062177" cy="12644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lá động trong vườn vì những cơn gió thổi qua.</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br>
              <a:endPar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4" name="图片 10">
            <a:extLst>
              <a:ext uri="{FF2B5EF4-FFF2-40B4-BE49-F238E27FC236}">
                <a16:creationId xmlns:a16="http://schemas.microsoft.com/office/drawing/2014/main" id="{86A910B4-7263-D05C-DC04-FF68BD2581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19917" y="244548"/>
            <a:ext cx="2821439" cy="2821439"/>
          </a:xfrm>
          <a:prstGeom prst="rect">
            <a:avLst/>
          </a:prstGeom>
        </p:spPr>
      </p:pic>
      <p:grpSp>
        <p:nvGrpSpPr>
          <p:cNvPr id="19" name="Group 18">
            <a:extLst>
              <a:ext uri="{FF2B5EF4-FFF2-40B4-BE49-F238E27FC236}">
                <a16:creationId xmlns:a16="http://schemas.microsoft.com/office/drawing/2014/main" id="{4B687A65-658E-55D5-295C-92FAC085167B}"/>
              </a:ext>
            </a:extLst>
          </p:cNvPr>
          <p:cNvGrpSpPr/>
          <p:nvPr/>
        </p:nvGrpSpPr>
        <p:grpSpPr>
          <a:xfrm>
            <a:off x="4678324" y="2362464"/>
            <a:ext cx="3434317" cy="1624746"/>
            <a:chOff x="627321" y="4903645"/>
            <a:chExt cx="3838353" cy="1624746"/>
          </a:xfrm>
        </p:grpSpPr>
        <p:sp>
          <p:nvSpPr>
            <p:cNvPr id="20" name="Freeform 10">
              <a:extLst>
                <a:ext uri="{FF2B5EF4-FFF2-40B4-BE49-F238E27FC236}">
                  <a16:creationId xmlns:a16="http://schemas.microsoft.com/office/drawing/2014/main" id="{359D0F44-3140-EDD6-94E6-5DF640ADF990}"/>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82391D5-54E7-8F93-1FB9-B7D964C311F4}"/>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mẹ gọi dậy mỗi buổi sớm mai.</a:t>
              </a:r>
              <a:endPar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3575FDF1-AF10-9D2B-355F-419E10CA642C}"/>
              </a:ext>
            </a:extLst>
          </p:cNvPr>
          <p:cNvPicPr>
            <a:picLocks noChangeAspect="1"/>
          </p:cNvPicPr>
          <p:nvPr/>
        </p:nvPicPr>
        <p:blipFill>
          <a:blip r:embed="rId6"/>
          <a:stretch>
            <a:fillRect/>
          </a:stretch>
        </p:blipFill>
        <p:spPr>
          <a:xfrm>
            <a:off x="8765546" y="582575"/>
            <a:ext cx="2802677" cy="1932881"/>
          </a:xfrm>
          <a:prstGeom prst="rect">
            <a:avLst/>
          </a:prstGeom>
        </p:spPr>
      </p:pic>
      <p:grpSp>
        <p:nvGrpSpPr>
          <p:cNvPr id="24" name="Group 23">
            <a:extLst>
              <a:ext uri="{FF2B5EF4-FFF2-40B4-BE49-F238E27FC236}">
                <a16:creationId xmlns:a16="http://schemas.microsoft.com/office/drawing/2014/main" id="{19EAF022-7BC0-7BB1-0EE5-2EAEB5DA6F2A}"/>
              </a:ext>
            </a:extLst>
          </p:cNvPr>
          <p:cNvGrpSpPr/>
          <p:nvPr/>
        </p:nvGrpSpPr>
        <p:grpSpPr>
          <a:xfrm>
            <a:off x="8293394" y="2383729"/>
            <a:ext cx="3434317" cy="1624746"/>
            <a:chOff x="627321" y="4903645"/>
            <a:chExt cx="3838353" cy="1624746"/>
          </a:xfrm>
        </p:grpSpPr>
        <p:sp>
          <p:nvSpPr>
            <p:cNvPr id="25" name="Freeform 10">
              <a:extLst>
                <a:ext uri="{FF2B5EF4-FFF2-40B4-BE49-F238E27FC236}">
                  <a16:creationId xmlns:a16="http://schemas.microsoft.com/office/drawing/2014/main" id="{8A4FAD0E-1DF4-7337-DF16-11C208ACDA61}"/>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id="{7A699D23-3CDD-A4EF-A109-C00150AA602D}"/>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Tiếng tàu biển buông neo.</a:t>
              </a:r>
            </a:p>
          </p:txBody>
        </p:sp>
      </p:grpSp>
      <p:pic>
        <p:nvPicPr>
          <p:cNvPr id="4" name="Picture 3">
            <a:extLst>
              <a:ext uri="{FF2B5EF4-FFF2-40B4-BE49-F238E27FC236}">
                <a16:creationId xmlns:a16="http://schemas.microsoft.com/office/drawing/2014/main" id="{60B279E3-2DEB-A424-7DD6-855F659894BC}"/>
              </a:ext>
            </a:extLst>
          </p:cNvPr>
          <p:cNvPicPr>
            <a:picLocks noChangeAspect="1"/>
          </p:cNvPicPr>
          <p:nvPr/>
        </p:nvPicPr>
        <p:blipFill>
          <a:blip r:embed="rId7"/>
          <a:stretch>
            <a:fillRect/>
          </a:stretch>
        </p:blipFill>
        <p:spPr>
          <a:xfrm>
            <a:off x="1981641" y="4038156"/>
            <a:ext cx="2951863" cy="1949343"/>
          </a:xfrm>
          <a:prstGeom prst="rect">
            <a:avLst/>
          </a:prstGeom>
        </p:spPr>
      </p:pic>
      <p:grpSp>
        <p:nvGrpSpPr>
          <p:cNvPr id="5" name="Group 4">
            <a:extLst>
              <a:ext uri="{FF2B5EF4-FFF2-40B4-BE49-F238E27FC236}">
                <a16:creationId xmlns:a16="http://schemas.microsoft.com/office/drawing/2014/main" id="{8B480411-910D-48B5-91CA-218DD9BED511}"/>
              </a:ext>
            </a:extLst>
          </p:cNvPr>
          <p:cNvGrpSpPr/>
          <p:nvPr/>
        </p:nvGrpSpPr>
        <p:grpSpPr>
          <a:xfrm>
            <a:off x="1297170" y="5350213"/>
            <a:ext cx="3838353" cy="1624746"/>
            <a:chOff x="627321" y="4903645"/>
            <a:chExt cx="3838353" cy="1624746"/>
          </a:xfrm>
        </p:grpSpPr>
        <p:sp>
          <p:nvSpPr>
            <p:cNvPr id="6" name="Freeform 10">
              <a:extLst>
                <a:ext uri="{FF2B5EF4-FFF2-40B4-BE49-F238E27FC236}">
                  <a16:creationId xmlns:a16="http://schemas.microsoft.com/office/drawing/2014/main" id="{3FBB247A-C8C6-AFDD-432E-BEE812B08989}"/>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80949E68-012F-19DC-EFC1-1CECB2B8F2E9}"/>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vó ngựa khua ran vách đá.</a:t>
              </a:r>
            </a:p>
          </p:txBody>
        </p:sp>
      </p:grpSp>
      <p:pic>
        <p:nvPicPr>
          <p:cNvPr id="10" name="vang">
            <a:hlinkClick r:id="rId8" action="ppaction://hlinksldjump"/>
            <a:extLst>
              <a:ext uri="{FF2B5EF4-FFF2-40B4-BE49-F238E27FC236}">
                <a16:creationId xmlns:a16="http://schemas.microsoft.com/office/drawing/2014/main" id="{AFF1ED0F-A981-3587-3A88-69BEB469BA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1305" y="3816342"/>
            <a:ext cx="2014592" cy="2082652"/>
          </a:xfrm>
          <a:prstGeom prst="rect">
            <a:avLst/>
          </a:prstGeom>
        </p:spPr>
      </p:pic>
      <p:grpSp>
        <p:nvGrpSpPr>
          <p:cNvPr id="12" name="Group 11">
            <a:extLst>
              <a:ext uri="{FF2B5EF4-FFF2-40B4-BE49-F238E27FC236}">
                <a16:creationId xmlns:a16="http://schemas.microsoft.com/office/drawing/2014/main" id="{6B1EEE92-E023-CD02-F608-33CB0840BDB1}"/>
              </a:ext>
            </a:extLst>
          </p:cNvPr>
          <p:cNvGrpSpPr/>
          <p:nvPr/>
        </p:nvGrpSpPr>
        <p:grpSpPr>
          <a:xfrm>
            <a:off x="6188147" y="5286417"/>
            <a:ext cx="3838353" cy="1624746"/>
            <a:chOff x="627321" y="4903645"/>
            <a:chExt cx="3838353" cy="1624746"/>
          </a:xfrm>
        </p:grpSpPr>
        <p:sp>
          <p:nvSpPr>
            <p:cNvPr id="13" name="Freeform 10">
              <a:extLst>
                <a:ext uri="{FF2B5EF4-FFF2-40B4-BE49-F238E27FC236}">
                  <a16:creationId xmlns:a16="http://schemas.microsoft.com/office/drawing/2014/main" id="{9E194AD5-8E28-764F-7309-4257735696CD}"/>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28257788-9131-109A-E56B-EA8E4FBBCFFD}"/>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Ngôi sao mọc khi chiều buông, đêm xuống.</a:t>
              </a:r>
            </a:p>
          </p:txBody>
        </p:sp>
      </p:grpSp>
      <p:sp>
        <p:nvSpPr>
          <p:cNvPr id="2" name="TextBox 1"/>
          <p:cNvSpPr txBox="1"/>
          <p:nvPr/>
        </p:nvSpPr>
        <p:spPr>
          <a:xfrm>
            <a:off x="494882" y="2573815"/>
            <a:ext cx="11232829" cy="3970318"/>
          </a:xfrm>
          <a:prstGeom prst="rect">
            <a:avLst/>
          </a:prstGeom>
          <a:solidFill>
            <a:schemeClr val="accent4">
              <a:lumMod val="40000"/>
              <a:lumOff val="60000"/>
            </a:schemeClr>
          </a:solidFill>
        </p:spPr>
        <p:txBody>
          <a:bodyPr wrap="square" rtlCol="0">
            <a:spAutoFit/>
          </a:bodyPr>
          <a:lstStyle/>
          <a:p>
            <a:r>
              <a:rPr lang="en-US" sz="3600"/>
              <a:t>     </a:t>
            </a:r>
            <a:r>
              <a:rPr lang="vi-VN" sz="3600"/>
              <a:t>Bằng những động tác cụp - mở của bàn tay, ngón tay, cô</a:t>
            </a:r>
            <a:r>
              <a:rPr lang="en-US" sz="3600"/>
              <a:t> </a:t>
            </a:r>
            <a:r>
              <a:rPr lang="vi-VN" sz="3600"/>
              <a:t>giáo đã gợi lên trong tâm trí học sinh mình những hình ảnh của cuộc sống. Dựa vào lời thơ, họạ sĩ đã vẽ minh hoạ về những điều cô giáo đã làm sống dậy trong tâm trí các bạn học sinh: cả hình ảnh và âm thanh của cuộc sống.</a:t>
            </a:r>
            <a:endParaRPr lang="en-US" sz="3600"/>
          </a:p>
          <a:p>
            <a:endParaRPr lang="en-US" sz="3600"/>
          </a:p>
        </p:txBody>
      </p:sp>
    </p:spTree>
    <p:extLst>
      <p:ext uri="{BB962C8B-B14F-4D97-AF65-F5344CB8AC3E}">
        <p14:creationId xmlns:p14="http://schemas.microsoft.com/office/powerpoint/2010/main" val="2614897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4:</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58782" y="580034"/>
            <a:ext cx="8910743" cy="1569660"/>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Những chi tiết nào cho thấy các bạn học sinh rất chăm chú? Vì sao giờ học của cô giáo cuốn hút được các bạn?</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pSp>
        <p:nvGrpSpPr>
          <p:cNvPr id="4" name="Group 3">
            <a:extLst>
              <a:ext uri="{FF2B5EF4-FFF2-40B4-BE49-F238E27FC236}">
                <a16:creationId xmlns:a16="http://schemas.microsoft.com/office/drawing/2014/main" id="{9BB35352-B3B2-68F9-2368-98024557AC98}"/>
              </a:ext>
            </a:extLst>
          </p:cNvPr>
          <p:cNvGrpSpPr/>
          <p:nvPr/>
        </p:nvGrpSpPr>
        <p:grpSpPr>
          <a:xfrm>
            <a:off x="1972558" y="1881389"/>
            <a:ext cx="9457441" cy="4440069"/>
            <a:chOff x="1834150" y="1963118"/>
            <a:chExt cx="5449824" cy="2061234"/>
          </a:xfrm>
        </p:grpSpPr>
        <p:sp>
          <p:nvSpPr>
            <p:cNvPr id="5" name="Rectangle: Diagonal Corners Rounded 4">
              <a:extLst>
                <a:ext uri="{FF2B5EF4-FFF2-40B4-BE49-F238E27FC236}">
                  <a16:creationId xmlns:a16="http://schemas.microsoft.com/office/drawing/2014/main" id="{A65760CD-38B1-90AC-BCB9-392425D6466D}"/>
                </a:ext>
              </a:extLst>
            </p:cNvPr>
            <p:cNvSpPr/>
            <p:nvPr/>
          </p:nvSpPr>
          <p:spPr>
            <a:xfrm>
              <a:off x="2428789" y="2256761"/>
              <a:ext cx="4855185" cy="1666221"/>
            </a:xfrm>
            <a:prstGeom prst="round2DiagRect">
              <a:avLst/>
            </a:prstGeom>
            <a:noFill/>
            <a:ln w="38100" cap="flat" cmpd="sng" algn="ctr">
              <a:solidFill>
                <a:srgbClr val="FF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Diagonal Corners Rounded 6">
              <a:extLst>
                <a:ext uri="{FF2B5EF4-FFF2-40B4-BE49-F238E27FC236}">
                  <a16:creationId xmlns:a16="http://schemas.microsoft.com/office/drawing/2014/main" id="{17784DDB-F791-9961-9F95-B26B0445F86A}"/>
                </a:ext>
              </a:extLst>
            </p:cNvPr>
            <p:cNvSpPr/>
            <p:nvPr/>
          </p:nvSpPr>
          <p:spPr>
            <a:xfrm>
              <a:off x="2214643" y="2418977"/>
              <a:ext cx="4855185" cy="1593847"/>
            </a:xfrm>
            <a:prstGeom prst="round2DiagRect">
              <a:avLst/>
            </a:prstGeom>
            <a:solidFill>
              <a:sysClr val="window" lastClr="FFFFFF"/>
            </a:solidFill>
            <a:ln w="38100" cap="flat" cmpd="sng" algn="ctr">
              <a:solidFill>
                <a:srgbClr val="FF3300"/>
              </a:solidFill>
              <a:prstDash val="dash"/>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13">
              <a:extLst>
                <a:ext uri="{FF2B5EF4-FFF2-40B4-BE49-F238E27FC236}">
                  <a16:creationId xmlns:a16="http://schemas.microsoft.com/office/drawing/2014/main" id="{A6CBBAD6-07D1-DA2C-6A7A-097053ED483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834150" y="1963118"/>
              <a:ext cx="1005065" cy="720349"/>
            </a:xfrm>
            <a:prstGeom prst="rect">
              <a:avLst/>
            </a:prstGeom>
          </p:spPr>
        </p:pic>
        <p:sp>
          <p:nvSpPr>
            <p:cNvPr id="9" name="TextBox 8">
              <a:extLst>
                <a:ext uri="{FF2B5EF4-FFF2-40B4-BE49-F238E27FC236}">
                  <a16:creationId xmlns:a16="http://schemas.microsoft.com/office/drawing/2014/main" id="{11881F65-FA9D-4A3B-7412-432EB250D08D}"/>
                </a:ext>
              </a:extLst>
            </p:cNvPr>
            <p:cNvSpPr txBox="1"/>
            <p:nvPr/>
          </p:nvSpPr>
          <p:spPr>
            <a:xfrm>
              <a:off x="2353577" y="2495530"/>
              <a:ext cx="4635608" cy="1528822"/>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srgbClr val="990099"/>
                  </a:solidFill>
                  <a:effectLst/>
                  <a:uLnTx/>
                  <a:uFillTx/>
                  <a:latin typeface="Cambria" panose="02040503050406030204" pitchFamily="18" charset="0"/>
                  <a:ea typeface="Cambria" panose="02040503050406030204" pitchFamily="18" charset="0"/>
                </a:rPr>
                <a:t>Các chi tiết: “Mắt sáng nhìn lên bảng”, “Các bé vẫn lặng chăm/ Nhìn theo cô mấp máy” cho thấy các bạn học sinh trong lớp học tập chăm chú, tích cực. Giờ học của cô cuốn hút các bạn học sinh, phương pháp dạy của cô giúp các bạn cảm nhận được bao điều thú vị của cuộc sống; giúp các bạn cảm nhận được cuộc sống tưng bừng âm thanh theo một cách riêng;...</a:t>
              </a:r>
            </a:p>
          </p:txBody>
        </p:sp>
      </p:grpSp>
    </p:spTree>
    <p:extLst>
      <p:ext uri="{BB962C8B-B14F-4D97-AF65-F5344CB8AC3E}">
        <p14:creationId xmlns:p14="http://schemas.microsoft.com/office/powerpoint/2010/main" val="1006745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5:</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58782" y="580034"/>
            <a:ext cx="8910743" cy="1200329"/>
          </a:xfrm>
          <a:prstGeom prst="rect">
            <a:avLst/>
          </a:prstGeom>
          <a:noFill/>
        </p:spPr>
        <p:txBody>
          <a:bodyPr wrap="square" rtlCol="0">
            <a:spAutoFit/>
          </a:bodyPr>
          <a:lstStyle/>
          <a:p>
            <a:pPr lvl="0" algn="ctr">
              <a:defRPr/>
            </a:pPr>
            <a:r>
              <a:rPr lang="vi-VN" sz="3600" b="1" dirty="0">
                <a:solidFill>
                  <a:srgbClr val="002060"/>
                </a:solidFill>
                <a:effectLst>
                  <a:glow rad="647700">
                    <a:prstClr val="white">
                      <a:alpha val="40000"/>
                    </a:prstClr>
                  </a:glow>
                </a:effectLst>
                <a:latin typeface="Cambria" panose="02040503050406030204" pitchFamily="18" charset="0"/>
                <a:ea typeface="Cambria" panose="02040503050406030204" pitchFamily="18" charset="0"/>
              </a:rPr>
              <a:t>Em có suy nghĩ gì về cô giáo của lớp học đặc biệt này qua 2 khổ thơ cuối?</a:t>
            </a:r>
            <a:endParaRPr kumimoji="0" lang="en-US" sz="3600" b="1" i="0" u="none" strike="noStrike" kern="1200" cap="none" spc="0" normalizeH="0" baseline="0" noProof="0" dirty="0">
              <a:ln>
                <a:noFill/>
              </a:ln>
              <a:solidFill>
                <a:srgbClr val="002060"/>
              </a:soli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9BB35352-B3B2-68F9-2368-98024557AC98}"/>
              </a:ext>
            </a:extLst>
          </p:cNvPr>
          <p:cNvGrpSpPr/>
          <p:nvPr/>
        </p:nvGrpSpPr>
        <p:grpSpPr>
          <a:xfrm>
            <a:off x="430837" y="1562987"/>
            <a:ext cx="10860940" cy="4697724"/>
            <a:chOff x="1834150" y="1963118"/>
            <a:chExt cx="5449824" cy="2049706"/>
          </a:xfrm>
        </p:grpSpPr>
        <p:sp>
          <p:nvSpPr>
            <p:cNvPr id="5" name="Rectangle: Diagonal Corners Rounded 4">
              <a:extLst>
                <a:ext uri="{FF2B5EF4-FFF2-40B4-BE49-F238E27FC236}">
                  <a16:creationId xmlns:a16="http://schemas.microsoft.com/office/drawing/2014/main" id="{A65760CD-38B1-90AC-BCB9-392425D6466D}"/>
                </a:ext>
              </a:extLst>
            </p:cNvPr>
            <p:cNvSpPr/>
            <p:nvPr/>
          </p:nvSpPr>
          <p:spPr>
            <a:xfrm>
              <a:off x="2428789" y="2256761"/>
              <a:ext cx="4855185" cy="1666221"/>
            </a:xfrm>
            <a:prstGeom prst="round2DiagRect">
              <a:avLst/>
            </a:prstGeom>
            <a:noFill/>
            <a:ln w="38100" cap="flat" cmpd="sng" algn="ctr">
              <a:solidFill>
                <a:srgbClr val="FF33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Diagonal Corners Rounded 6">
              <a:extLst>
                <a:ext uri="{FF2B5EF4-FFF2-40B4-BE49-F238E27FC236}">
                  <a16:creationId xmlns:a16="http://schemas.microsoft.com/office/drawing/2014/main" id="{17784DDB-F791-9961-9F95-B26B0445F86A}"/>
                </a:ext>
              </a:extLst>
            </p:cNvPr>
            <p:cNvSpPr/>
            <p:nvPr/>
          </p:nvSpPr>
          <p:spPr>
            <a:xfrm>
              <a:off x="2214643" y="2334253"/>
              <a:ext cx="4989302" cy="1678571"/>
            </a:xfrm>
            <a:prstGeom prst="round2DiagRect">
              <a:avLst/>
            </a:prstGeom>
            <a:solidFill>
              <a:sysClr val="window" lastClr="FFFFFF"/>
            </a:solidFill>
            <a:ln w="38100" cap="flat" cmpd="sng" algn="ctr">
              <a:solidFill>
                <a:srgbClr val="FF3300"/>
              </a:solidFill>
              <a:prstDash val="dash"/>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13">
              <a:extLst>
                <a:ext uri="{FF2B5EF4-FFF2-40B4-BE49-F238E27FC236}">
                  <a16:creationId xmlns:a16="http://schemas.microsoft.com/office/drawing/2014/main" id="{A6CBBAD6-07D1-DA2C-6A7A-097053ED483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834150" y="1963118"/>
              <a:ext cx="749490" cy="720349"/>
            </a:xfrm>
            <a:prstGeom prst="rect">
              <a:avLst/>
            </a:prstGeom>
          </p:spPr>
        </p:pic>
        <p:sp>
          <p:nvSpPr>
            <p:cNvPr id="9" name="TextBox 8">
              <a:extLst>
                <a:ext uri="{FF2B5EF4-FFF2-40B4-BE49-F238E27FC236}">
                  <a16:creationId xmlns:a16="http://schemas.microsoft.com/office/drawing/2014/main" id="{11881F65-FA9D-4A3B-7412-432EB250D08D}"/>
                </a:ext>
              </a:extLst>
            </p:cNvPr>
            <p:cNvSpPr txBox="1"/>
            <p:nvPr/>
          </p:nvSpPr>
          <p:spPr>
            <a:xfrm>
              <a:off x="2363773" y="2424602"/>
              <a:ext cx="4807687" cy="15510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25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Hai khổ thơ cuối bài, nhà thơ nói về nghĩ suy, tâm trạng, cảm xúc của cô giáo. Cô giáo dạy lớp học đặc biệt này mang trong lòng bao nỗi lo toan, bao nghĩ suy vất vả, mong tìm được cách giúp các em HS khiếm thính học tập, hiểu được ý nghĩa của câu chữ, giúp các em cảm nhận được những thanh âm của cuộc sống, có thể nghe tiếng vỗ cánh của chim non, có thể cảm nhận được điều diệu kì của tiếng hót... Trước vẻ hồn nhiên và sự chăm chú, háo hức học tập của các em HS, cô giáo đã vui mừng, đã xúc động trào nước mắt (Ai nụ cười rưng rưng).</a:t>
              </a:r>
            </a:p>
          </p:txBody>
        </p:sp>
      </p:grpSp>
      <p:sp>
        <p:nvSpPr>
          <p:cNvPr id="3" name="TextBox 2"/>
          <p:cNvSpPr txBox="1"/>
          <p:nvPr/>
        </p:nvSpPr>
        <p:spPr>
          <a:xfrm>
            <a:off x="1776549" y="3213956"/>
            <a:ext cx="184731" cy="369332"/>
          </a:xfrm>
          <a:prstGeom prst="rect">
            <a:avLst/>
          </a:prstGeom>
          <a:noFill/>
        </p:spPr>
        <p:txBody>
          <a:bodyPr wrap="none" rtlCol="0">
            <a:spAutoFit/>
          </a:bodyPr>
          <a:lstStyle/>
          <a:p>
            <a:endParaRPr lang="en-US"/>
          </a:p>
        </p:txBody>
      </p:sp>
      <p:sp>
        <p:nvSpPr>
          <p:cNvPr id="12" name="TextBox 11"/>
          <p:cNvSpPr txBox="1"/>
          <p:nvPr/>
        </p:nvSpPr>
        <p:spPr>
          <a:xfrm>
            <a:off x="1358683" y="2575609"/>
            <a:ext cx="9836501" cy="3416320"/>
          </a:xfrm>
          <a:prstGeom prst="rect">
            <a:avLst/>
          </a:prstGeom>
          <a:solidFill>
            <a:schemeClr val="accent4">
              <a:lumMod val="40000"/>
              <a:lumOff val="60000"/>
            </a:schemeClr>
          </a:solidFill>
        </p:spPr>
        <p:txBody>
          <a:bodyPr wrap="square" rtlCol="0">
            <a:spAutoFit/>
          </a:bodyPr>
          <a:lstStyle/>
          <a:p>
            <a:r>
              <a:rPr lang="en-US" sz="3600"/>
              <a:t>     </a:t>
            </a:r>
          </a:p>
          <a:p>
            <a:r>
              <a:rPr lang="en-US" sz="3600"/>
              <a:t>     </a:t>
            </a:r>
            <a:r>
              <a:rPr lang="nl-NL" sz="3600"/>
              <a:t>Các em học smh như những cánh chim non, tất cả đều được chắp cánh bay cao, bay xa bởi tình yêu thương vô bờ và sự nhiệt huyết, tận tâm với nghề của thầy cô giáo.</a:t>
            </a:r>
          </a:p>
          <a:p>
            <a:endParaRPr lang="en-US" sz="3600"/>
          </a:p>
        </p:txBody>
      </p:sp>
    </p:spTree>
    <p:extLst>
      <p:ext uri="{BB962C8B-B14F-4D97-AF65-F5344CB8AC3E}">
        <p14:creationId xmlns:p14="http://schemas.microsoft.com/office/powerpoint/2010/main" val="1445025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76F3014-FDAA-227D-35E1-6434E8FF7D7F}"/>
              </a:ext>
            </a:extLst>
          </p:cNvPr>
          <p:cNvGrpSpPr/>
          <p:nvPr/>
        </p:nvGrpSpPr>
        <p:grpSpPr>
          <a:xfrm>
            <a:off x="649202" y="520236"/>
            <a:ext cx="4054831" cy="2887289"/>
            <a:chOff x="656289" y="1290397"/>
            <a:chExt cx="3973197" cy="3431754"/>
          </a:xfrm>
        </p:grpSpPr>
        <p:sp>
          <p:nvSpPr>
            <p:cNvPr id="4" name="Speech Bubble: Oval 3">
              <a:extLst>
                <a:ext uri="{FF2B5EF4-FFF2-40B4-BE49-F238E27FC236}">
                  <a16:creationId xmlns:a16="http://schemas.microsoft.com/office/drawing/2014/main" id="{BC939FE3-FAF8-17C4-80AC-746DF4351718}"/>
                </a:ext>
              </a:extLst>
            </p:cNvPr>
            <p:cNvSpPr/>
            <p:nvPr/>
          </p:nvSpPr>
          <p:spPr>
            <a:xfrm>
              <a:off x="656289" y="1290397"/>
              <a:ext cx="3973197" cy="3431754"/>
            </a:xfrm>
            <a:prstGeom prst="wedgeEllipseCallout">
              <a:avLst>
                <a:gd name="adj1" fmla="val -21678"/>
                <a:gd name="adj2" fmla="val 67581"/>
              </a:avLst>
            </a:prstGeom>
            <a:solidFill>
              <a:schemeClr val="bg1"/>
            </a:solidFill>
            <a:ln w="38100">
              <a:solidFill>
                <a:srgbClr val="BE462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F2C34F9-A037-451F-EA31-42EDF09C847D}"/>
                </a:ext>
              </a:extLst>
            </p:cNvPr>
            <p:cNvSpPr txBox="1"/>
            <p:nvPr/>
          </p:nvSpPr>
          <p:spPr>
            <a:xfrm>
              <a:off x="964267" y="1780793"/>
              <a:ext cx="3231968" cy="24509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BE4626"/>
                  </a:solidFill>
                  <a:latin typeface="Cambria" panose="02040503050406030204" pitchFamily="18" charset="0"/>
                  <a:ea typeface="Cambria" panose="02040503050406030204" pitchFamily="18" charset="0"/>
                  <a:cs typeface="Times New Roman" pitchFamily="18" charset="0"/>
                </a:rPr>
                <a:t>Qua bài thơ, e</a:t>
              </a:r>
              <a:r>
                <a:rPr kumimoji="0" lang="en-US" sz="3200" b="1" i="0" u="none" strike="noStrike" kern="1200" cap="none" spc="0" normalizeH="0" baseline="0" noProof="0">
                  <a:ln>
                    <a:noFill/>
                  </a:ln>
                  <a:solidFill>
                    <a:srgbClr val="BE4626"/>
                  </a:solidFill>
                  <a:effectLst/>
                  <a:uLnTx/>
                  <a:uFillTx/>
                  <a:latin typeface="Cambria" panose="02040503050406030204" pitchFamily="18" charset="0"/>
                  <a:ea typeface="Cambria" panose="02040503050406030204" pitchFamily="18" charset="0"/>
                  <a:cs typeface="Times New Roman" pitchFamily="18" charset="0"/>
                </a:rPr>
                <a:t>m cảm</a:t>
              </a:r>
              <a:r>
                <a:rPr kumimoji="0" lang="en-US" sz="3200" b="1" i="0" u="none" strike="noStrike" kern="1200" cap="none" spc="0" normalizeH="0" noProof="0">
                  <a:ln>
                    <a:noFill/>
                  </a:ln>
                  <a:solidFill>
                    <a:srgbClr val="BE4626"/>
                  </a:solidFill>
                  <a:effectLst/>
                  <a:uLnTx/>
                  <a:uFillTx/>
                  <a:latin typeface="Cambria" panose="02040503050406030204" pitchFamily="18" charset="0"/>
                  <a:ea typeface="Cambria" panose="02040503050406030204" pitchFamily="18" charset="0"/>
                  <a:cs typeface="Times New Roman" pitchFamily="18" charset="0"/>
                </a:rPr>
                <a:t> nhận được điều gì về lớp học về cô giáo</a:t>
              </a:r>
              <a:endParaRPr kumimoji="0" lang="en-US" sz="3200" b="1" i="0" u="none" strike="noStrike" kern="1200" cap="none" spc="0" normalizeH="0" baseline="0" noProof="0" dirty="0">
                <a:ln>
                  <a:noFill/>
                </a:ln>
                <a:solidFill>
                  <a:srgbClr val="BE4626"/>
                </a:solidFill>
                <a:effectLst/>
                <a:uLnTx/>
                <a:uFillTx/>
                <a:latin typeface="Cambria" panose="02040503050406030204" pitchFamily="18" charset="0"/>
                <a:ea typeface="Cambria" panose="02040503050406030204" pitchFamily="18" charset="0"/>
                <a:cs typeface="Times New Roman" pitchFamily="18" charset="0"/>
              </a:endParaRPr>
            </a:p>
          </p:txBody>
        </p:sp>
      </p:grpSp>
      <p:grpSp>
        <p:nvGrpSpPr>
          <p:cNvPr id="21" name="Group 20">
            <a:extLst>
              <a:ext uri="{FF2B5EF4-FFF2-40B4-BE49-F238E27FC236}">
                <a16:creationId xmlns:a16="http://schemas.microsoft.com/office/drawing/2014/main" id="{9126D645-5FFB-7520-D23D-96AE2C9BF096}"/>
              </a:ext>
            </a:extLst>
          </p:cNvPr>
          <p:cNvGrpSpPr/>
          <p:nvPr/>
        </p:nvGrpSpPr>
        <p:grpSpPr>
          <a:xfrm>
            <a:off x="4869713" y="2259498"/>
            <a:ext cx="6506258" cy="3910897"/>
            <a:chOff x="5930419" y="1879380"/>
            <a:chExt cx="5417997" cy="3842459"/>
          </a:xfrm>
        </p:grpSpPr>
        <p:sp>
          <p:nvSpPr>
            <p:cNvPr id="20" name="Rectangle: Rounded Corners 19">
              <a:extLst>
                <a:ext uri="{FF2B5EF4-FFF2-40B4-BE49-F238E27FC236}">
                  <a16:creationId xmlns:a16="http://schemas.microsoft.com/office/drawing/2014/main" id="{01FFFB41-7AE3-8EA8-6005-C13AE6BF4F2C}"/>
                </a:ext>
              </a:extLst>
            </p:cNvPr>
            <p:cNvSpPr/>
            <p:nvPr/>
          </p:nvSpPr>
          <p:spPr>
            <a:xfrm>
              <a:off x="6077194" y="1879380"/>
              <a:ext cx="5271222" cy="3585248"/>
            </a:xfrm>
            <a:prstGeom prst="roundRect">
              <a:avLst/>
            </a:prstGeom>
            <a:solidFill>
              <a:srgbClr val="ACE6C9"/>
            </a:solidFill>
            <a:ln w="57150">
              <a:solidFill>
                <a:srgbClr val="2E9C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Content Placeholder 2">
              <a:extLst>
                <a:ext uri="{FF2B5EF4-FFF2-40B4-BE49-F238E27FC236}">
                  <a16:creationId xmlns:a16="http://schemas.microsoft.com/office/drawing/2014/main" id="{FB5C1AB4-FDFD-23B9-857F-3A41E508F82C}"/>
                </a:ext>
              </a:extLst>
            </p:cNvPr>
            <p:cNvSpPr txBox="1">
              <a:spLocks/>
            </p:cNvSpPr>
            <p:nvPr/>
          </p:nvSpPr>
          <p:spPr>
            <a:xfrm>
              <a:off x="5930419" y="2136591"/>
              <a:ext cx="5381756" cy="3585248"/>
            </a:xfr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Bài thơ viết về một lớp học đặc biệt với giờ học rất thú vị, hấp dẫn. Qua đó ca ngợi sự nhiệt huyết, tình yêu dành cho các học trò của cô giáo.</a:t>
              </a:r>
            </a:p>
          </p:txBody>
        </p:sp>
      </p:grpSp>
      <p:grpSp>
        <p:nvGrpSpPr>
          <p:cNvPr id="12" name="Group 11">
            <a:extLst>
              <a:ext uri="{FF2B5EF4-FFF2-40B4-BE49-F238E27FC236}">
                <a16:creationId xmlns:a16="http://schemas.microsoft.com/office/drawing/2014/main" id="{961B688D-72DD-4952-9B05-C2F5A3CA1E40}"/>
              </a:ext>
            </a:extLst>
          </p:cNvPr>
          <p:cNvGrpSpPr/>
          <p:nvPr/>
        </p:nvGrpSpPr>
        <p:grpSpPr>
          <a:xfrm>
            <a:off x="6614144" y="-562214"/>
            <a:ext cx="3268323" cy="3268323"/>
            <a:chOff x="4537781" y="-939812"/>
            <a:chExt cx="3268323" cy="3268323"/>
          </a:xfrm>
        </p:grpSpPr>
        <p:pic>
          <p:nvPicPr>
            <p:cNvPr id="14" name="图片 9" descr="图片包含 室内, 规模, 摇摆, 木&#10;&#10;描述已自动生成">
              <a:extLst>
                <a:ext uri="{FF2B5EF4-FFF2-40B4-BE49-F238E27FC236}">
                  <a16:creationId xmlns:a16="http://schemas.microsoft.com/office/drawing/2014/main" id="{209F2948-153D-47CD-B254-83B1A2808E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7781" y="-939812"/>
              <a:ext cx="3268323" cy="3268323"/>
            </a:xfrm>
            <a:prstGeom prst="rect">
              <a:avLst/>
            </a:prstGeom>
          </p:spPr>
        </p:pic>
        <p:sp>
          <p:nvSpPr>
            <p:cNvPr id="15" name="TextBox 14">
              <a:extLst>
                <a:ext uri="{FF2B5EF4-FFF2-40B4-BE49-F238E27FC236}">
                  <a16:creationId xmlns:a16="http://schemas.microsoft.com/office/drawing/2014/main" id="{63ABC166-1720-40DA-8232-5435A87CD173}"/>
                </a:ext>
              </a:extLst>
            </p:cNvPr>
            <p:cNvSpPr txBox="1"/>
            <p:nvPr/>
          </p:nvSpPr>
          <p:spPr>
            <a:xfrm>
              <a:off x="4627950" y="490085"/>
              <a:ext cx="30879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38100">
                    <a:noFill/>
                  </a:ln>
                  <a:solidFill>
                    <a:prstClr val="white"/>
                  </a:solidFill>
                  <a:effectLst/>
                  <a:uLnTx/>
                  <a:uFillTx/>
                  <a:latin typeface="Cambria" panose="02040503050406030204" pitchFamily="18" charset="0"/>
                  <a:ea typeface="Cambria" panose="02040503050406030204" pitchFamily="18" charset="0"/>
                </a:rPr>
                <a:t>Nội</a:t>
              </a:r>
              <a:r>
                <a:rPr kumimoji="0" lang="en-US" sz="44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rPr>
                <a:t> dung</a:t>
              </a:r>
            </a:p>
          </p:txBody>
        </p:sp>
      </p:grpSp>
      <p:pic>
        <p:nvPicPr>
          <p:cNvPr id="2" name="Picture 1" descr="A picture containing clipart, animated cartoon, illustration, drawing&#10;&#10;Description automatically generated">
            <a:extLst>
              <a:ext uri="{FF2B5EF4-FFF2-40B4-BE49-F238E27FC236}">
                <a16:creationId xmlns:a16="http://schemas.microsoft.com/office/drawing/2014/main" id="{E7503EA9-762F-1AAA-6595-8DD64DF37B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2018" y="3772901"/>
            <a:ext cx="2403903" cy="3085099"/>
          </a:xfrm>
          <a:prstGeom prst="rect">
            <a:avLst/>
          </a:prstGeom>
        </p:spPr>
      </p:pic>
    </p:spTree>
    <p:extLst>
      <p:ext uri="{BB962C8B-B14F-4D97-AF65-F5344CB8AC3E}">
        <p14:creationId xmlns:p14="http://schemas.microsoft.com/office/powerpoint/2010/main" val="2127914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47"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Đây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âm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thanh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sự</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tượng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p>
          </p:txBody>
        </p:sp>
      </p:grpSp>
      <p:pic>
        <p:nvPicPr>
          <p:cNvPr id="9" name="Tieng-mua-roi-www_tiengdong_com">
            <a:hlinkClick r:id="" action="ppaction://media"/>
            <a:extLst>
              <a:ext uri="{FF2B5EF4-FFF2-40B4-BE49-F238E27FC236}">
                <a16:creationId xmlns:a16="http://schemas.microsoft.com/office/drawing/2014/main" id="{B31125F4-0E57-9303-DED4-E0D52CFCC25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75571" y="1664629"/>
            <a:ext cx="835102" cy="835102"/>
          </a:xfrm>
          <a:prstGeom prst="rect">
            <a:avLst/>
          </a:prstGeom>
        </p:spPr>
      </p:pic>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Đáp</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án</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algn="ct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Tiếng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mưa</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rơi</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0606644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05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93772" y="60444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1775" y="1863115"/>
            <a:ext cx="12192000" cy="4855028"/>
          </a:xfrm>
          <a:prstGeom prst="rect">
            <a:avLst/>
          </a:prstGeom>
          <a:ln>
            <a:noFill/>
          </a:ln>
        </p:spPr>
      </p:pic>
      <p:pic>
        <p:nvPicPr>
          <p:cNvPr id="3" name="Picture 2">
            <a:extLst>
              <a:ext uri="{FF2B5EF4-FFF2-40B4-BE49-F238E27FC236}">
                <a16:creationId xmlns:a16="http://schemas.microsoft.com/office/drawing/2014/main" id="{02B13DC6-A1B9-3E23-6A52-EE2C3398AFE7}"/>
              </a:ext>
            </a:extLst>
          </p:cNvPr>
          <p:cNvPicPr>
            <a:picLocks noChangeAspect="1"/>
          </p:cNvPicPr>
          <p:nvPr/>
        </p:nvPicPr>
        <p:blipFill>
          <a:blip r:embed="rId7"/>
          <a:stretch>
            <a:fillRect/>
          </a:stretch>
        </p:blipFill>
        <p:spPr>
          <a:xfrm>
            <a:off x="1771312" y="246440"/>
            <a:ext cx="8181541" cy="3792041"/>
          </a:xfrm>
          <a:prstGeom prst="rect">
            <a:avLst/>
          </a:prstGeom>
        </p:spPr>
      </p:pic>
    </p:spTree>
    <p:extLst>
      <p:ext uri="{BB962C8B-B14F-4D97-AF65-F5344CB8AC3E}">
        <p14:creationId xmlns:p14="http://schemas.microsoft.com/office/powerpoint/2010/main" val="190252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1E39160-0F90-CBF1-4E12-8593EDB7EAF4}"/>
              </a:ext>
            </a:extLst>
          </p:cNvPr>
          <p:cNvGrpSpPr/>
          <p:nvPr/>
        </p:nvGrpSpPr>
        <p:grpSpPr>
          <a:xfrm>
            <a:off x="1988289" y="-1065439"/>
            <a:ext cx="8048846" cy="3074992"/>
            <a:chOff x="4164208" y="-1065439"/>
            <a:chExt cx="3667124" cy="3667124"/>
          </a:xfrm>
        </p:grpSpPr>
        <p:pic>
          <p:nvPicPr>
            <p:cNvPr id="7" name="图片 6" descr="图片包含 室内, 规模, 摇摆, 木&#10;&#10;描述已自动生成">
              <a:extLst>
                <a:ext uri="{FF2B5EF4-FFF2-40B4-BE49-F238E27FC236}">
                  <a16:creationId xmlns:a16="http://schemas.microsoft.com/office/drawing/2014/main" id="{5C23542C-247D-4D8D-9D8F-53C3FAC1E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4208" y="-1065439"/>
              <a:ext cx="3667124" cy="3667124"/>
            </a:xfrm>
            <a:prstGeom prst="rect">
              <a:avLst/>
            </a:prstGeom>
          </p:spPr>
        </p:pic>
        <p:sp>
          <p:nvSpPr>
            <p:cNvPr id="10" name="TextBox 9">
              <a:extLst>
                <a:ext uri="{FF2B5EF4-FFF2-40B4-BE49-F238E27FC236}">
                  <a16:creationId xmlns:a16="http://schemas.microsoft.com/office/drawing/2014/main" id="{41EE0C58-14EA-5D19-8EDC-6773A603C4EB}"/>
                </a:ext>
              </a:extLst>
            </p:cNvPr>
            <p:cNvSpPr txBox="1"/>
            <p:nvPr/>
          </p:nvSpPr>
          <p:spPr>
            <a:xfrm>
              <a:off x="4453778" y="598942"/>
              <a:ext cx="3087983" cy="7707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ln w="38100">
                    <a:noFill/>
                  </a:ln>
                  <a:solidFill>
                    <a:prstClr val="white"/>
                  </a:solidFill>
                  <a:latin typeface="Cambria" panose="02040503050406030204" pitchFamily="18" charset="0"/>
                  <a:ea typeface="Cambria" panose="02040503050406030204" pitchFamily="18" charset="0"/>
                </a:rPr>
                <a:t>ĐỌC DIỄN CẢM</a:t>
              </a:r>
              <a:endParaRPr kumimoji="0" lang="en-US" sz="36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 Box 4">
            <a:extLst>
              <a:ext uri="{FF2B5EF4-FFF2-40B4-BE49-F238E27FC236}">
                <a16:creationId xmlns:a16="http://schemas.microsoft.com/office/drawing/2014/main" id="{D2F98FE2-5826-680F-77CF-78E3B249224B}"/>
              </a:ext>
            </a:extLst>
          </p:cNvPr>
          <p:cNvSpPr txBox="1">
            <a:spLocks noChangeArrowheads="1"/>
          </p:cNvSpPr>
          <p:nvPr/>
        </p:nvSpPr>
        <p:spPr bwMode="auto">
          <a:xfrm>
            <a:off x="3876111" y="1587328"/>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Mắt sáng</a:t>
            </a:r>
            <a:r>
              <a:rPr lang="vi-VN" sz="2400">
                <a:latin typeface="Cambria" panose="02040503050406030204" pitchFamily="18" charset="0"/>
                <a:ea typeface="Cambria" panose="02040503050406030204" pitchFamily="18" charset="0"/>
              </a:rPr>
              <a:t>, nhìn </a:t>
            </a:r>
            <a:r>
              <a:rPr lang="vi-VN" sz="2400" dirty="0">
                <a:latin typeface="Cambria" panose="02040503050406030204" pitchFamily="18" charset="0"/>
                <a:ea typeface="Cambria" panose="02040503050406030204" pitchFamily="18" charset="0"/>
              </a:rPr>
              <a:t>lên bảng</a:t>
            </a:r>
          </a:p>
          <a:p>
            <a:r>
              <a:rPr lang="vi-VN" sz="2400" dirty="0">
                <a:latin typeface="Cambria" panose="02040503050406030204" pitchFamily="18" charset="0"/>
                <a:ea typeface="Cambria" panose="02040503050406030204" pitchFamily="18" charset="0"/>
              </a:rPr>
              <a:t>Lớp mươi nụ môi hồng</a:t>
            </a:r>
          </a:p>
          <a:p>
            <a:r>
              <a:rPr lang="vi-VN" sz="2400" dirty="0">
                <a:latin typeface="Cambria" panose="02040503050406030204" pitchFamily="18" charset="0"/>
                <a:ea typeface="Cambria" panose="02040503050406030204" pitchFamily="18" charset="0"/>
              </a:rPr>
              <a:t>Đôi tay cô cụp mở</a:t>
            </a:r>
          </a:p>
          <a:p>
            <a:r>
              <a:rPr lang="vi-VN" sz="2400" dirty="0">
                <a:latin typeface="Cambria" panose="02040503050406030204" pitchFamily="18" charset="0"/>
                <a:ea typeface="Cambria" panose="02040503050406030204" pitchFamily="18" charset="0"/>
              </a:rPr>
              <a:t>Báo tưng bừng thanh âm.</a:t>
            </a:r>
          </a:p>
        </p:txBody>
      </p:sp>
      <p:sp>
        <p:nvSpPr>
          <p:cNvPr id="6" name="Text Box 4">
            <a:extLst>
              <a:ext uri="{FF2B5EF4-FFF2-40B4-BE49-F238E27FC236}">
                <a16:creationId xmlns:a16="http://schemas.microsoft.com/office/drawing/2014/main" id="{74DDD39C-7365-979D-ED4B-455524A41FC1}"/>
              </a:ext>
            </a:extLst>
          </p:cNvPr>
          <p:cNvSpPr txBox="1">
            <a:spLocks noChangeArrowheads="1"/>
          </p:cNvSpPr>
          <p:nvPr/>
        </p:nvSpPr>
        <p:spPr bwMode="auto">
          <a:xfrm>
            <a:off x="3876111" y="3188468"/>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Cánh sẻ vụt qua song</a:t>
            </a:r>
          </a:p>
          <a:p>
            <a:r>
              <a:rPr lang="vi-VN" sz="2400" dirty="0">
                <a:latin typeface="Cambria" panose="02040503050406030204" pitchFamily="18" charset="0"/>
                <a:ea typeface="Cambria" panose="02040503050406030204" pitchFamily="18" charset="0"/>
              </a:rPr>
              <a:t>Hót nắng vàng ánh ỏi</a:t>
            </a:r>
          </a:p>
          <a:p>
            <a:r>
              <a:rPr lang="vi-VN" sz="2400" dirty="0">
                <a:latin typeface="Cambria" panose="02040503050406030204" pitchFamily="18" charset="0"/>
                <a:ea typeface="Cambria" panose="02040503050406030204" pitchFamily="18" charset="0"/>
              </a:rPr>
              <a:t>Các bé vẫn lặng chăm</a:t>
            </a:r>
          </a:p>
          <a:p>
            <a:r>
              <a:rPr lang="vi-VN" sz="2400" dirty="0">
                <a:latin typeface="Cambria" panose="02040503050406030204" pitchFamily="18" charset="0"/>
                <a:ea typeface="Cambria" panose="02040503050406030204" pitchFamily="18" charset="0"/>
              </a:rPr>
              <a:t>Nhìn theo cô mấp máy.</a:t>
            </a:r>
          </a:p>
        </p:txBody>
      </p:sp>
      <p:sp>
        <p:nvSpPr>
          <p:cNvPr id="8" name="Text Box 4">
            <a:extLst>
              <a:ext uri="{FF2B5EF4-FFF2-40B4-BE49-F238E27FC236}">
                <a16:creationId xmlns:a16="http://schemas.microsoft.com/office/drawing/2014/main" id="{B91CA437-B94B-9405-5D67-167709D25C5A}"/>
              </a:ext>
            </a:extLst>
          </p:cNvPr>
          <p:cNvSpPr txBox="1">
            <a:spLocks noChangeArrowheads="1"/>
          </p:cNvSpPr>
          <p:nvPr/>
        </p:nvSpPr>
        <p:spPr bwMode="auto">
          <a:xfrm>
            <a:off x="3876111" y="4758128"/>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Sau ngón tay cô đấy</a:t>
            </a:r>
          </a:p>
          <a:p>
            <a:r>
              <a:rPr lang="vi-VN" sz="2400" dirty="0">
                <a:latin typeface="Cambria" panose="02040503050406030204" pitchFamily="18" charset="0"/>
                <a:ea typeface="Cambria" panose="02040503050406030204" pitchFamily="18" charset="0"/>
              </a:rPr>
              <a:t>Là tiếng hạt nảy mầm</a:t>
            </a:r>
          </a:p>
          <a:p>
            <a:r>
              <a:rPr lang="vi-VN" sz="2400" dirty="0">
                <a:latin typeface="Cambria" panose="02040503050406030204" pitchFamily="18" charset="0"/>
                <a:ea typeface="Cambria" panose="02040503050406030204" pitchFamily="18" charset="0"/>
              </a:rPr>
              <a:t>Tiếng lá động trong vườn</a:t>
            </a:r>
          </a:p>
          <a:p>
            <a:r>
              <a:rPr lang="vi-VN" sz="2400" dirty="0">
                <a:latin typeface="Cambria" panose="02040503050406030204" pitchFamily="18" charset="0"/>
                <a:ea typeface="Cambria" panose="02040503050406030204" pitchFamily="18" charset="0"/>
              </a:rPr>
              <a:t>Tiếng sớm mai mẹ gọi.</a:t>
            </a:r>
          </a:p>
        </p:txBody>
      </p:sp>
      <p:grpSp>
        <p:nvGrpSpPr>
          <p:cNvPr id="12" name="Group 11">
            <a:extLst>
              <a:ext uri="{FF2B5EF4-FFF2-40B4-BE49-F238E27FC236}">
                <a16:creationId xmlns:a16="http://schemas.microsoft.com/office/drawing/2014/main" id="{B1AB3F97-6D8C-4869-91B2-1B26500D00B7}"/>
              </a:ext>
            </a:extLst>
          </p:cNvPr>
          <p:cNvGrpSpPr/>
          <p:nvPr/>
        </p:nvGrpSpPr>
        <p:grpSpPr>
          <a:xfrm>
            <a:off x="7360332" y="1207717"/>
            <a:ext cx="4564625" cy="2410551"/>
            <a:chOff x="6989246" y="-856271"/>
            <a:chExt cx="4564625" cy="2410551"/>
          </a:xfrm>
        </p:grpSpPr>
        <p:sp>
          <p:nvSpPr>
            <p:cNvPr id="13" name="Speech Bubble: Rectangle with Corners Rounded 2">
              <a:extLst>
                <a:ext uri="{FF2B5EF4-FFF2-40B4-BE49-F238E27FC236}">
                  <a16:creationId xmlns:a16="http://schemas.microsoft.com/office/drawing/2014/main" id="{D10D33B9-B979-4BF9-9DA7-684128F64E36}"/>
                </a:ext>
              </a:extLst>
            </p:cNvPr>
            <p:cNvSpPr/>
            <p:nvPr/>
          </p:nvSpPr>
          <p:spPr>
            <a:xfrm>
              <a:off x="6989246" y="-856271"/>
              <a:ext cx="4564625" cy="2371495"/>
            </a:xfrm>
            <a:prstGeom prst="wedgeRoundRectCallout">
              <a:avLst>
                <a:gd name="adj1" fmla="val -35233"/>
                <a:gd name="adj2" fmla="val 806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FA7F173-AE23-4B98-BB4A-B413905AB4F4}"/>
                </a:ext>
              </a:extLst>
            </p:cNvPr>
            <p:cNvSpPr txBox="1"/>
            <p:nvPr/>
          </p:nvSpPr>
          <p:spPr>
            <a:xfrm>
              <a:off x="7193419" y="-754044"/>
              <a:ext cx="4069025" cy="2308324"/>
            </a:xfrm>
            <a:prstGeom prst="rect">
              <a:avLst/>
            </a:prstGeom>
            <a:noFill/>
          </p:spPr>
          <p:txBody>
            <a:bodyPr wrap="square" rtlCol="0">
              <a:spAutoFit/>
            </a:bodyPr>
            <a:lstStyle/>
            <a:p>
              <a:pPr lvl="0" algn="just">
                <a:defRPr/>
              </a:pPr>
              <a:r>
                <a:rPr lang="en-US" sz="2400" dirty="0">
                  <a:solidFill>
                    <a:schemeClr val="bg1"/>
                  </a:solidFill>
                  <a:latin typeface="Cambria" panose="02040503050406030204" pitchFamily="18" charset="0"/>
                  <a:ea typeface="Cambria" panose="02040503050406030204" pitchFamily="18" charset="0"/>
                </a:rPr>
                <a:t>G</a:t>
              </a:r>
              <a:r>
                <a:rPr lang="vi-VN" sz="2400" dirty="0">
                  <a:solidFill>
                    <a:schemeClr val="bg1"/>
                  </a:solidFill>
                  <a:latin typeface="Cambria" panose="02040503050406030204" pitchFamily="18" charset="0"/>
                  <a:ea typeface="Cambria" panose="02040503050406030204" pitchFamily="18" charset="0"/>
                </a:rPr>
                <a:t>iọng </a:t>
              </a:r>
              <a:r>
                <a:rPr lang="vi-VN" sz="2400">
                  <a:solidFill>
                    <a:schemeClr val="bg1"/>
                  </a:solidFill>
                  <a:latin typeface="Cambria" panose="02040503050406030204" pitchFamily="18" charset="0"/>
                  <a:ea typeface="Cambria" panose="02040503050406030204" pitchFamily="18" charset="0"/>
                </a:rPr>
                <a:t>đọc </a:t>
              </a:r>
              <a:r>
                <a:rPr lang="en-US" sz="2400">
                  <a:solidFill>
                    <a:schemeClr val="bg1"/>
                  </a:solidFill>
                  <a:latin typeface="Cambria" panose="02040503050406030204" pitchFamily="18" charset="0"/>
                  <a:ea typeface="Cambria" panose="02040503050406030204" pitchFamily="18" charset="0"/>
                </a:rPr>
                <a:t>nhẹ nhàng </a:t>
              </a:r>
              <a:r>
                <a:rPr lang="vi-VN" sz="2400">
                  <a:solidFill>
                    <a:schemeClr val="bg1"/>
                  </a:solidFill>
                  <a:latin typeface="Cambria" panose="02040503050406030204" pitchFamily="18" charset="0"/>
                  <a:ea typeface="Cambria" panose="02040503050406030204" pitchFamily="18" charset="0"/>
                </a:rPr>
                <a:t>thể hiện</a:t>
              </a:r>
              <a:r>
                <a:rPr lang="en-US" sz="2400">
                  <a:solidFill>
                    <a:schemeClr val="bg1"/>
                  </a:solidFill>
                  <a:latin typeface="Cambria" panose="02040503050406030204" pitchFamily="18" charset="0"/>
                  <a:ea typeface="Cambria" panose="02040503050406030204" pitchFamily="18" charset="0"/>
                </a:rPr>
                <a:t> sự nhiệt huyết, yêu thương của cô giáo, </a:t>
              </a:r>
              <a:r>
                <a:rPr lang="vi-VN" sz="2400">
                  <a:solidFill>
                    <a:schemeClr val="bg1"/>
                  </a:solidFill>
                  <a:latin typeface="Cambria" panose="02040503050406030204" pitchFamily="18" charset="0"/>
                  <a:ea typeface="Cambria" panose="02040503050406030204" pitchFamily="18" charset="0"/>
                </a:rPr>
                <a:t>cảm </a:t>
              </a:r>
              <a:r>
                <a:rPr lang="vi-VN" sz="2400" dirty="0">
                  <a:solidFill>
                    <a:schemeClr val="bg1"/>
                  </a:solidFill>
                  <a:latin typeface="Cambria" panose="02040503050406030204" pitchFamily="18" charset="0"/>
                  <a:ea typeface="Cambria" panose="02040503050406030204" pitchFamily="18" charset="0"/>
                </a:rPr>
                <a:t>xúc hồn nhiên, thích thú của các bạn </a:t>
              </a:r>
              <a:r>
                <a:rPr lang="vi-VN" sz="2400">
                  <a:solidFill>
                    <a:schemeClr val="bg1"/>
                  </a:solidFill>
                  <a:latin typeface="Cambria" panose="02040503050406030204" pitchFamily="18" charset="0"/>
                  <a:ea typeface="Cambria" panose="02040503050406030204" pitchFamily="18" charset="0"/>
                </a:rPr>
                <a:t>nhỏ </a:t>
              </a:r>
              <a:r>
                <a:rPr lang="en-US" sz="2400">
                  <a:solidFill>
                    <a:schemeClr val="bg1"/>
                  </a:solidFill>
                  <a:latin typeface="Cambria" panose="02040503050406030204" pitchFamily="18" charset="0"/>
                  <a:ea typeface="Cambria" panose="02040503050406030204" pitchFamily="18" charset="0"/>
                </a:rPr>
                <a:t>trong giờ học thú vị, hấp dẫn, </a:t>
              </a:r>
              <a:r>
                <a:rPr lang="vi-VN" sz="2400">
                  <a:solidFill>
                    <a:schemeClr val="bg1"/>
                  </a:solidFill>
                  <a:latin typeface="Cambria" panose="02040503050406030204" pitchFamily="18" charset="0"/>
                  <a:ea typeface="Cambria" panose="02040503050406030204" pitchFamily="18" charset="0"/>
                </a:rPr>
                <a:t> </a:t>
              </a:r>
              <a:endParaRPr kumimoji="0" lang="en-US" sz="1400" b="0" i="1" u="none" strike="noStrike" kern="1200" cap="none" spc="0" normalizeH="0" baseline="0" noProof="0" dirty="0">
                <a:ln>
                  <a:noFill/>
                </a:ln>
                <a:solidFill>
                  <a:schemeClr val="bg1"/>
                </a:solidFill>
                <a:effectLst/>
                <a:uLnTx/>
                <a:uFillTx/>
                <a:latin typeface="Calibri" panose="020F0502020204030204" pitchFamily="34" charset="0"/>
              </a:endParaRPr>
            </a:p>
          </p:txBody>
        </p:sp>
      </p:grpSp>
    </p:spTree>
    <p:extLst>
      <p:ext uri="{BB962C8B-B14F-4D97-AF65-F5344CB8AC3E}">
        <p14:creationId xmlns:p14="http://schemas.microsoft.com/office/powerpoint/2010/main" val="3078161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2" presetClass="entr" presetSubtype="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1E39160-0F90-CBF1-4E12-8593EDB7EAF4}"/>
              </a:ext>
            </a:extLst>
          </p:cNvPr>
          <p:cNvGrpSpPr/>
          <p:nvPr/>
        </p:nvGrpSpPr>
        <p:grpSpPr>
          <a:xfrm>
            <a:off x="1988289" y="-1065439"/>
            <a:ext cx="8048846" cy="3074992"/>
            <a:chOff x="4164208" y="-1065439"/>
            <a:chExt cx="3667124" cy="3667124"/>
          </a:xfrm>
        </p:grpSpPr>
        <p:pic>
          <p:nvPicPr>
            <p:cNvPr id="7" name="图片 6" descr="图片包含 室内, 规模, 摇摆, 木&#10;&#10;描述已自动生成">
              <a:extLst>
                <a:ext uri="{FF2B5EF4-FFF2-40B4-BE49-F238E27FC236}">
                  <a16:creationId xmlns:a16="http://schemas.microsoft.com/office/drawing/2014/main" id="{5C23542C-247D-4D8D-9D8F-53C3FAC1E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4208" y="-1065439"/>
              <a:ext cx="3667124" cy="3667124"/>
            </a:xfrm>
            <a:prstGeom prst="rect">
              <a:avLst/>
            </a:prstGeom>
          </p:spPr>
        </p:pic>
        <p:sp>
          <p:nvSpPr>
            <p:cNvPr id="10" name="TextBox 9">
              <a:extLst>
                <a:ext uri="{FF2B5EF4-FFF2-40B4-BE49-F238E27FC236}">
                  <a16:creationId xmlns:a16="http://schemas.microsoft.com/office/drawing/2014/main" id="{41EE0C58-14EA-5D19-8EDC-6773A603C4EB}"/>
                </a:ext>
              </a:extLst>
            </p:cNvPr>
            <p:cNvSpPr txBox="1"/>
            <p:nvPr/>
          </p:nvSpPr>
          <p:spPr>
            <a:xfrm>
              <a:off x="4453778" y="598942"/>
              <a:ext cx="3087983" cy="7707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ln w="38100">
                    <a:noFill/>
                  </a:ln>
                  <a:solidFill>
                    <a:prstClr val="white"/>
                  </a:solidFill>
                  <a:latin typeface="Cambria" panose="02040503050406030204" pitchFamily="18" charset="0"/>
                  <a:ea typeface="Cambria" panose="02040503050406030204" pitchFamily="18" charset="0"/>
                </a:rPr>
                <a:t>ĐỌC DIỄN CẢM</a:t>
              </a:r>
              <a:endParaRPr kumimoji="0" lang="en-US" sz="36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 Box 4">
            <a:extLst>
              <a:ext uri="{FF2B5EF4-FFF2-40B4-BE49-F238E27FC236}">
                <a16:creationId xmlns:a16="http://schemas.microsoft.com/office/drawing/2014/main" id="{D2F98FE2-5826-680F-77CF-78E3B249224B}"/>
              </a:ext>
            </a:extLst>
          </p:cNvPr>
          <p:cNvSpPr txBox="1">
            <a:spLocks noChangeArrowheads="1"/>
          </p:cNvSpPr>
          <p:nvPr/>
        </p:nvSpPr>
        <p:spPr bwMode="auto">
          <a:xfrm>
            <a:off x="3876111" y="1587328"/>
            <a:ext cx="4273198" cy="1569660"/>
          </a:xfrm>
          <a:prstGeom prst="rect">
            <a:avLst/>
          </a:prstGeom>
          <a:noFill/>
          <a:ln w="9525">
            <a:noFill/>
            <a:miter lim="800000"/>
            <a:headEnd/>
            <a:tailEnd/>
          </a:ln>
          <a:effectLst/>
        </p:spPr>
        <p:txBody>
          <a:bodyPr wrap="square">
            <a:spAutoFit/>
          </a:bodyPr>
          <a:lstStyle/>
          <a:p>
            <a:r>
              <a:rPr lang="vi-VN" sz="2400" dirty="0">
                <a:solidFill>
                  <a:srgbClr val="FF0000"/>
                </a:solidFill>
                <a:latin typeface="Cambria" panose="02040503050406030204" pitchFamily="18" charset="0"/>
                <a:ea typeface="Cambria" panose="02040503050406030204" pitchFamily="18" charset="0"/>
              </a:rPr>
              <a:t>Mắt sáng</a:t>
            </a:r>
            <a:r>
              <a:rPr lang="vi-VN" sz="2400">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nhìn </a:t>
            </a:r>
            <a:r>
              <a:rPr lang="vi-VN" sz="2400" dirty="0">
                <a:latin typeface="Cambria" panose="02040503050406030204" pitchFamily="18" charset="0"/>
                <a:ea typeface="Cambria" panose="02040503050406030204" pitchFamily="18" charset="0"/>
              </a:rPr>
              <a:t>lên bảng</a:t>
            </a:r>
          </a:p>
          <a:p>
            <a:r>
              <a:rPr lang="vi-VN" sz="2400">
                <a:latin typeface="Cambria" panose="02040503050406030204" pitchFamily="18" charset="0"/>
                <a:ea typeface="Cambria" panose="02040503050406030204" pitchFamily="18" charset="0"/>
              </a:rPr>
              <a:t>Lớp </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mươi </a:t>
            </a:r>
            <a:r>
              <a:rPr lang="vi-VN" sz="2400" dirty="0">
                <a:solidFill>
                  <a:srgbClr val="FF0000"/>
                </a:solidFill>
                <a:latin typeface="Cambria" panose="02040503050406030204" pitchFamily="18" charset="0"/>
                <a:ea typeface="Cambria" panose="02040503050406030204" pitchFamily="18" charset="0"/>
              </a:rPr>
              <a:t>nụ môi hồng</a:t>
            </a:r>
          </a:p>
          <a:p>
            <a:r>
              <a:rPr lang="vi-VN" sz="2400" dirty="0">
                <a:latin typeface="Cambria" panose="02040503050406030204" pitchFamily="18" charset="0"/>
                <a:ea typeface="Cambria" panose="02040503050406030204" pitchFamily="18" charset="0"/>
              </a:rPr>
              <a:t>Đôi </a:t>
            </a:r>
            <a:r>
              <a:rPr lang="vi-VN" sz="2400">
                <a:latin typeface="Cambria" panose="02040503050406030204" pitchFamily="18" charset="0"/>
                <a:ea typeface="Cambria" panose="02040503050406030204" pitchFamily="18" charset="0"/>
              </a:rPr>
              <a:t>tay cô</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 </a:t>
            </a:r>
            <a:r>
              <a:rPr lang="vi-VN" sz="2400" dirty="0">
                <a:solidFill>
                  <a:srgbClr val="FF0000"/>
                </a:solidFill>
                <a:latin typeface="Cambria" panose="02040503050406030204" pitchFamily="18" charset="0"/>
                <a:ea typeface="Cambria" panose="02040503050406030204" pitchFamily="18" charset="0"/>
              </a:rPr>
              <a:t>cụp mở</a:t>
            </a:r>
          </a:p>
          <a:p>
            <a:r>
              <a:rPr lang="vi-VN" sz="2400" dirty="0">
                <a:latin typeface="Cambria" panose="02040503050406030204" pitchFamily="18" charset="0"/>
                <a:ea typeface="Cambria" panose="02040503050406030204" pitchFamily="18" charset="0"/>
              </a:rPr>
              <a:t>Báo </a:t>
            </a:r>
            <a:r>
              <a:rPr lang="vi-VN" sz="2400" dirty="0">
                <a:solidFill>
                  <a:srgbClr val="FF0000"/>
                </a:solidFill>
                <a:latin typeface="Cambria" panose="02040503050406030204" pitchFamily="18" charset="0"/>
                <a:ea typeface="Cambria" panose="02040503050406030204" pitchFamily="18" charset="0"/>
              </a:rPr>
              <a:t>tưng </a:t>
            </a:r>
            <a:r>
              <a:rPr lang="vi-VN" sz="2400">
                <a:solidFill>
                  <a:srgbClr val="FF0000"/>
                </a:solidFill>
                <a:latin typeface="Cambria" panose="02040503050406030204" pitchFamily="18" charset="0"/>
                <a:ea typeface="Cambria" panose="02040503050406030204" pitchFamily="18" charset="0"/>
              </a:rPr>
              <a:t>bừng </a:t>
            </a:r>
            <a:r>
              <a:rPr lang="en-US" sz="2400">
                <a:solidFill>
                  <a:srgbClr val="FF0000"/>
                </a:solidFill>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thanh </a:t>
            </a:r>
            <a:r>
              <a:rPr lang="vi-VN" sz="2400" dirty="0">
                <a:latin typeface="Cambria" panose="02040503050406030204" pitchFamily="18" charset="0"/>
                <a:ea typeface="Cambria" panose="02040503050406030204" pitchFamily="18" charset="0"/>
              </a:rPr>
              <a:t>âm.</a:t>
            </a:r>
          </a:p>
        </p:txBody>
      </p:sp>
      <p:sp>
        <p:nvSpPr>
          <p:cNvPr id="6" name="Text Box 4">
            <a:extLst>
              <a:ext uri="{FF2B5EF4-FFF2-40B4-BE49-F238E27FC236}">
                <a16:creationId xmlns:a16="http://schemas.microsoft.com/office/drawing/2014/main" id="{74DDD39C-7365-979D-ED4B-455524A41FC1}"/>
              </a:ext>
            </a:extLst>
          </p:cNvPr>
          <p:cNvSpPr txBox="1">
            <a:spLocks noChangeArrowheads="1"/>
          </p:cNvSpPr>
          <p:nvPr/>
        </p:nvSpPr>
        <p:spPr bwMode="auto">
          <a:xfrm>
            <a:off x="3876111" y="3188468"/>
            <a:ext cx="4273198" cy="1569660"/>
          </a:xfrm>
          <a:prstGeom prst="rect">
            <a:avLst/>
          </a:prstGeom>
          <a:noFill/>
          <a:ln w="9525">
            <a:noFill/>
            <a:miter lim="800000"/>
            <a:headEnd/>
            <a:tailEnd/>
          </a:ln>
          <a:effectLst/>
        </p:spPr>
        <p:txBody>
          <a:bodyPr wrap="square">
            <a:spAutoFit/>
          </a:bodyPr>
          <a:lstStyle/>
          <a:p>
            <a:r>
              <a:rPr lang="vi-VN" sz="2400">
                <a:latin typeface="Cambria" panose="02040503050406030204" pitchFamily="18" charset="0"/>
                <a:ea typeface="Cambria" panose="02040503050406030204" pitchFamily="18" charset="0"/>
              </a:rPr>
              <a:t>Cánh sẻ</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 </a:t>
            </a:r>
            <a:r>
              <a:rPr lang="vi-VN" sz="2400" dirty="0">
                <a:solidFill>
                  <a:srgbClr val="FF0000"/>
                </a:solidFill>
                <a:latin typeface="Cambria" panose="02040503050406030204" pitchFamily="18" charset="0"/>
                <a:ea typeface="Cambria" panose="02040503050406030204" pitchFamily="18" charset="0"/>
              </a:rPr>
              <a:t>vụt</a:t>
            </a:r>
            <a:r>
              <a:rPr lang="vi-VN" sz="2400" dirty="0">
                <a:latin typeface="Cambria" panose="02040503050406030204" pitchFamily="18" charset="0"/>
                <a:ea typeface="Cambria" panose="02040503050406030204" pitchFamily="18" charset="0"/>
              </a:rPr>
              <a:t> qua song</a:t>
            </a:r>
          </a:p>
          <a:p>
            <a:r>
              <a:rPr lang="vi-VN" sz="2400" dirty="0">
                <a:solidFill>
                  <a:srgbClr val="FF0000"/>
                </a:solidFill>
                <a:latin typeface="Cambria" panose="02040503050406030204" pitchFamily="18" charset="0"/>
                <a:ea typeface="Cambria" panose="02040503050406030204" pitchFamily="18" charset="0"/>
              </a:rPr>
              <a:t>Hót </a:t>
            </a:r>
            <a:r>
              <a:rPr lang="vi-VN" sz="2400">
                <a:latin typeface="Cambria" panose="02040503050406030204" pitchFamily="18" charset="0"/>
                <a:ea typeface="Cambria" panose="02040503050406030204" pitchFamily="18" charset="0"/>
              </a:rPr>
              <a:t>nắng vàng</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 </a:t>
            </a:r>
            <a:r>
              <a:rPr lang="vi-VN" sz="2400" dirty="0">
                <a:solidFill>
                  <a:srgbClr val="FF0000"/>
                </a:solidFill>
                <a:latin typeface="Cambria" panose="02040503050406030204" pitchFamily="18" charset="0"/>
                <a:ea typeface="Cambria" panose="02040503050406030204" pitchFamily="18" charset="0"/>
              </a:rPr>
              <a:t>ánh ỏi</a:t>
            </a:r>
          </a:p>
          <a:p>
            <a:r>
              <a:rPr lang="vi-VN" sz="2400" dirty="0">
                <a:latin typeface="Cambria" panose="02040503050406030204" pitchFamily="18" charset="0"/>
                <a:ea typeface="Cambria" panose="02040503050406030204" pitchFamily="18" charset="0"/>
              </a:rPr>
              <a:t>Các </a:t>
            </a:r>
            <a:r>
              <a:rPr lang="vi-VN" sz="2400">
                <a:latin typeface="Cambria" panose="02040503050406030204" pitchFamily="18" charset="0"/>
                <a:ea typeface="Cambria" panose="02040503050406030204" pitchFamily="18" charset="0"/>
              </a:rPr>
              <a:t>bé </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vẫn </a:t>
            </a:r>
            <a:r>
              <a:rPr lang="vi-VN" sz="2400" dirty="0">
                <a:solidFill>
                  <a:srgbClr val="FF0000"/>
                </a:solidFill>
                <a:latin typeface="Cambria" panose="02040503050406030204" pitchFamily="18" charset="0"/>
                <a:ea typeface="Cambria" panose="02040503050406030204" pitchFamily="18" charset="0"/>
              </a:rPr>
              <a:t>lặng chăm</a:t>
            </a:r>
          </a:p>
          <a:p>
            <a:r>
              <a:rPr lang="vi-VN" sz="2400" dirty="0">
                <a:latin typeface="Cambria" panose="02040503050406030204" pitchFamily="18" charset="0"/>
                <a:ea typeface="Cambria" panose="02040503050406030204" pitchFamily="18" charset="0"/>
              </a:rPr>
              <a:t>Nhìn </a:t>
            </a:r>
            <a:r>
              <a:rPr lang="vi-VN" sz="2400">
                <a:latin typeface="Cambria" panose="02040503050406030204" pitchFamily="18" charset="0"/>
                <a:ea typeface="Cambria" panose="02040503050406030204" pitchFamily="18" charset="0"/>
              </a:rPr>
              <a:t>theo cô</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 </a:t>
            </a:r>
            <a:r>
              <a:rPr lang="vi-VN" sz="2400" dirty="0">
                <a:solidFill>
                  <a:srgbClr val="FF0000"/>
                </a:solidFill>
                <a:latin typeface="Cambria" panose="02040503050406030204" pitchFamily="18" charset="0"/>
                <a:ea typeface="Cambria" panose="02040503050406030204" pitchFamily="18" charset="0"/>
              </a:rPr>
              <a:t>mấp máy</a:t>
            </a:r>
            <a:r>
              <a:rPr lang="vi-VN" sz="2400" dirty="0">
                <a:latin typeface="Cambria" panose="02040503050406030204" pitchFamily="18" charset="0"/>
                <a:ea typeface="Cambria" panose="02040503050406030204" pitchFamily="18" charset="0"/>
              </a:rPr>
              <a:t>.</a:t>
            </a:r>
          </a:p>
        </p:txBody>
      </p:sp>
      <p:sp>
        <p:nvSpPr>
          <p:cNvPr id="8" name="Text Box 4">
            <a:extLst>
              <a:ext uri="{FF2B5EF4-FFF2-40B4-BE49-F238E27FC236}">
                <a16:creationId xmlns:a16="http://schemas.microsoft.com/office/drawing/2014/main" id="{B91CA437-B94B-9405-5D67-167709D25C5A}"/>
              </a:ext>
            </a:extLst>
          </p:cNvPr>
          <p:cNvSpPr txBox="1">
            <a:spLocks noChangeArrowheads="1"/>
          </p:cNvSpPr>
          <p:nvPr/>
        </p:nvSpPr>
        <p:spPr bwMode="auto">
          <a:xfrm>
            <a:off x="3876111" y="4758128"/>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Sau ngón tay cô đấy</a:t>
            </a:r>
          </a:p>
          <a:p>
            <a:r>
              <a:rPr lang="vi-VN" sz="2400" dirty="0">
                <a:latin typeface="Cambria" panose="02040503050406030204" pitchFamily="18" charset="0"/>
                <a:ea typeface="Cambria" panose="02040503050406030204" pitchFamily="18" charset="0"/>
              </a:rPr>
              <a:t>Là </a:t>
            </a:r>
            <a:r>
              <a:rPr lang="vi-VN" sz="2400">
                <a:solidFill>
                  <a:srgbClr val="FF0000"/>
                </a:solidFill>
                <a:latin typeface="Cambria" panose="02040503050406030204" pitchFamily="18" charset="0"/>
                <a:ea typeface="Cambria" panose="02040503050406030204" pitchFamily="18" charset="0"/>
              </a:rPr>
              <a:t>tiếng hạt</a:t>
            </a:r>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 </a:t>
            </a:r>
            <a:r>
              <a:rPr lang="vi-VN" sz="2400" dirty="0">
                <a:solidFill>
                  <a:srgbClr val="FF0000"/>
                </a:solidFill>
                <a:latin typeface="Cambria" panose="02040503050406030204" pitchFamily="18" charset="0"/>
                <a:ea typeface="Cambria" panose="02040503050406030204" pitchFamily="18" charset="0"/>
              </a:rPr>
              <a:t>nảy mầm</a:t>
            </a:r>
          </a:p>
          <a:p>
            <a:r>
              <a:rPr lang="vi-VN" sz="2400" dirty="0">
                <a:solidFill>
                  <a:srgbClr val="FF0000"/>
                </a:solidFill>
                <a:latin typeface="Cambria" panose="02040503050406030204" pitchFamily="18" charset="0"/>
                <a:ea typeface="Cambria" panose="02040503050406030204" pitchFamily="18" charset="0"/>
              </a:rPr>
              <a:t>Tiếng </a:t>
            </a:r>
            <a:r>
              <a:rPr lang="vi-VN" sz="2400">
                <a:solidFill>
                  <a:srgbClr val="FF0000"/>
                </a:solidFill>
                <a:latin typeface="Cambria" panose="02040503050406030204" pitchFamily="18" charset="0"/>
                <a:ea typeface="Cambria" panose="02040503050406030204" pitchFamily="18" charset="0"/>
              </a:rPr>
              <a:t>lá </a:t>
            </a:r>
            <a:r>
              <a:rPr lang="en-US" sz="2400">
                <a:latin typeface="Cambria" panose="02040503050406030204" pitchFamily="18" charset="0"/>
                <a:ea typeface="Cambria" panose="02040503050406030204" pitchFamily="18" charset="0"/>
              </a:rPr>
              <a:t>/</a:t>
            </a:r>
            <a:r>
              <a:rPr lang="vi-VN" sz="2400">
                <a:solidFill>
                  <a:srgbClr val="FF0000"/>
                </a:solidFill>
                <a:latin typeface="Cambria" panose="02040503050406030204" pitchFamily="18" charset="0"/>
                <a:ea typeface="Cambria" panose="02040503050406030204" pitchFamily="18" charset="0"/>
              </a:rPr>
              <a:t>động</a:t>
            </a:r>
            <a:r>
              <a:rPr lang="vi-VN" sz="240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trong vườn</a:t>
            </a:r>
          </a:p>
          <a:p>
            <a:r>
              <a:rPr lang="vi-VN" sz="2400" dirty="0">
                <a:solidFill>
                  <a:srgbClr val="FF0000"/>
                </a:solidFill>
                <a:latin typeface="Cambria" panose="02040503050406030204" pitchFamily="18" charset="0"/>
                <a:ea typeface="Cambria" panose="02040503050406030204" pitchFamily="18" charset="0"/>
              </a:rPr>
              <a:t>Tiếng</a:t>
            </a:r>
            <a:r>
              <a:rPr lang="vi-VN" sz="2400" dirty="0">
                <a:latin typeface="Cambria" panose="02040503050406030204" pitchFamily="18" charset="0"/>
                <a:ea typeface="Cambria" panose="02040503050406030204" pitchFamily="18" charset="0"/>
              </a:rPr>
              <a:t> sớm </a:t>
            </a:r>
            <a:r>
              <a:rPr lang="vi-VN" sz="2400">
                <a:latin typeface="Cambria" panose="02040503050406030204" pitchFamily="18" charset="0"/>
                <a:ea typeface="Cambria" panose="02040503050406030204" pitchFamily="18" charset="0"/>
              </a:rPr>
              <a:t>mai </a:t>
            </a:r>
            <a:r>
              <a:rPr lang="en-US" sz="2400">
                <a:latin typeface="Cambria" panose="02040503050406030204" pitchFamily="18" charset="0"/>
                <a:ea typeface="Cambria" panose="02040503050406030204" pitchFamily="18" charset="0"/>
              </a:rPr>
              <a:t>/</a:t>
            </a:r>
            <a:r>
              <a:rPr lang="vi-VN" sz="2400">
                <a:solidFill>
                  <a:srgbClr val="FF0000"/>
                </a:solidFill>
                <a:latin typeface="Cambria" panose="02040503050406030204" pitchFamily="18" charset="0"/>
                <a:ea typeface="Cambria" panose="02040503050406030204" pitchFamily="18" charset="0"/>
              </a:rPr>
              <a:t>mẹ </a:t>
            </a:r>
            <a:r>
              <a:rPr lang="vi-VN" sz="2400" dirty="0">
                <a:solidFill>
                  <a:srgbClr val="FF0000"/>
                </a:solidFill>
                <a:latin typeface="Cambria" panose="02040503050406030204" pitchFamily="18" charset="0"/>
                <a:ea typeface="Cambria" panose="02040503050406030204" pitchFamily="18" charset="0"/>
              </a:rPr>
              <a:t>gọi</a:t>
            </a:r>
            <a:r>
              <a:rPr lang="vi-VN" sz="2400" dirty="0">
                <a:latin typeface="Cambria" panose="02040503050406030204" pitchFamily="18" charset="0"/>
                <a:ea typeface="Cambria" panose="02040503050406030204" pitchFamily="18" charset="0"/>
              </a:rPr>
              <a:t>.</a:t>
            </a:r>
          </a:p>
        </p:txBody>
      </p:sp>
      <p:sp>
        <p:nvSpPr>
          <p:cNvPr id="9" name="Speech Bubble: Rectangle with Corners Rounded 2">
            <a:extLst>
              <a:ext uri="{FF2B5EF4-FFF2-40B4-BE49-F238E27FC236}">
                <a16:creationId xmlns:a16="http://schemas.microsoft.com/office/drawing/2014/main" id="{D10D33B9-B979-4BF9-9DA7-684128F64E36}"/>
              </a:ext>
            </a:extLst>
          </p:cNvPr>
          <p:cNvSpPr/>
          <p:nvPr/>
        </p:nvSpPr>
        <p:spPr>
          <a:xfrm>
            <a:off x="7360332" y="1207717"/>
            <a:ext cx="4564625" cy="2371495"/>
          </a:xfrm>
          <a:prstGeom prst="wedgeRoundRectCallout">
            <a:avLst>
              <a:gd name="adj1" fmla="val -35233"/>
              <a:gd name="adj2" fmla="val 806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FA7F173-AE23-4B98-BB4A-B413905AB4F4}"/>
              </a:ext>
            </a:extLst>
          </p:cNvPr>
          <p:cNvSpPr txBox="1"/>
          <p:nvPr/>
        </p:nvSpPr>
        <p:spPr>
          <a:xfrm>
            <a:off x="7564505" y="1309944"/>
            <a:ext cx="4069025" cy="2308324"/>
          </a:xfrm>
          <a:prstGeom prst="rect">
            <a:avLst/>
          </a:prstGeom>
          <a:noFill/>
        </p:spPr>
        <p:txBody>
          <a:bodyPr wrap="square" rtlCol="0">
            <a:spAutoFit/>
          </a:bodyPr>
          <a:lstStyle/>
          <a:p>
            <a:pPr lvl="0" algn="just">
              <a:defRPr/>
            </a:pPr>
            <a:r>
              <a:rPr lang="en-US" sz="2400" dirty="0">
                <a:solidFill>
                  <a:schemeClr val="bg1"/>
                </a:solidFill>
                <a:latin typeface="Cambria" panose="02040503050406030204" pitchFamily="18" charset="0"/>
                <a:ea typeface="Cambria" panose="02040503050406030204" pitchFamily="18" charset="0"/>
              </a:rPr>
              <a:t>G</a:t>
            </a:r>
            <a:r>
              <a:rPr lang="vi-VN" sz="2400" dirty="0">
                <a:solidFill>
                  <a:schemeClr val="bg1"/>
                </a:solidFill>
                <a:latin typeface="Cambria" panose="02040503050406030204" pitchFamily="18" charset="0"/>
                <a:ea typeface="Cambria" panose="02040503050406030204" pitchFamily="18" charset="0"/>
              </a:rPr>
              <a:t>iọng </a:t>
            </a:r>
            <a:r>
              <a:rPr lang="vi-VN" sz="2400">
                <a:solidFill>
                  <a:schemeClr val="bg1"/>
                </a:solidFill>
                <a:latin typeface="Cambria" panose="02040503050406030204" pitchFamily="18" charset="0"/>
                <a:ea typeface="Cambria" panose="02040503050406030204" pitchFamily="18" charset="0"/>
              </a:rPr>
              <a:t>đọc </a:t>
            </a:r>
            <a:r>
              <a:rPr lang="en-US" sz="2400">
                <a:solidFill>
                  <a:schemeClr val="bg1"/>
                </a:solidFill>
                <a:latin typeface="Cambria" panose="02040503050406030204" pitchFamily="18" charset="0"/>
                <a:ea typeface="Cambria" panose="02040503050406030204" pitchFamily="18" charset="0"/>
              </a:rPr>
              <a:t>nhẹ nhàng </a:t>
            </a:r>
            <a:r>
              <a:rPr lang="vi-VN" sz="2400">
                <a:solidFill>
                  <a:schemeClr val="bg1"/>
                </a:solidFill>
                <a:latin typeface="Cambria" panose="02040503050406030204" pitchFamily="18" charset="0"/>
                <a:ea typeface="Cambria" panose="02040503050406030204" pitchFamily="18" charset="0"/>
              </a:rPr>
              <a:t>thể hiện</a:t>
            </a:r>
            <a:r>
              <a:rPr lang="en-US" sz="2400">
                <a:solidFill>
                  <a:schemeClr val="bg1"/>
                </a:solidFill>
                <a:latin typeface="Cambria" panose="02040503050406030204" pitchFamily="18" charset="0"/>
                <a:ea typeface="Cambria" panose="02040503050406030204" pitchFamily="18" charset="0"/>
              </a:rPr>
              <a:t> sự nhiệt huyết, yêu thương của cô giáo, </a:t>
            </a:r>
            <a:r>
              <a:rPr lang="vi-VN" sz="2400">
                <a:solidFill>
                  <a:schemeClr val="bg1"/>
                </a:solidFill>
                <a:latin typeface="Cambria" panose="02040503050406030204" pitchFamily="18" charset="0"/>
                <a:ea typeface="Cambria" panose="02040503050406030204" pitchFamily="18" charset="0"/>
              </a:rPr>
              <a:t>cảm </a:t>
            </a:r>
            <a:r>
              <a:rPr lang="vi-VN" sz="2400" dirty="0">
                <a:solidFill>
                  <a:schemeClr val="bg1"/>
                </a:solidFill>
                <a:latin typeface="Cambria" panose="02040503050406030204" pitchFamily="18" charset="0"/>
                <a:ea typeface="Cambria" panose="02040503050406030204" pitchFamily="18" charset="0"/>
              </a:rPr>
              <a:t>xúc hồn nhiên, thích thú của các bạn </a:t>
            </a:r>
            <a:r>
              <a:rPr lang="vi-VN" sz="2400">
                <a:solidFill>
                  <a:schemeClr val="bg1"/>
                </a:solidFill>
                <a:latin typeface="Cambria" panose="02040503050406030204" pitchFamily="18" charset="0"/>
                <a:ea typeface="Cambria" panose="02040503050406030204" pitchFamily="18" charset="0"/>
              </a:rPr>
              <a:t>nhỏ </a:t>
            </a:r>
            <a:r>
              <a:rPr lang="en-US" sz="2400">
                <a:solidFill>
                  <a:schemeClr val="bg1"/>
                </a:solidFill>
                <a:latin typeface="Cambria" panose="02040503050406030204" pitchFamily="18" charset="0"/>
                <a:ea typeface="Cambria" panose="02040503050406030204" pitchFamily="18" charset="0"/>
              </a:rPr>
              <a:t>trong giờ học thú vị, hấp dẫn, </a:t>
            </a:r>
            <a:r>
              <a:rPr lang="vi-VN" sz="2400">
                <a:solidFill>
                  <a:schemeClr val="bg1"/>
                </a:solidFill>
                <a:latin typeface="Cambria" panose="02040503050406030204" pitchFamily="18" charset="0"/>
                <a:ea typeface="Cambria" panose="02040503050406030204" pitchFamily="18" charset="0"/>
              </a:rPr>
              <a:t> </a:t>
            </a:r>
            <a:endParaRPr kumimoji="0" lang="en-US" sz="1400" b="0" i="1" u="none" strike="noStrike" kern="1200" cap="none" spc="0" normalizeH="0" baseline="0" noProof="0" dirty="0">
              <a:ln>
                <a:noFill/>
              </a:ln>
              <a:solidFill>
                <a:schemeClr val="bg1"/>
              </a:solidFill>
              <a:effectLst/>
              <a:uLnTx/>
              <a:uFillTx/>
              <a:latin typeface="Calibri" panose="020F0502020204030204" pitchFamily="34" charset="0"/>
            </a:endParaRPr>
          </a:p>
        </p:txBody>
      </p:sp>
    </p:spTree>
    <p:extLst>
      <p:ext uri="{BB962C8B-B14F-4D97-AF65-F5344CB8AC3E}">
        <p14:creationId xmlns:p14="http://schemas.microsoft.com/office/powerpoint/2010/main" val="2306752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1E39160-0F90-CBF1-4E12-8593EDB7EAF4}"/>
              </a:ext>
            </a:extLst>
          </p:cNvPr>
          <p:cNvGrpSpPr/>
          <p:nvPr/>
        </p:nvGrpSpPr>
        <p:grpSpPr>
          <a:xfrm>
            <a:off x="1988289" y="-1065439"/>
            <a:ext cx="8048846" cy="3074992"/>
            <a:chOff x="4164208" y="-1065439"/>
            <a:chExt cx="3667124" cy="3667124"/>
          </a:xfrm>
        </p:grpSpPr>
        <p:pic>
          <p:nvPicPr>
            <p:cNvPr id="7" name="图片 6" descr="图片包含 室内, 规模, 摇摆, 木&#10;&#10;描述已自动生成">
              <a:extLst>
                <a:ext uri="{FF2B5EF4-FFF2-40B4-BE49-F238E27FC236}">
                  <a16:creationId xmlns:a16="http://schemas.microsoft.com/office/drawing/2014/main" id="{5C23542C-247D-4D8D-9D8F-53C3FAC1E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4208" y="-1065439"/>
              <a:ext cx="3667124" cy="3667124"/>
            </a:xfrm>
            <a:prstGeom prst="rect">
              <a:avLst/>
            </a:prstGeom>
          </p:spPr>
        </p:pic>
        <p:sp>
          <p:nvSpPr>
            <p:cNvPr id="10" name="TextBox 9">
              <a:extLst>
                <a:ext uri="{FF2B5EF4-FFF2-40B4-BE49-F238E27FC236}">
                  <a16:creationId xmlns:a16="http://schemas.microsoft.com/office/drawing/2014/main" id="{41EE0C58-14EA-5D19-8EDC-6773A603C4EB}"/>
                </a:ext>
              </a:extLst>
            </p:cNvPr>
            <p:cNvSpPr txBox="1"/>
            <p:nvPr/>
          </p:nvSpPr>
          <p:spPr>
            <a:xfrm>
              <a:off x="4453778" y="598942"/>
              <a:ext cx="30879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rPr>
                <a:t>HỌC THUỘC LÒNG BÀI THƠ</a:t>
              </a:r>
            </a:p>
          </p:txBody>
        </p:sp>
      </p:grpSp>
      <p:sp>
        <p:nvSpPr>
          <p:cNvPr id="5" name="Text Box 4">
            <a:extLst>
              <a:ext uri="{FF2B5EF4-FFF2-40B4-BE49-F238E27FC236}">
                <a16:creationId xmlns:a16="http://schemas.microsoft.com/office/drawing/2014/main" id="{D2F98FE2-5826-680F-77CF-78E3B249224B}"/>
              </a:ext>
            </a:extLst>
          </p:cNvPr>
          <p:cNvSpPr txBox="1">
            <a:spLocks noChangeArrowheads="1"/>
          </p:cNvSpPr>
          <p:nvPr/>
        </p:nvSpPr>
        <p:spPr bwMode="auto">
          <a:xfrm>
            <a:off x="1266273" y="1583832"/>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Mắt sáng, nhìn lên bảng</a:t>
            </a:r>
          </a:p>
          <a:p>
            <a:r>
              <a:rPr lang="vi-VN" sz="2400" dirty="0">
                <a:latin typeface="Cambria" panose="02040503050406030204" pitchFamily="18" charset="0"/>
                <a:ea typeface="Cambria" panose="02040503050406030204" pitchFamily="18" charset="0"/>
              </a:rPr>
              <a:t>Lớp mươi nụ môi hồng</a:t>
            </a:r>
          </a:p>
          <a:p>
            <a:r>
              <a:rPr lang="vi-VN" sz="2400" dirty="0">
                <a:latin typeface="Cambria" panose="02040503050406030204" pitchFamily="18" charset="0"/>
                <a:ea typeface="Cambria" panose="02040503050406030204" pitchFamily="18" charset="0"/>
              </a:rPr>
              <a:t>Đôi tay cô cụp mở</a:t>
            </a:r>
          </a:p>
          <a:p>
            <a:r>
              <a:rPr lang="vi-VN" sz="2400" dirty="0">
                <a:latin typeface="Cambria" panose="02040503050406030204" pitchFamily="18" charset="0"/>
                <a:ea typeface="Cambria" panose="02040503050406030204" pitchFamily="18" charset="0"/>
              </a:rPr>
              <a:t>Báo tưng bừng thanh âm.</a:t>
            </a:r>
          </a:p>
        </p:txBody>
      </p:sp>
      <p:sp>
        <p:nvSpPr>
          <p:cNvPr id="6" name="Text Box 4">
            <a:extLst>
              <a:ext uri="{FF2B5EF4-FFF2-40B4-BE49-F238E27FC236}">
                <a16:creationId xmlns:a16="http://schemas.microsoft.com/office/drawing/2014/main" id="{74DDD39C-7365-979D-ED4B-455524A41FC1}"/>
              </a:ext>
            </a:extLst>
          </p:cNvPr>
          <p:cNvSpPr txBox="1">
            <a:spLocks noChangeArrowheads="1"/>
          </p:cNvSpPr>
          <p:nvPr/>
        </p:nvSpPr>
        <p:spPr bwMode="auto">
          <a:xfrm>
            <a:off x="1204552" y="3186236"/>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Cánh sẻ vụt qua song</a:t>
            </a:r>
          </a:p>
          <a:p>
            <a:r>
              <a:rPr lang="vi-VN" sz="2400" dirty="0">
                <a:latin typeface="Cambria" panose="02040503050406030204" pitchFamily="18" charset="0"/>
                <a:ea typeface="Cambria" panose="02040503050406030204" pitchFamily="18" charset="0"/>
              </a:rPr>
              <a:t>Hót nắng vàng ánh ỏi</a:t>
            </a:r>
          </a:p>
          <a:p>
            <a:r>
              <a:rPr lang="vi-VN" sz="2400" dirty="0">
                <a:latin typeface="Cambria" panose="02040503050406030204" pitchFamily="18" charset="0"/>
                <a:ea typeface="Cambria" panose="02040503050406030204" pitchFamily="18" charset="0"/>
              </a:rPr>
              <a:t>Các bé vẫn lặng chăm</a:t>
            </a:r>
          </a:p>
          <a:p>
            <a:r>
              <a:rPr lang="vi-VN" sz="2400" dirty="0">
                <a:latin typeface="Cambria" panose="02040503050406030204" pitchFamily="18" charset="0"/>
                <a:ea typeface="Cambria" panose="02040503050406030204" pitchFamily="18" charset="0"/>
              </a:rPr>
              <a:t>Nhìn theo cô mấp máy.</a:t>
            </a:r>
          </a:p>
        </p:txBody>
      </p:sp>
      <p:sp>
        <p:nvSpPr>
          <p:cNvPr id="8" name="Text Box 4">
            <a:extLst>
              <a:ext uri="{FF2B5EF4-FFF2-40B4-BE49-F238E27FC236}">
                <a16:creationId xmlns:a16="http://schemas.microsoft.com/office/drawing/2014/main" id="{B91CA437-B94B-9405-5D67-167709D25C5A}"/>
              </a:ext>
            </a:extLst>
          </p:cNvPr>
          <p:cNvSpPr txBox="1">
            <a:spLocks noChangeArrowheads="1"/>
          </p:cNvSpPr>
          <p:nvPr/>
        </p:nvSpPr>
        <p:spPr bwMode="auto">
          <a:xfrm>
            <a:off x="1174211" y="4775415"/>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Sau ngón tay cô đấy</a:t>
            </a:r>
          </a:p>
          <a:p>
            <a:r>
              <a:rPr lang="vi-VN" sz="2400" dirty="0">
                <a:latin typeface="Cambria" panose="02040503050406030204" pitchFamily="18" charset="0"/>
                <a:ea typeface="Cambria" panose="02040503050406030204" pitchFamily="18" charset="0"/>
              </a:rPr>
              <a:t>Là tiếng hạt nảy mầm</a:t>
            </a:r>
          </a:p>
          <a:p>
            <a:r>
              <a:rPr lang="vi-VN" sz="2400" dirty="0">
                <a:latin typeface="Cambria" panose="02040503050406030204" pitchFamily="18" charset="0"/>
                <a:ea typeface="Cambria" panose="02040503050406030204" pitchFamily="18" charset="0"/>
              </a:rPr>
              <a:t>Tiếng lá động trong vườn</a:t>
            </a:r>
          </a:p>
          <a:p>
            <a:r>
              <a:rPr lang="vi-VN" sz="2400" dirty="0">
                <a:latin typeface="Cambria" panose="02040503050406030204" pitchFamily="18" charset="0"/>
                <a:ea typeface="Cambria" panose="02040503050406030204" pitchFamily="18" charset="0"/>
              </a:rPr>
              <a:t>Tiếng sớm mai mẹ gọi.</a:t>
            </a:r>
          </a:p>
        </p:txBody>
      </p:sp>
      <p:sp>
        <p:nvSpPr>
          <p:cNvPr id="15" name="Text Box 4">
            <a:extLst>
              <a:ext uri="{FF2B5EF4-FFF2-40B4-BE49-F238E27FC236}">
                <a16:creationId xmlns:a16="http://schemas.microsoft.com/office/drawing/2014/main" id="{8C66E362-176F-9FAD-2B33-3BBB502AD5BA}"/>
              </a:ext>
            </a:extLst>
          </p:cNvPr>
          <p:cNvSpPr txBox="1">
            <a:spLocks noChangeArrowheads="1"/>
          </p:cNvSpPr>
          <p:nvPr/>
        </p:nvSpPr>
        <p:spPr bwMode="auto">
          <a:xfrm>
            <a:off x="6751523" y="1621190"/>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Tiếng cuộc đời sâu vợi</a:t>
            </a:r>
          </a:p>
          <a:p>
            <a:r>
              <a:rPr lang="vi-VN" sz="2400" dirty="0">
                <a:latin typeface="Cambria" panose="02040503050406030204" pitchFamily="18" charset="0"/>
                <a:ea typeface="Cambria" panose="02040503050406030204" pitchFamily="18" charset="0"/>
              </a:rPr>
              <a:t>Con tàu biển buông neo</a:t>
            </a:r>
          </a:p>
          <a:p>
            <a:r>
              <a:rPr lang="vi-VN" sz="2400" dirty="0">
                <a:latin typeface="Cambria" panose="02040503050406030204" pitchFamily="18" charset="0"/>
                <a:ea typeface="Cambria" panose="02040503050406030204" pitchFamily="18" charset="0"/>
              </a:rPr>
              <a:t>Ngôi sao mọc rừng chiều</a:t>
            </a:r>
          </a:p>
          <a:p>
            <a:r>
              <a:rPr lang="vi-VN" sz="2400" dirty="0">
                <a:latin typeface="Cambria" panose="02040503050406030204" pitchFamily="18" charset="0"/>
                <a:ea typeface="Cambria" panose="02040503050406030204" pitchFamily="18" charset="0"/>
              </a:rPr>
              <a:t>Vỏ ngựa ran vách đá.</a:t>
            </a:r>
          </a:p>
        </p:txBody>
      </p:sp>
      <p:sp>
        <p:nvSpPr>
          <p:cNvPr id="16" name="Text Box 4">
            <a:extLst>
              <a:ext uri="{FF2B5EF4-FFF2-40B4-BE49-F238E27FC236}">
                <a16:creationId xmlns:a16="http://schemas.microsoft.com/office/drawing/2014/main" id="{D0CCCE3A-8FAF-D95B-B2ED-0896C0E1CBF8}"/>
              </a:ext>
            </a:extLst>
          </p:cNvPr>
          <p:cNvSpPr txBox="1">
            <a:spLocks noChangeArrowheads="1"/>
          </p:cNvSpPr>
          <p:nvPr/>
        </p:nvSpPr>
        <p:spPr bwMode="auto">
          <a:xfrm>
            <a:off x="6822503" y="3387920"/>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Bao nghĩ suy vất vả</a:t>
            </a:r>
          </a:p>
          <a:p>
            <a:r>
              <a:rPr lang="vi-VN" sz="2400" dirty="0">
                <a:latin typeface="Cambria" panose="02040503050406030204" pitchFamily="18" charset="0"/>
                <a:ea typeface="Cambria" panose="02040503050406030204" pitchFamily="18" charset="0"/>
              </a:rPr>
              <a:t>Trong mắt người lo toan</a:t>
            </a:r>
          </a:p>
          <a:p>
            <a:r>
              <a:rPr lang="vi-VN" sz="2400" dirty="0">
                <a:latin typeface="Cambria" panose="02040503050406030204" pitchFamily="18" charset="0"/>
                <a:ea typeface="Cambria" panose="02040503050406030204" pitchFamily="18" charset="0"/>
              </a:rPr>
              <a:t>Để từng âm có nghĩa</a:t>
            </a:r>
          </a:p>
          <a:p>
            <a:r>
              <a:rPr lang="vi-VN" sz="2400" dirty="0">
                <a:latin typeface="Cambria" panose="02040503050406030204" pitchFamily="18" charset="0"/>
                <a:ea typeface="Cambria" panose="02040503050406030204" pitchFamily="18" charset="0"/>
              </a:rPr>
              <a:t>Bật lên từ môi em.</a:t>
            </a:r>
          </a:p>
        </p:txBody>
      </p:sp>
      <p:sp>
        <p:nvSpPr>
          <p:cNvPr id="17" name="Text Box 4">
            <a:extLst>
              <a:ext uri="{FF2B5EF4-FFF2-40B4-BE49-F238E27FC236}">
                <a16:creationId xmlns:a16="http://schemas.microsoft.com/office/drawing/2014/main" id="{672DA1FA-BCB2-CDB8-6E45-5D870E5DBCBF}"/>
              </a:ext>
            </a:extLst>
          </p:cNvPr>
          <p:cNvSpPr txBox="1">
            <a:spLocks noChangeArrowheads="1"/>
          </p:cNvSpPr>
          <p:nvPr/>
        </p:nvSpPr>
        <p:spPr bwMode="auto">
          <a:xfrm>
            <a:off x="6875666" y="4919008"/>
            <a:ext cx="4273198" cy="1938992"/>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Nghe cánh vỗ chim non</a:t>
            </a:r>
          </a:p>
          <a:p>
            <a:r>
              <a:rPr lang="vi-VN" sz="2400" dirty="0">
                <a:latin typeface="Cambria" panose="02040503050406030204" pitchFamily="18" charset="0"/>
                <a:ea typeface="Cambria" panose="02040503050406030204" pitchFamily="18" charset="0"/>
              </a:rPr>
              <a:t>Trước diệu kì tiếng hót</a:t>
            </a:r>
          </a:p>
          <a:p>
            <a:r>
              <a:rPr lang="vi-VN" sz="2400" dirty="0">
                <a:latin typeface="Cambria" panose="02040503050406030204" pitchFamily="18" charset="0"/>
                <a:ea typeface="Cambria" panose="02040503050406030204" pitchFamily="18" charset="0"/>
              </a:rPr>
              <a:t>Giữa hồn nhiên lớp học</a:t>
            </a:r>
          </a:p>
          <a:p>
            <a:r>
              <a:rPr lang="vi-VN" sz="2400" dirty="0">
                <a:latin typeface="Cambria" panose="02040503050406030204" pitchFamily="18" charset="0"/>
                <a:ea typeface="Cambria" panose="02040503050406030204" pitchFamily="18" charset="0"/>
              </a:rPr>
              <a:t>Ai nụ cười rưng rưng.</a:t>
            </a:r>
          </a:p>
          <a:p>
            <a:pPr algn="r"/>
            <a:r>
              <a:rPr lang="vi-VN" sz="2400" dirty="0">
                <a:latin typeface="Cambria" panose="02040503050406030204" pitchFamily="18" charset="0"/>
                <a:ea typeface="Cambria" panose="02040503050406030204" pitchFamily="18" charset="0"/>
              </a:rPr>
              <a:t>(Tô Hà)</a:t>
            </a:r>
          </a:p>
        </p:txBody>
      </p:sp>
    </p:spTree>
    <p:extLst>
      <p:ext uri="{BB962C8B-B14F-4D97-AF65-F5344CB8AC3E}">
        <p14:creationId xmlns:p14="http://schemas.microsoft.com/office/powerpoint/2010/main" val="3808107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5"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FAAB58-7D69-E306-EB35-248D787A9E9C}"/>
              </a:ext>
            </a:extLst>
          </p:cNvPr>
          <p:cNvSpPr/>
          <p:nvPr/>
        </p:nvSpPr>
        <p:spPr>
          <a:xfrm>
            <a:off x="2462792" y="521566"/>
            <a:ext cx="781976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Tiêu chí đọc</a:t>
            </a:r>
            <a:r>
              <a:rPr kumimoji="0" lang="en-SG"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 </a:t>
            </a:r>
            <a:r>
              <a:rPr kumimoji="0" lang="en-SG" sz="54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và</a:t>
            </a:r>
            <a:r>
              <a:rPr kumimoji="0" lang="en-SG"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 </a:t>
            </a:r>
            <a:r>
              <a:rPr kumimoji="0" lang="en-SG" sz="54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nhận</a:t>
            </a:r>
            <a:r>
              <a:rPr kumimoji="0" lang="en-SG"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 </a:t>
            </a:r>
            <a:r>
              <a:rPr kumimoji="0" lang="en-SG" sz="54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xét</a:t>
            </a:r>
            <a:endParaRPr kumimoji="0" lang="en-US"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10FFF677-1F12-D4B0-1B2C-62AF14BC9E38}"/>
              </a:ext>
            </a:extLst>
          </p:cNvPr>
          <p:cNvSpPr/>
          <p:nvPr/>
        </p:nvSpPr>
        <p:spPr>
          <a:xfrm>
            <a:off x="2805588" y="2133036"/>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Đọc</a:t>
            </a:r>
            <a:r>
              <a:rPr kumimoji="0" lang="en-SG" sz="2800" b="1" i="0" u="none" strike="noStrike" kern="1200" cap="none" spc="0" normalizeH="0" baseline="0" noProof="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đúng</a:t>
            </a:r>
            <a:r>
              <a:rPr lang="en-SG" sz="2800" b="1">
                <a:solidFill>
                  <a:srgbClr val="EB4A42"/>
                </a:solidFill>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l</a:t>
            </a:r>
            <a:r>
              <a:rPr kumimoji="0" lang="vi-VN"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ưu</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loát</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mạch</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lạc</a:t>
            </a:r>
            <a:endParaRPr kumimoji="0" lang="en-US"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4" name="Rectangle: Rounded Corners 3">
            <a:extLst>
              <a:ext uri="{FF2B5EF4-FFF2-40B4-BE49-F238E27FC236}">
                <a16:creationId xmlns:a16="http://schemas.microsoft.com/office/drawing/2014/main" id="{5F45B815-854D-8FD4-AB2E-71BF1A4FE36C}"/>
              </a:ext>
            </a:extLst>
          </p:cNvPr>
          <p:cNvSpPr/>
          <p:nvPr/>
        </p:nvSpPr>
        <p:spPr>
          <a:xfrm>
            <a:off x="2805588" y="299395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rPr>
              <a:t>Ngắt</a:t>
            </a:r>
            <a:r>
              <a:rPr lang="en-US" sz="2800" b="1">
                <a:solidFill>
                  <a:srgbClr val="7030A0"/>
                </a:solidFill>
                <a:latin typeface="Cambria" panose="02040503050406030204" pitchFamily="18" charset="0"/>
                <a:ea typeface="Cambria" panose="02040503050406030204" pitchFamily="18" charset="0"/>
                <a:cs typeface="AvantGarde" panose="00000400000000000000" pitchFamily="2" charset="0"/>
              </a:rPr>
              <a:t> nhịp thơ hợp lí</a:t>
            </a:r>
            <a:endParaRPr kumimoji="0" lang="vi-VN"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11" name="TextBox 10">
            <a:extLst>
              <a:ext uri="{FF2B5EF4-FFF2-40B4-BE49-F238E27FC236}">
                <a16:creationId xmlns:a16="http://schemas.microsoft.com/office/drawing/2014/main" id="{2351B9C4-B6E2-48CB-F0B9-58532AB9EA42}"/>
              </a:ext>
            </a:extLst>
          </p:cNvPr>
          <p:cNvSpPr txBox="1"/>
          <p:nvPr/>
        </p:nvSpPr>
        <p:spPr>
          <a:xfrm>
            <a:off x="4160821" y="1599506"/>
            <a:ext cx="281939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TIÊU CHÍ</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44F6EC8E-681A-BF63-49F8-B2B348CB9E9C}"/>
              </a:ext>
            </a:extLst>
          </p:cNvPr>
          <p:cNvSpPr/>
          <p:nvPr/>
        </p:nvSpPr>
        <p:spPr>
          <a:xfrm>
            <a:off x="2590905" y="4222265"/>
            <a:ext cx="6487781" cy="817079"/>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cs typeface="AvantGarde" panose="00000400000000000000" pitchFamily="2" charset="0"/>
              </a:rPr>
              <a:t>Giọng đọc </a:t>
            </a:r>
            <a:r>
              <a:rPr kumimoji="0" lang="vi-VN" sz="2800" b="1" i="0" u="none" strike="noStrike" kern="1200" cap="none" spc="0" normalizeH="0" baseline="0" noProof="0">
                <a:ln>
                  <a:noFill/>
                </a:ln>
                <a:solidFill>
                  <a:srgbClr val="FF9900"/>
                </a:solidFill>
                <a:effectLst/>
                <a:uLnTx/>
                <a:uFillTx/>
                <a:latin typeface="Cambria" panose="02040503050406030204" pitchFamily="18" charset="0"/>
                <a:ea typeface="Cambria" panose="02040503050406030204" pitchFamily="18" charset="0"/>
                <a:cs typeface="AvantGarde" panose="00000400000000000000" pitchFamily="2" charset="0"/>
              </a:rPr>
              <a:t>phù hợp</a:t>
            </a:r>
            <a:r>
              <a:rPr kumimoji="0" lang="en-US" sz="2800" b="1" i="0" u="none" strike="noStrike" kern="1200" cap="none" spc="0" normalizeH="0" baseline="0" noProof="0">
                <a:ln>
                  <a:noFill/>
                </a:ln>
                <a:solidFill>
                  <a:srgbClr val="FF9900"/>
                </a:solidFill>
                <a:effectLst/>
                <a:uLnTx/>
                <a:uFillTx/>
                <a:latin typeface="Cambria" panose="02040503050406030204" pitchFamily="18" charset="0"/>
                <a:ea typeface="Cambria" panose="02040503050406030204" pitchFamily="18" charset="0"/>
                <a:cs typeface="AvantGarde" panose="00000400000000000000" pitchFamily="2" charset="0"/>
              </a:rPr>
              <a:t>, biết</a:t>
            </a:r>
            <a:r>
              <a:rPr kumimoji="0" lang="en-US" sz="2800" b="1" i="0" u="none" strike="noStrike" kern="1200" cap="none" spc="0" normalizeH="0" noProof="0">
                <a:ln>
                  <a:noFill/>
                </a:ln>
                <a:solidFill>
                  <a:srgbClr val="FF9900"/>
                </a:solidFill>
                <a:effectLst/>
                <a:uLnTx/>
                <a:uFillTx/>
                <a:latin typeface="Cambria" panose="02040503050406030204" pitchFamily="18" charset="0"/>
                <a:ea typeface="Cambria" panose="02040503050406030204" pitchFamily="18" charset="0"/>
                <a:cs typeface="AvantGarde" panose="00000400000000000000" pitchFamily="2" charset="0"/>
              </a:rPr>
              <a:t> nhấn giọng vào các từ gợi tả, gợi cảm</a:t>
            </a:r>
            <a:endParaRPr kumimoji="0" lang="vi-VN" sz="28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3637124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80">
                                          <p:stCondLst>
                                            <p:cond delay="0"/>
                                          </p:stCondLst>
                                        </p:cTn>
                                        <p:tgtEl>
                                          <p:spTgt spid="19"/>
                                        </p:tgtEl>
                                      </p:cBhvr>
                                    </p:animEffect>
                                    <p:anim calcmode="lin" valueType="num">
                                      <p:cBhvr>
                                        <p:cTn id="4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0" dur="26">
                                          <p:stCondLst>
                                            <p:cond delay="650"/>
                                          </p:stCondLst>
                                        </p:cTn>
                                        <p:tgtEl>
                                          <p:spTgt spid="19"/>
                                        </p:tgtEl>
                                      </p:cBhvr>
                                      <p:to x="100000" y="60000"/>
                                    </p:animScale>
                                    <p:animScale>
                                      <p:cBhvr>
                                        <p:cTn id="51" dur="166" decel="50000">
                                          <p:stCondLst>
                                            <p:cond delay="676"/>
                                          </p:stCondLst>
                                        </p:cTn>
                                        <p:tgtEl>
                                          <p:spTgt spid="19"/>
                                        </p:tgtEl>
                                      </p:cBhvr>
                                      <p:to x="100000" y="100000"/>
                                    </p:animScale>
                                    <p:animScale>
                                      <p:cBhvr>
                                        <p:cTn id="52" dur="26">
                                          <p:stCondLst>
                                            <p:cond delay="1312"/>
                                          </p:stCondLst>
                                        </p:cTn>
                                        <p:tgtEl>
                                          <p:spTgt spid="19"/>
                                        </p:tgtEl>
                                      </p:cBhvr>
                                      <p:to x="100000" y="80000"/>
                                    </p:animScale>
                                    <p:animScale>
                                      <p:cBhvr>
                                        <p:cTn id="53" dur="166" decel="50000">
                                          <p:stCondLst>
                                            <p:cond delay="1338"/>
                                          </p:stCondLst>
                                        </p:cTn>
                                        <p:tgtEl>
                                          <p:spTgt spid="19"/>
                                        </p:tgtEl>
                                      </p:cBhvr>
                                      <p:to x="100000" y="100000"/>
                                    </p:animScale>
                                    <p:animScale>
                                      <p:cBhvr>
                                        <p:cTn id="54" dur="26">
                                          <p:stCondLst>
                                            <p:cond delay="1642"/>
                                          </p:stCondLst>
                                        </p:cTn>
                                        <p:tgtEl>
                                          <p:spTgt spid="19"/>
                                        </p:tgtEl>
                                      </p:cBhvr>
                                      <p:to x="100000" y="90000"/>
                                    </p:animScale>
                                    <p:animScale>
                                      <p:cBhvr>
                                        <p:cTn id="55" dur="166" decel="50000">
                                          <p:stCondLst>
                                            <p:cond delay="1668"/>
                                          </p:stCondLst>
                                        </p:cTn>
                                        <p:tgtEl>
                                          <p:spTgt spid="19"/>
                                        </p:tgtEl>
                                      </p:cBhvr>
                                      <p:to x="100000" y="100000"/>
                                    </p:animScale>
                                    <p:animScale>
                                      <p:cBhvr>
                                        <p:cTn id="56" dur="26">
                                          <p:stCondLst>
                                            <p:cond delay="1808"/>
                                          </p:stCondLst>
                                        </p:cTn>
                                        <p:tgtEl>
                                          <p:spTgt spid="19"/>
                                        </p:tgtEl>
                                      </p:cBhvr>
                                      <p:to x="100000" y="95000"/>
                                    </p:animScale>
                                    <p:animScale>
                                      <p:cBhvr>
                                        <p:cTn id="57"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93772" y="60444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1775" y="1863115"/>
            <a:ext cx="12192000" cy="4855028"/>
          </a:xfrm>
          <a:prstGeom prst="rect">
            <a:avLst/>
          </a:prstGeom>
          <a:ln>
            <a:noFill/>
          </a:ln>
        </p:spPr>
      </p:pic>
      <p:pic>
        <p:nvPicPr>
          <p:cNvPr id="4" name="Picture 3" descr="A yellow letters on a black background&#10;&#10;Description automatically generated">
            <a:extLst>
              <a:ext uri="{FF2B5EF4-FFF2-40B4-BE49-F238E27FC236}">
                <a16:creationId xmlns:a16="http://schemas.microsoft.com/office/drawing/2014/main" id="{502B1A7E-6A1F-56E3-6DA2-FAD989651F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1133" y="829338"/>
            <a:ext cx="7742840" cy="2570865"/>
          </a:xfrm>
          <a:prstGeom prst="rect">
            <a:avLst/>
          </a:prstGeom>
        </p:spPr>
      </p:pic>
    </p:spTree>
    <p:extLst>
      <p:ext uri="{BB962C8B-B14F-4D97-AF65-F5344CB8AC3E}">
        <p14:creationId xmlns:p14="http://schemas.microsoft.com/office/powerpoint/2010/main" val="2237341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7737149" y="1918617"/>
            <a:ext cx="4564598" cy="4564598"/>
          </a:xfrm>
          <a:prstGeom prst="rect">
            <a:avLst/>
          </a:prstGeom>
        </p:spPr>
      </p:pic>
      <p:grpSp>
        <p:nvGrpSpPr>
          <p:cNvPr id="6" name="Group 5">
            <a:extLst>
              <a:ext uri="{FF2B5EF4-FFF2-40B4-BE49-F238E27FC236}">
                <a16:creationId xmlns:a16="http://schemas.microsoft.com/office/drawing/2014/main" id="{CB1BB386-2FC6-EDE9-EA71-B60C47652D93}"/>
              </a:ext>
            </a:extLst>
          </p:cNvPr>
          <p:cNvGrpSpPr/>
          <p:nvPr/>
        </p:nvGrpSpPr>
        <p:grpSpPr>
          <a:xfrm>
            <a:off x="2466753" y="726411"/>
            <a:ext cx="6502825" cy="2705724"/>
            <a:chOff x="4040599" y="344774"/>
            <a:chExt cx="5485736" cy="2705724"/>
          </a:xfrm>
        </p:grpSpPr>
        <p:pic>
          <p:nvPicPr>
            <p:cNvPr id="10" name="Picture 5">
              <a:extLst>
                <a:ext uri="{FF2B5EF4-FFF2-40B4-BE49-F238E27FC236}">
                  <a16:creationId xmlns:a16="http://schemas.microsoft.com/office/drawing/2014/main" id="{515AD395-7718-B80A-F964-91E2506A86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040599" y="344774"/>
              <a:ext cx="5485736" cy="2705724"/>
            </a:xfrm>
            <a:prstGeom prst="rect">
              <a:avLst/>
            </a:prstGeom>
          </p:spPr>
        </p:pic>
        <p:sp>
          <p:nvSpPr>
            <p:cNvPr id="12" name="TextBox 11">
              <a:extLst>
                <a:ext uri="{FF2B5EF4-FFF2-40B4-BE49-F238E27FC236}">
                  <a16:creationId xmlns:a16="http://schemas.microsoft.com/office/drawing/2014/main" id="{F7B935DB-C635-FEBF-4F38-CC0B2563D38A}"/>
                </a:ext>
              </a:extLst>
            </p:cNvPr>
            <p:cNvSpPr txBox="1"/>
            <p:nvPr/>
          </p:nvSpPr>
          <p:spPr>
            <a:xfrm>
              <a:off x="4265454" y="1077456"/>
              <a:ext cx="5036025" cy="1661993"/>
            </a:xfrm>
            <a:prstGeom prst="rect">
              <a:avLst/>
            </a:prstGeom>
            <a:noFill/>
          </p:spPr>
          <p:txBody>
            <a:bodyPr wrap="square" lIns="0" tIns="0" rIns="0" bIns="0" rtlCol="0">
              <a:spAutoFit/>
            </a:bodyPr>
            <a:lstStyle/>
            <a:p>
              <a:pPr algn="ct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Chia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sẻ</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cảm</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nhận</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riêng</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của</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em</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sau</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khi</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đọc</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bài</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thơ</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a:t>
              </a:r>
            </a:p>
          </p:txBody>
        </p:sp>
      </p:grpSp>
      <p:pic>
        <p:nvPicPr>
          <p:cNvPr id="2" name="Picture 1">
            <a:extLst>
              <a:ext uri="{FF2B5EF4-FFF2-40B4-BE49-F238E27FC236}">
                <a16:creationId xmlns:a16="http://schemas.microsoft.com/office/drawing/2014/main" id="{1EED08F6-8512-C902-1C0F-4F693CB62838}"/>
              </a:ext>
            </a:extLst>
          </p:cNvPr>
          <p:cNvPicPr>
            <a:picLocks noChangeAspect="1"/>
          </p:cNvPicPr>
          <p:nvPr/>
        </p:nvPicPr>
        <p:blipFill>
          <a:blip r:embed="rId6"/>
          <a:stretch>
            <a:fillRect/>
          </a:stretch>
        </p:blipFill>
        <p:spPr>
          <a:xfrm>
            <a:off x="1701209" y="3322845"/>
            <a:ext cx="4720856" cy="2761503"/>
          </a:xfrm>
          <a:prstGeom prst="rect">
            <a:avLst/>
          </a:prstGeom>
        </p:spPr>
      </p:pic>
    </p:spTree>
    <p:extLst>
      <p:ext uri="{BB962C8B-B14F-4D97-AF65-F5344CB8AC3E}">
        <p14:creationId xmlns:p14="http://schemas.microsoft.com/office/powerpoint/2010/main" val="38173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10">
            <a:extLst>
              <a:ext uri="{FF2B5EF4-FFF2-40B4-BE49-F238E27FC236}">
                <a16:creationId xmlns:a16="http://schemas.microsoft.com/office/drawing/2014/main" id="{429063FE-A025-9B9E-6010-99429EFE6185}"/>
              </a:ext>
            </a:extLst>
          </p:cNvPr>
          <p:cNvSpPr/>
          <p:nvPr/>
        </p:nvSpPr>
        <p:spPr>
          <a:xfrm>
            <a:off x="3507475" y="641445"/>
            <a:ext cx="8052179" cy="6074411"/>
          </a:xfrm>
          <a:custGeom>
            <a:avLst/>
            <a:gdLst>
              <a:gd name="connsiteX0" fmla="*/ 0 w 8052179"/>
              <a:gd name="connsiteY0" fmla="*/ 1012422 h 6074411"/>
              <a:gd name="connsiteX1" fmla="*/ 1012422 w 8052179"/>
              <a:gd name="connsiteY1" fmla="*/ 0 h 6074411"/>
              <a:gd name="connsiteX2" fmla="*/ 7039757 w 8052179"/>
              <a:gd name="connsiteY2" fmla="*/ 0 h 6074411"/>
              <a:gd name="connsiteX3" fmla="*/ 8052179 w 8052179"/>
              <a:gd name="connsiteY3" fmla="*/ 1012422 h 6074411"/>
              <a:gd name="connsiteX4" fmla="*/ 8052179 w 8052179"/>
              <a:gd name="connsiteY4" fmla="*/ 5061989 h 6074411"/>
              <a:gd name="connsiteX5" fmla="*/ 7039757 w 8052179"/>
              <a:gd name="connsiteY5" fmla="*/ 6074411 h 6074411"/>
              <a:gd name="connsiteX6" fmla="*/ 1012422 w 8052179"/>
              <a:gd name="connsiteY6" fmla="*/ 6074411 h 6074411"/>
              <a:gd name="connsiteX7" fmla="*/ 0 w 8052179"/>
              <a:gd name="connsiteY7" fmla="*/ 5061989 h 6074411"/>
              <a:gd name="connsiteX8" fmla="*/ 0 w 8052179"/>
              <a:gd name="connsiteY8" fmla="*/ 1012422 h 60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2179" h="6074411" fill="none" extrusionOk="0">
                <a:moveTo>
                  <a:pt x="0" y="1012422"/>
                </a:moveTo>
                <a:cubicBezTo>
                  <a:pt x="45588" y="495975"/>
                  <a:pt x="446188" y="105417"/>
                  <a:pt x="1012422" y="0"/>
                </a:cubicBezTo>
                <a:cubicBezTo>
                  <a:pt x="3907261" y="123637"/>
                  <a:pt x="5603629" y="-167144"/>
                  <a:pt x="7039757" y="0"/>
                </a:cubicBezTo>
                <a:cubicBezTo>
                  <a:pt x="7529101" y="-21853"/>
                  <a:pt x="7953852" y="432418"/>
                  <a:pt x="8052179" y="1012422"/>
                </a:cubicBezTo>
                <a:cubicBezTo>
                  <a:pt x="8001196" y="1922459"/>
                  <a:pt x="8039111" y="4227878"/>
                  <a:pt x="8052179" y="5061989"/>
                </a:cubicBezTo>
                <a:cubicBezTo>
                  <a:pt x="7957490" y="5647429"/>
                  <a:pt x="7566230" y="6031133"/>
                  <a:pt x="7039757" y="6074411"/>
                </a:cubicBezTo>
                <a:cubicBezTo>
                  <a:pt x="4437357" y="6027158"/>
                  <a:pt x="2794508" y="5910238"/>
                  <a:pt x="1012422" y="6074411"/>
                </a:cubicBezTo>
                <a:cubicBezTo>
                  <a:pt x="467297" y="6029303"/>
                  <a:pt x="-86063" y="5607467"/>
                  <a:pt x="0" y="5061989"/>
                </a:cubicBezTo>
                <a:cubicBezTo>
                  <a:pt x="153512" y="3568083"/>
                  <a:pt x="124597" y="2080705"/>
                  <a:pt x="0" y="1012422"/>
                </a:cubicBezTo>
                <a:close/>
              </a:path>
              <a:path w="8052179" h="6074411" stroke="0" extrusionOk="0">
                <a:moveTo>
                  <a:pt x="0" y="1012422"/>
                </a:moveTo>
                <a:cubicBezTo>
                  <a:pt x="20284" y="499427"/>
                  <a:pt x="458328" y="17353"/>
                  <a:pt x="1012422" y="0"/>
                </a:cubicBezTo>
                <a:cubicBezTo>
                  <a:pt x="2034536" y="147813"/>
                  <a:pt x="4724164" y="53704"/>
                  <a:pt x="7039757" y="0"/>
                </a:cubicBezTo>
                <a:cubicBezTo>
                  <a:pt x="7687412" y="40855"/>
                  <a:pt x="8020910" y="431980"/>
                  <a:pt x="8052179" y="1012422"/>
                </a:cubicBezTo>
                <a:cubicBezTo>
                  <a:pt x="8124806" y="1626623"/>
                  <a:pt x="8064526" y="3209666"/>
                  <a:pt x="8052179" y="5061989"/>
                </a:cubicBezTo>
                <a:cubicBezTo>
                  <a:pt x="8123126" y="5683867"/>
                  <a:pt x="7609042" y="6100271"/>
                  <a:pt x="7039757" y="6074411"/>
                </a:cubicBezTo>
                <a:cubicBezTo>
                  <a:pt x="5672135" y="5986718"/>
                  <a:pt x="3416750" y="6033487"/>
                  <a:pt x="1012422" y="6074411"/>
                </a:cubicBezTo>
                <a:cubicBezTo>
                  <a:pt x="452715" y="5996666"/>
                  <a:pt x="9223" y="5592580"/>
                  <a:pt x="0" y="5061989"/>
                </a:cubicBezTo>
                <a:cubicBezTo>
                  <a:pt x="126335" y="3921318"/>
                  <a:pt x="-71536" y="2161395"/>
                  <a:pt x="0" y="1012422"/>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4976670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Nhóm 19">
            <a:extLst>
              <a:ext uri="{FF2B5EF4-FFF2-40B4-BE49-F238E27FC236}">
                <a16:creationId xmlns:a16="http://schemas.microsoft.com/office/drawing/2014/main" id="{602C31B7-5017-39D9-A6CA-60CF5A2691CF}"/>
              </a:ext>
            </a:extLst>
          </p:cNvPr>
          <p:cNvGrpSpPr/>
          <p:nvPr/>
        </p:nvGrpSpPr>
        <p:grpSpPr>
          <a:xfrm>
            <a:off x="4016990" y="806646"/>
            <a:ext cx="6523655" cy="1593306"/>
            <a:chOff x="4016990" y="806646"/>
            <a:chExt cx="6523655" cy="1593306"/>
          </a:xfrm>
        </p:grpSpPr>
        <p:pic>
          <p:nvPicPr>
            <p:cNvPr id="7" name="Hình ảnh 11">
              <a:extLst>
                <a:ext uri="{FF2B5EF4-FFF2-40B4-BE49-F238E27FC236}">
                  <a16:creationId xmlns:a16="http://schemas.microsoft.com/office/drawing/2014/main" id="{B76B2078-3AAB-6A60-F69A-EBAA5227AB3E}"/>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47476" b="91809" l="6903" r="38107"/>
                      </a14:imgEffect>
                    </a14:imgLayer>
                  </a14:imgProps>
                </a:ext>
                <a:ext uri="{28A0092B-C50C-407E-A947-70E740481C1C}">
                  <a14:useLocalDpi xmlns:a14="http://schemas.microsoft.com/office/drawing/2010/main" val="0"/>
                </a:ext>
              </a:extLst>
            </a:blip>
            <a:srcRect l="3002" t="41935" r="57993" b="2649"/>
            <a:stretch/>
          </p:blipFill>
          <p:spPr>
            <a:xfrm>
              <a:off x="4016990" y="806646"/>
              <a:ext cx="1933434" cy="1545129"/>
            </a:xfrm>
            <a:prstGeom prst="rect">
              <a:avLst/>
            </a:prstGeom>
          </p:spPr>
        </p:pic>
        <p:sp>
          <p:nvSpPr>
            <p:cNvPr id="8" name="TextBox 47">
              <a:extLst>
                <a:ext uri="{FF2B5EF4-FFF2-40B4-BE49-F238E27FC236}">
                  <a16:creationId xmlns:a16="http://schemas.microsoft.com/office/drawing/2014/main" id="{7AE0B44C-1FDA-D953-346A-03858B20D9DC}"/>
                </a:ext>
              </a:extLst>
            </p:cNvPr>
            <p:cNvSpPr txBox="1"/>
            <p:nvPr/>
          </p:nvSpPr>
          <p:spPr>
            <a:xfrm>
              <a:off x="5771454" y="1199623"/>
              <a:ext cx="4769191" cy="1200329"/>
            </a:xfrm>
            <a:prstGeom prst="rect">
              <a:avLst/>
            </a:prstGeom>
            <a:noFill/>
          </p:spPr>
          <p:txBody>
            <a:bodyPr wrap="square" rtlCol="0">
              <a:spAutoFit/>
            </a:bodyPr>
            <a:lstStyle/>
            <a:p>
              <a:r>
                <a:rPr lang="en-US" sz="3600">
                  <a:solidFill>
                    <a:srgbClr val="C23433"/>
                  </a:solidFill>
                  <a:latin typeface="Cambria" panose="02040503050406030204" pitchFamily="18" charset="0"/>
                  <a:ea typeface="Cambria" panose="02040503050406030204" pitchFamily="18" charset="0"/>
                </a:rPr>
                <a:t>Đọc lại bài và trả lời câu hỏi.</a:t>
              </a:r>
              <a:endParaRPr lang="en-US" sz="3600" dirty="0">
                <a:solidFill>
                  <a:srgbClr val="C23433"/>
                </a:solidFill>
                <a:latin typeface="Cambria" panose="02040503050406030204" pitchFamily="18" charset="0"/>
                <a:ea typeface="Cambria" panose="02040503050406030204" pitchFamily="18" charset="0"/>
              </a:endParaRPr>
            </a:p>
          </p:txBody>
        </p:sp>
      </p:grpSp>
      <p:grpSp>
        <p:nvGrpSpPr>
          <p:cNvPr id="10" name="Nhóm 20">
            <a:extLst>
              <a:ext uri="{FF2B5EF4-FFF2-40B4-BE49-F238E27FC236}">
                <a16:creationId xmlns:a16="http://schemas.microsoft.com/office/drawing/2014/main" id="{1C49354B-C89C-0BAE-A672-9283B5BC77B8}"/>
              </a:ext>
            </a:extLst>
          </p:cNvPr>
          <p:cNvGrpSpPr/>
          <p:nvPr/>
        </p:nvGrpSpPr>
        <p:grpSpPr>
          <a:xfrm>
            <a:off x="4069307" y="2216122"/>
            <a:ext cx="6533480" cy="1545129"/>
            <a:chOff x="4069307" y="2216122"/>
            <a:chExt cx="6533480" cy="1545129"/>
          </a:xfrm>
        </p:grpSpPr>
        <p:pic>
          <p:nvPicPr>
            <p:cNvPr id="14" name="Hình ảnh 12">
              <a:extLst>
                <a:ext uri="{FF2B5EF4-FFF2-40B4-BE49-F238E27FC236}">
                  <a16:creationId xmlns:a16="http://schemas.microsoft.com/office/drawing/2014/main" id="{6294EF40-8D40-1812-22ED-A138AC4F2EAF}"/>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47476" b="91809" l="6903" r="38107"/>
                      </a14:imgEffect>
                    </a14:imgLayer>
                  </a14:imgProps>
                </a:ext>
                <a:ext uri="{28A0092B-C50C-407E-A947-70E740481C1C}">
                  <a14:useLocalDpi xmlns:a14="http://schemas.microsoft.com/office/drawing/2010/main" val="0"/>
                </a:ext>
              </a:extLst>
            </a:blip>
            <a:srcRect l="3002" t="41935" r="57993" b="2649"/>
            <a:stretch/>
          </p:blipFill>
          <p:spPr>
            <a:xfrm>
              <a:off x="4069307" y="2216122"/>
              <a:ext cx="1933434" cy="1545129"/>
            </a:xfrm>
            <a:prstGeom prst="rect">
              <a:avLst/>
            </a:prstGeom>
          </p:spPr>
        </p:pic>
        <p:sp>
          <p:nvSpPr>
            <p:cNvPr id="15" name="TextBox 47">
              <a:extLst>
                <a:ext uri="{FF2B5EF4-FFF2-40B4-BE49-F238E27FC236}">
                  <a16:creationId xmlns:a16="http://schemas.microsoft.com/office/drawing/2014/main" id="{6F36B2AD-D57B-6B1B-A78F-3C58DB4FD538}"/>
                </a:ext>
              </a:extLst>
            </p:cNvPr>
            <p:cNvSpPr txBox="1"/>
            <p:nvPr/>
          </p:nvSpPr>
          <p:spPr>
            <a:xfrm>
              <a:off x="5833596" y="2583695"/>
              <a:ext cx="4769191" cy="709233"/>
            </a:xfrm>
            <a:prstGeom prst="rect">
              <a:avLst/>
            </a:prstGeom>
            <a:noFill/>
          </p:spPr>
          <p:txBody>
            <a:bodyPr wrap="square" rtlCol="0">
              <a:spAutoFit/>
            </a:bodyPr>
            <a:lstStyle/>
            <a:p>
              <a:pPr lvl="0" algn="just">
                <a:lnSpc>
                  <a:spcPct val="120000"/>
                </a:lnSpc>
                <a:defRPr/>
              </a:pPr>
              <a:r>
                <a:rPr lang="en-US" sz="3600">
                  <a:solidFill>
                    <a:srgbClr val="C23433"/>
                  </a:solidFill>
                  <a:latin typeface="Cambria" panose="02040503050406030204" pitchFamily="18" charset="0"/>
                  <a:ea typeface="Cambria" panose="02040503050406030204" pitchFamily="18" charset="0"/>
                </a:rPr>
                <a:t>Ôn luyện về đại từ</a:t>
              </a:r>
              <a:endPar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6" name="Nhóm 21">
            <a:extLst>
              <a:ext uri="{FF2B5EF4-FFF2-40B4-BE49-F238E27FC236}">
                <a16:creationId xmlns:a16="http://schemas.microsoft.com/office/drawing/2014/main" id="{D86FA7B2-5DD3-21E7-304B-5A8D30787FFB}"/>
              </a:ext>
            </a:extLst>
          </p:cNvPr>
          <p:cNvGrpSpPr/>
          <p:nvPr/>
        </p:nvGrpSpPr>
        <p:grpSpPr>
          <a:xfrm>
            <a:off x="4067783" y="3630933"/>
            <a:ext cx="6472861" cy="2086725"/>
            <a:chOff x="4067783" y="3630933"/>
            <a:chExt cx="6472861" cy="2086725"/>
          </a:xfrm>
        </p:grpSpPr>
        <p:pic>
          <p:nvPicPr>
            <p:cNvPr id="17" name="Hình ảnh 13">
              <a:extLst>
                <a:ext uri="{FF2B5EF4-FFF2-40B4-BE49-F238E27FC236}">
                  <a16:creationId xmlns:a16="http://schemas.microsoft.com/office/drawing/2014/main" id="{CD4F082D-B42C-DF02-BB5E-2309A1361826}"/>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47476" b="91809" l="6903" r="38107"/>
                      </a14:imgEffect>
                    </a14:imgLayer>
                  </a14:imgProps>
                </a:ext>
                <a:ext uri="{28A0092B-C50C-407E-A947-70E740481C1C}">
                  <a14:useLocalDpi xmlns:a14="http://schemas.microsoft.com/office/drawing/2010/main" val="0"/>
                </a:ext>
              </a:extLst>
            </a:blip>
            <a:srcRect l="3002" t="41935" r="57993" b="2649"/>
            <a:stretch/>
          </p:blipFill>
          <p:spPr>
            <a:xfrm>
              <a:off x="4067783" y="3630933"/>
              <a:ext cx="1933434" cy="1545129"/>
            </a:xfrm>
            <a:prstGeom prst="rect">
              <a:avLst/>
            </a:prstGeom>
          </p:spPr>
        </p:pic>
        <p:sp>
          <p:nvSpPr>
            <p:cNvPr id="60" name="TextBox 47">
              <a:extLst>
                <a:ext uri="{FF2B5EF4-FFF2-40B4-BE49-F238E27FC236}">
                  <a16:creationId xmlns:a16="http://schemas.microsoft.com/office/drawing/2014/main" id="{FC56682E-5E3F-7EA1-2083-6FA38A5CE45B}"/>
                </a:ext>
              </a:extLst>
            </p:cNvPr>
            <p:cNvSpPr txBox="1"/>
            <p:nvPr/>
          </p:nvSpPr>
          <p:spPr>
            <a:xfrm>
              <a:off x="5771453" y="3630933"/>
              <a:ext cx="4769191" cy="2086725"/>
            </a:xfrm>
            <a:prstGeom prst="rect">
              <a:avLst/>
            </a:prstGeom>
            <a:noFill/>
          </p:spPr>
          <p:txBody>
            <a:bodyPr wrap="square" rtlCol="0">
              <a:spAutoFit/>
            </a:bodyPr>
            <a:lstStyle/>
            <a:p>
              <a:pPr lvl="0" algn="just">
                <a:lnSpc>
                  <a:spcPct val="120000"/>
                </a:lnSpc>
                <a:defRPr/>
              </a:pPr>
              <a:r>
                <a:rPr lang="en-US" sz="3600">
                  <a:solidFill>
                    <a:srgbClr val="C23433"/>
                  </a:solidFill>
                  <a:latin typeface="Cambria" panose="02040503050406030204" pitchFamily="18" charset="0"/>
                  <a:ea typeface="Cambria" panose="02040503050406030204" pitchFamily="18" charset="0"/>
                </a:rPr>
                <a:t>Chuẩn bị bài sau: Luyện tập về đại từ: Đọc trước bài</a:t>
              </a:r>
              <a:endPar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3" name="Rectangle: Rounded Corners 14">
            <a:extLst>
              <a:ext uri="{FF2B5EF4-FFF2-40B4-BE49-F238E27FC236}">
                <a16:creationId xmlns:a16="http://schemas.microsoft.com/office/drawing/2014/main" id="{57B1D1BE-5E06-89AC-F2CD-A2A74B7B8024}"/>
              </a:ext>
            </a:extLst>
          </p:cNvPr>
          <p:cNvSpPr/>
          <p:nvPr/>
        </p:nvSpPr>
        <p:spPr>
          <a:xfrm>
            <a:off x="653143" y="168777"/>
            <a:ext cx="3004457" cy="2612946"/>
          </a:xfrm>
          <a:prstGeom prst="roundRect">
            <a:avLst/>
          </a:prstGeom>
          <a:solidFill>
            <a:schemeClr val="accent1">
              <a:lumMod val="60000"/>
              <a:lumOff val="40000"/>
            </a:schemeClr>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9" name="TextBox 18">
            <a:extLst>
              <a:ext uri="{FF2B5EF4-FFF2-40B4-BE49-F238E27FC236}">
                <a16:creationId xmlns:a16="http://schemas.microsoft.com/office/drawing/2014/main" id="{41EE0C58-14EA-5D19-8EDC-6773A603C4EB}"/>
              </a:ext>
            </a:extLst>
          </p:cNvPr>
          <p:cNvSpPr txBox="1"/>
          <p:nvPr/>
        </p:nvSpPr>
        <p:spPr>
          <a:xfrm>
            <a:off x="719788" y="168777"/>
            <a:ext cx="278768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a:ln w="38100">
                  <a:noFill/>
                </a:ln>
                <a:solidFill>
                  <a:schemeClr val="accent2">
                    <a:lumMod val="75000"/>
                  </a:schemeClr>
                </a:solidFill>
                <a:latin typeface="Cambria" panose="02040503050406030204" pitchFamily="18" charset="0"/>
                <a:ea typeface="Cambria" panose="02040503050406030204" pitchFamily="18" charset="0"/>
              </a:rPr>
              <a:t>ĐỊNH HƯỚNG HỌC TẬP TIẾP THEO</a:t>
            </a:r>
            <a:endParaRPr kumimoji="0" lang="en-US" sz="4000" b="1" i="0" u="none" strike="noStrike" kern="1200" cap="none" spc="0" normalizeH="0" baseline="0" noProof="0" dirty="0">
              <a:ln w="38100">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1242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3"/>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par>
                          <p:cTn id="16" fill="hold">
                            <p:stCondLst>
                              <p:cond delay="1500"/>
                            </p:stCondLst>
                            <p:childTnLst>
                              <p:par>
                                <p:cTn id="17" presetID="50" presetClass="entr" presetSubtype="0" decel="10000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3"/>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par>
                          <p:cTn id="22" fill="hold">
                            <p:stCondLst>
                              <p:cond delay="2500"/>
                            </p:stCondLst>
                            <p:childTnLst>
                              <p:par>
                                <p:cTn id="23" presetID="50" presetClass="entr" presetSubtype="0" decel="10000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strVal val="#ppt_w+.3"/>
                                          </p:val>
                                        </p:tav>
                                        <p:tav tm="100000">
                                          <p:val>
                                            <p:strVal val="#ppt_w"/>
                                          </p:val>
                                        </p:tav>
                                      </p:tavLst>
                                    </p:anim>
                                    <p:anim calcmode="lin" valueType="num">
                                      <p:cBhvr>
                                        <p:cTn id="26" dur="1000" fill="hold"/>
                                        <p:tgtEl>
                                          <p:spTgt spid="16"/>
                                        </p:tgtEl>
                                        <p:attrNameLst>
                                          <p:attrName>ppt_h</p:attrName>
                                        </p:attrNameLst>
                                      </p:cBhvr>
                                      <p:tavLst>
                                        <p:tav tm="0">
                                          <p:val>
                                            <p:strVal val="#ppt_h"/>
                                          </p:val>
                                        </p:tav>
                                        <p:tav tm="100000">
                                          <p:val>
                                            <p:strVal val="#ppt_h"/>
                                          </p:val>
                                        </p:tav>
                                      </p:tavLst>
                                    </p:anim>
                                    <p:animEffect transition="in" filter="fade">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gió</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thổi</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 name="Tieng-gio-thoi-www_tiengdong_com">
            <a:hlinkClick r:id="" action="ppaction://media"/>
            <a:extLst>
              <a:ext uri="{FF2B5EF4-FFF2-40B4-BE49-F238E27FC236}">
                <a16:creationId xmlns:a16="http://schemas.microsoft.com/office/drawing/2014/main" id="{FEE2495D-A5CD-8030-9740-2F1607C79F3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69735" y="1741448"/>
            <a:ext cx="842537" cy="842537"/>
          </a:xfrm>
          <a:prstGeom prst="rect">
            <a:avLst/>
          </a:prstGeom>
        </p:spPr>
      </p:pic>
    </p:spTree>
    <p:extLst>
      <p:ext uri="{BB962C8B-B14F-4D97-AF65-F5344CB8AC3E}">
        <p14:creationId xmlns:p14="http://schemas.microsoft.com/office/powerpoint/2010/main" val="3007863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bước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chân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lội</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nước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 name="tieng-nguoi-di-bo-trong-vung-nuoc-dong-www.tiengdong.com">
            <a:hlinkClick r:id="" action="ppaction://media"/>
            <a:extLst>
              <a:ext uri="{FF2B5EF4-FFF2-40B4-BE49-F238E27FC236}">
                <a16:creationId xmlns:a16="http://schemas.microsoft.com/office/drawing/2014/main" id="{7E85AF4B-F657-6503-9A0D-823FEE6FD10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31688" y="1686932"/>
            <a:ext cx="812800" cy="812800"/>
          </a:xfrm>
          <a:prstGeom prst="rect">
            <a:avLst/>
          </a:prstGeom>
        </p:spPr>
      </p:pic>
    </p:spTree>
    <p:extLst>
      <p:ext uri="{BB962C8B-B14F-4D97-AF65-F5344CB8AC3E}">
        <p14:creationId xmlns:p14="http://schemas.microsoft.com/office/powerpoint/2010/main" val="3889560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5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nhịp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đập</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 name="Tieng-nhip-tim-dap-www_tiengdong_com">
            <a:hlinkClick r:id="" action="ppaction://media"/>
            <a:extLst>
              <a:ext uri="{FF2B5EF4-FFF2-40B4-BE49-F238E27FC236}">
                <a16:creationId xmlns:a16="http://schemas.microsoft.com/office/drawing/2014/main" id="{F53F2BD7-360A-388E-1A86-F7CEC75933A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424771" y="1717288"/>
            <a:ext cx="855546" cy="855546"/>
          </a:xfrm>
          <a:prstGeom prst="rect">
            <a:avLst/>
          </a:prstGeom>
        </p:spPr>
      </p:pic>
    </p:spTree>
    <p:extLst>
      <p:ext uri="{BB962C8B-B14F-4D97-AF65-F5344CB8AC3E}">
        <p14:creationId xmlns:p14="http://schemas.microsoft.com/office/powerpoint/2010/main" val="2156551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2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sóng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biển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vỗ</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 name="Tieng-song-bien-vo-bo-www_tiengdong_com">
            <a:hlinkClick r:id="" action="ppaction://media"/>
            <a:extLst>
              <a:ext uri="{FF2B5EF4-FFF2-40B4-BE49-F238E27FC236}">
                <a16:creationId xmlns:a16="http://schemas.microsoft.com/office/drawing/2014/main" id="{349AD67A-FB8E-588A-BF78-F35E2CE415D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20536" y="1787291"/>
            <a:ext cx="745893" cy="745893"/>
          </a:xfrm>
          <a:prstGeom prst="rect">
            <a:avLst/>
          </a:prstGeom>
        </p:spPr>
      </p:pic>
    </p:spTree>
    <p:extLst>
      <p:ext uri="{BB962C8B-B14F-4D97-AF65-F5344CB8AC3E}">
        <p14:creationId xmlns:p14="http://schemas.microsoft.com/office/powerpoint/2010/main" val="1006655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7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121BE24-5162-4007-B0D9-8A72946AE269}"/>
              </a:ext>
            </a:extLst>
          </p:cNvPr>
          <p:cNvPicPr>
            <a:picLocks noChangeAspect="1"/>
          </p:cNvPicPr>
          <p:nvPr/>
        </p:nvPicPr>
        <p:blipFill>
          <a:blip r:embed="rId3"/>
          <a:stretch>
            <a:fillRect/>
          </a:stretch>
        </p:blipFill>
        <p:spPr>
          <a:xfrm>
            <a:off x="1932072" y="590812"/>
            <a:ext cx="7791791" cy="4557872"/>
          </a:xfrm>
          <a:prstGeom prst="rect">
            <a:avLst/>
          </a:prstGeom>
        </p:spPr>
      </p:pic>
      <p:grpSp>
        <p:nvGrpSpPr>
          <p:cNvPr id="15" name="Group 14">
            <a:extLst>
              <a:ext uri="{FF2B5EF4-FFF2-40B4-BE49-F238E27FC236}">
                <a16:creationId xmlns:a16="http://schemas.microsoft.com/office/drawing/2014/main" id="{0E050AEB-1EEF-7434-549C-E0053861A200}"/>
              </a:ext>
            </a:extLst>
          </p:cNvPr>
          <p:cNvGrpSpPr/>
          <p:nvPr/>
        </p:nvGrpSpPr>
        <p:grpSpPr>
          <a:xfrm>
            <a:off x="2051825" y="5111823"/>
            <a:ext cx="8028877" cy="1483055"/>
            <a:chOff x="2776654" y="5134126"/>
            <a:chExt cx="8028877" cy="1483055"/>
          </a:xfrm>
        </p:grpSpPr>
        <p:sp>
          <p:nvSpPr>
            <p:cNvPr id="12" name="Freeform 3">
              <a:extLst>
                <a:ext uri="{FF2B5EF4-FFF2-40B4-BE49-F238E27FC236}">
                  <a16:creationId xmlns:a16="http://schemas.microsoft.com/office/drawing/2014/main" id="{63955551-7105-2021-EBAD-74FFA733A0C0}"/>
                </a:ext>
              </a:extLst>
            </p:cNvPr>
            <p:cNvSpPr/>
            <p:nvPr/>
          </p:nvSpPr>
          <p:spPr>
            <a:xfrm>
              <a:off x="2776654" y="5134126"/>
              <a:ext cx="7281745"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C8D3C5F8-9C0C-7551-F493-65A93D34F896}"/>
                </a:ext>
              </a:extLst>
            </p:cNvPr>
            <p:cNvSpPr txBox="1"/>
            <p:nvPr/>
          </p:nvSpPr>
          <p:spPr>
            <a:xfrm>
              <a:off x="5341434" y="5497551"/>
              <a:ext cx="5464097" cy="769441"/>
            </a:xfrm>
            <a:prstGeom prst="rect">
              <a:avLst/>
            </a:prstGeom>
            <a:noFill/>
          </p:spPr>
          <p:txBody>
            <a:bodyPr wrap="square" rtlCol="0">
              <a:spAutoFit/>
            </a:bodyPr>
            <a:lstStyle/>
            <a:p>
              <a:r>
                <a:rPr lang="en-US" sz="4400" b="1" dirty="0">
                  <a:latin typeface="Cambria" panose="02040503050406030204" pitchFamily="18" charset="0"/>
                  <a:ea typeface="Cambria" panose="02040503050406030204" pitchFamily="18" charset="0"/>
                </a:rPr>
                <a:t>Tranh </a:t>
              </a:r>
              <a:r>
                <a:rPr lang="en-US" sz="4400" b="1" dirty="0" err="1">
                  <a:latin typeface="Cambria" panose="02040503050406030204" pitchFamily="18" charset="0"/>
                  <a:ea typeface="Cambria" panose="02040503050406030204" pitchFamily="18" charset="0"/>
                </a:rPr>
                <a:t>vẽ</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gì</a:t>
              </a:r>
              <a:r>
                <a:rPr lang="en-US" sz="44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786441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8" name="图片 17" descr="E:\素材\卡通\包图网_43651幼儿园开园典礼背景图片\6.png6"/>
          <p:cNvPicPr>
            <a:picLocks noChangeAspect="1"/>
          </p:cNvPicPr>
          <p:nvPr/>
        </p:nvPicPr>
        <p:blipFill>
          <a:blip r:embed="rId4"/>
          <a:srcRect/>
          <a:stretch>
            <a:fillRect/>
          </a:stretch>
        </p:blipFill>
        <p:spPr>
          <a:xfrm>
            <a:off x="-48260" y="3090510"/>
            <a:ext cx="12242165" cy="3747135"/>
          </a:xfrm>
          <a:prstGeom prst="rect">
            <a:avLst/>
          </a:prstGeom>
        </p:spPr>
      </p:pic>
      <p:pic>
        <p:nvPicPr>
          <p:cNvPr id="13" name="图片 12" descr="E:\素材\卡通\包图网_43651幼儿园开园典礼背景图片\5.png5"/>
          <p:cNvPicPr>
            <a:picLocks noChangeAspect="1"/>
          </p:cNvPicPr>
          <p:nvPr/>
        </p:nvPicPr>
        <p:blipFill>
          <a:blip r:embed="rId5"/>
          <a:srcRect/>
          <a:stretch>
            <a:fillRect/>
          </a:stretch>
        </p:blipFill>
        <p:spPr>
          <a:xfrm>
            <a:off x="-33020" y="4932963"/>
            <a:ext cx="12241531" cy="1904365"/>
          </a:xfrm>
          <a:prstGeom prst="rect">
            <a:avLst/>
          </a:prstGeom>
        </p:spPr>
      </p:pic>
      <p:pic>
        <p:nvPicPr>
          <p:cNvPr id="5" name="图片 4" descr="E:\素材\卡通\e2ddba00a7b58527fd8e4e1867f7c124.pnge2ddba00a7b58527fd8e4e1867f7c124"/>
          <p:cNvPicPr>
            <a:picLocks noChangeAspect="1"/>
          </p:cNvPicPr>
          <p:nvPr/>
        </p:nvPicPr>
        <p:blipFill>
          <a:blip r:embed="rId6"/>
          <a:srcRect/>
          <a:stretch>
            <a:fillRect/>
          </a:stretch>
        </p:blipFill>
        <p:spPr>
          <a:xfrm flipH="1">
            <a:off x="-458893" y="-392611"/>
            <a:ext cx="5891953" cy="7116233"/>
          </a:xfrm>
          <a:prstGeom prst="rect">
            <a:avLst/>
          </a:prstGeom>
        </p:spPr>
      </p:pic>
      <p:sp>
        <p:nvSpPr>
          <p:cNvPr id="3" name="Hình Bầu dục 2">
            <a:extLst>
              <a:ext uri="{FF2B5EF4-FFF2-40B4-BE49-F238E27FC236}">
                <a16:creationId xmlns:a16="http://schemas.microsoft.com/office/drawing/2014/main" id="{987EC18E-03BA-38BD-D108-386670BC0CD6}"/>
              </a:ext>
            </a:extLst>
          </p:cNvPr>
          <p:cNvSpPr/>
          <p:nvPr/>
        </p:nvSpPr>
        <p:spPr>
          <a:xfrm>
            <a:off x="2340078" y="-186121"/>
            <a:ext cx="9724104" cy="67032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214">
            <a:extLst>
              <a:ext uri="{FF2B5EF4-FFF2-40B4-BE49-F238E27FC236}">
                <a16:creationId xmlns:a16="http://schemas.microsoft.com/office/drawing/2014/main" id="{146FACDA-C0CB-3A57-C8CD-FCF3528F120A}"/>
              </a:ext>
            </a:extLst>
          </p:cNvPr>
          <p:cNvSpPr txBox="1"/>
          <p:nvPr/>
        </p:nvSpPr>
        <p:spPr>
          <a:xfrm>
            <a:off x="4325992" y="404095"/>
            <a:ext cx="6094613"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ea typeface="+mn-ea"/>
                <a:cs typeface="+mn-cs"/>
              </a:rPr>
              <a:t>Thứ</a:t>
            </a:r>
            <a:r>
              <a:rPr kumimoji="0" lang="en-US" sz="3200" b="1" i="0" u="none" strike="noStrike" kern="1200" cap="none" spc="0" normalizeH="0" baseline="0" noProof="0" dirty="0">
                <a:ln>
                  <a:noFill/>
                </a:ln>
                <a:solidFill>
                  <a:prstClr val="black"/>
                </a:solidFill>
                <a:effectLst/>
                <a:uLnTx/>
                <a:uFillTx/>
                <a:ea typeface="+mn-ea"/>
                <a:cs typeface="+mn-cs"/>
              </a:rPr>
              <a:t> … </a:t>
            </a:r>
            <a:r>
              <a:rPr kumimoji="0" lang="en-US" sz="3200" b="1" i="0" u="none" strike="noStrike" kern="1200" cap="none" spc="0" normalizeH="0" baseline="0" noProof="0" dirty="0" err="1">
                <a:ln>
                  <a:noFill/>
                </a:ln>
                <a:solidFill>
                  <a:prstClr val="black"/>
                </a:solidFill>
                <a:effectLst/>
                <a:uLnTx/>
                <a:uFillTx/>
                <a:ea typeface="+mn-ea"/>
                <a:cs typeface="+mn-cs"/>
              </a:rPr>
              <a:t>ngày</a:t>
            </a:r>
            <a:r>
              <a:rPr kumimoji="0" lang="en-US" sz="3200" b="1" i="0" u="none" strike="noStrike" kern="1200" cap="none" spc="0" normalizeH="0" baseline="0" noProof="0" dirty="0">
                <a:ln>
                  <a:noFill/>
                </a:ln>
                <a:solidFill>
                  <a:prstClr val="black"/>
                </a:solidFill>
                <a:effectLst/>
                <a:uLnTx/>
                <a:uFillTx/>
                <a:ea typeface="+mn-ea"/>
                <a:cs typeface="+mn-cs"/>
              </a:rPr>
              <a:t> … </a:t>
            </a:r>
            <a:r>
              <a:rPr kumimoji="0" lang="en-US" sz="3200" b="1" i="0" u="none" strike="noStrike" kern="1200" cap="none" spc="0" normalizeH="0" baseline="0" noProof="0" dirty="0" err="1">
                <a:ln>
                  <a:noFill/>
                </a:ln>
                <a:solidFill>
                  <a:prstClr val="black"/>
                </a:solidFill>
                <a:effectLst/>
                <a:uLnTx/>
                <a:uFillTx/>
                <a:ea typeface="+mn-ea"/>
                <a:cs typeface="+mn-cs"/>
              </a:rPr>
              <a:t>tháng</a:t>
            </a:r>
            <a:r>
              <a:rPr kumimoji="0" lang="en-US" sz="3200" b="1" i="0" u="none" strike="noStrike" kern="1200" cap="none" spc="0" normalizeH="0" baseline="0" noProof="0" dirty="0">
                <a:ln>
                  <a:noFill/>
                </a:ln>
                <a:solidFill>
                  <a:prstClr val="black"/>
                </a:solidFill>
                <a:effectLst/>
                <a:uLnTx/>
                <a:uFillTx/>
                <a:ea typeface="+mn-ea"/>
                <a:cs typeface="+mn-cs"/>
              </a:rPr>
              <a:t> … </a:t>
            </a:r>
            <a:r>
              <a:rPr kumimoji="0" lang="en-US" sz="3200" b="1" i="0" u="none" strike="noStrike" kern="1200" cap="none" spc="0" normalizeH="0" baseline="0" noProof="0" dirty="0" err="1">
                <a:ln>
                  <a:noFill/>
                </a:ln>
                <a:solidFill>
                  <a:prstClr val="black"/>
                </a:solidFill>
                <a:effectLst/>
                <a:uLnTx/>
                <a:uFillTx/>
                <a:ea typeface="+mn-ea"/>
                <a:cs typeface="+mn-cs"/>
              </a:rPr>
              <a:t>năm</a:t>
            </a:r>
            <a:r>
              <a:rPr kumimoji="0" lang="en-US" sz="3200" b="1" i="0" u="none" strike="noStrike" kern="1200" cap="none" spc="0" normalizeH="0" baseline="0" noProof="0" dirty="0">
                <a:ln>
                  <a:noFill/>
                </a:ln>
                <a:solidFill>
                  <a:prstClr val="black"/>
                </a:solidFill>
                <a:effectLst/>
                <a:uLnTx/>
                <a:uFillTx/>
                <a:ea typeface="+mn-ea"/>
                <a:cs typeface="+mn-cs"/>
              </a:rPr>
              <a:t> …</a:t>
            </a:r>
          </a:p>
        </p:txBody>
      </p:sp>
      <p:sp>
        <p:nvSpPr>
          <p:cNvPr id="7" name="Freeform 3">
            <a:extLst>
              <a:ext uri="{FF2B5EF4-FFF2-40B4-BE49-F238E27FC236}">
                <a16:creationId xmlns:a16="http://schemas.microsoft.com/office/drawing/2014/main" id="{98451CDB-B06D-B793-0BB9-80FCCC65420F}"/>
              </a:ext>
            </a:extLst>
          </p:cNvPr>
          <p:cNvSpPr/>
          <p:nvPr/>
        </p:nvSpPr>
        <p:spPr>
          <a:xfrm>
            <a:off x="9358838" y="2939845"/>
            <a:ext cx="2253059" cy="3655142"/>
          </a:xfrm>
          <a:custGeom>
            <a:avLst/>
            <a:gdLst/>
            <a:ahLst/>
            <a:cxnLst/>
            <a:rect l="l" t="t" r="r" b="b"/>
            <a:pathLst>
              <a:path w="2515172" h="4114800">
                <a:moveTo>
                  <a:pt x="0" y="0"/>
                </a:moveTo>
                <a:lnTo>
                  <a:pt x="2515172" y="0"/>
                </a:lnTo>
                <a:lnTo>
                  <a:pt x="2515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2">
            <a:extLst>
              <a:ext uri="{FF2B5EF4-FFF2-40B4-BE49-F238E27FC236}">
                <a16:creationId xmlns:a16="http://schemas.microsoft.com/office/drawing/2014/main" id="{55EFC841-129A-A38E-FDBA-10B46FD91191}"/>
              </a:ext>
            </a:extLst>
          </p:cNvPr>
          <p:cNvSpPr/>
          <p:nvPr/>
        </p:nvSpPr>
        <p:spPr>
          <a:xfrm>
            <a:off x="10323871" y="1307691"/>
            <a:ext cx="1404870" cy="1602659"/>
          </a:xfrm>
          <a:custGeom>
            <a:avLst/>
            <a:gdLst/>
            <a:ahLst/>
            <a:cxnLst/>
            <a:rect l="l" t="t" r="r" b="b"/>
            <a:pathLst>
              <a:path w="6285357" h="8229600">
                <a:moveTo>
                  <a:pt x="0" y="0"/>
                </a:moveTo>
                <a:lnTo>
                  <a:pt x="6285357" y="0"/>
                </a:lnTo>
                <a:lnTo>
                  <a:pt x="6285357" y="8229600"/>
                </a:lnTo>
                <a:lnTo>
                  <a:pt x="0" y="8229600"/>
                </a:lnTo>
                <a:lnTo>
                  <a:pt x="0" y="0"/>
                </a:lnTo>
                <a:close/>
              </a:path>
            </a:pathLst>
          </a:custGeom>
          <a:blipFill>
            <a:blip r:embed="rId9"/>
            <a:stretch>
              <a:fillRect/>
            </a:stretch>
          </a:blipFill>
        </p:spPr>
        <p:txBody>
          <a:bodyPr/>
          <a:lstStyle/>
          <a:p>
            <a:endParaRPr lang="en-US"/>
          </a:p>
        </p:txBody>
      </p:sp>
      <p:pic>
        <p:nvPicPr>
          <p:cNvPr id="9" name="Content Placeholder 30">
            <a:extLst>
              <a:ext uri="{FF2B5EF4-FFF2-40B4-BE49-F238E27FC236}">
                <a16:creationId xmlns:a16="http://schemas.microsoft.com/office/drawing/2014/main" id="{22A85FEE-1978-3326-9C57-62A915D1B475}"/>
              </a:ext>
            </a:extLst>
          </p:cNvPr>
          <p:cNvPicPr>
            <a:picLocks noChangeAspect="1"/>
          </p:cNvPicPr>
          <p:nvPr/>
        </p:nvPicPr>
        <p:blipFill>
          <a:blip r:embed="rId10"/>
          <a:stretch>
            <a:fillRect/>
          </a:stretch>
        </p:blipFill>
        <p:spPr>
          <a:xfrm>
            <a:off x="545629" y="2526325"/>
            <a:ext cx="3279119" cy="4256506"/>
          </a:xfrm>
          <a:prstGeom prst="rect">
            <a:avLst/>
          </a:prstGeom>
        </p:spPr>
      </p:pic>
      <p:pic>
        <p:nvPicPr>
          <p:cNvPr id="2" name="Picture 1">
            <a:extLst>
              <a:ext uri="{FF2B5EF4-FFF2-40B4-BE49-F238E27FC236}">
                <a16:creationId xmlns:a16="http://schemas.microsoft.com/office/drawing/2014/main" id="{49B53B70-F800-6DCD-E038-F6AC7F63B740}"/>
              </a:ext>
            </a:extLst>
          </p:cNvPr>
          <p:cNvPicPr>
            <a:picLocks noChangeAspect="1"/>
          </p:cNvPicPr>
          <p:nvPr/>
        </p:nvPicPr>
        <p:blipFill>
          <a:blip r:embed="rId11"/>
          <a:stretch>
            <a:fillRect/>
          </a:stretch>
        </p:blipFill>
        <p:spPr>
          <a:xfrm>
            <a:off x="5874511" y="1021403"/>
            <a:ext cx="2938527" cy="1329043"/>
          </a:xfrm>
          <a:prstGeom prst="rect">
            <a:avLst/>
          </a:prstGeom>
        </p:spPr>
      </p:pic>
      <p:pic>
        <p:nvPicPr>
          <p:cNvPr id="4" name="Picture 3">
            <a:extLst>
              <a:ext uri="{FF2B5EF4-FFF2-40B4-BE49-F238E27FC236}">
                <a16:creationId xmlns:a16="http://schemas.microsoft.com/office/drawing/2014/main" id="{EEC32C30-2C6C-5BEE-896C-3F105EBC3723}"/>
              </a:ext>
            </a:extLst>
          </p:cNvPr>
          <p:cNvPicPr>
            <a:picLocks noChangeAspect="1"/>
          </p:cNvPicPr>
          <p:nvPr/>
        </p:nvPicPr>
        <p:blipFill>
          <a:blip r:embed="rId12"/>
          <a:stretch>
            <a:fillRect/>
          </a:stretch>
        </p:blipFill>
        <p:spPr>
          <a:xfrm>
            <a:off x="3410026" y="2214617"/>
            <a:ext cx="7029297" cy="3133616"/>
          </a:xfrm>
          <a:prstGeom prst="rect">
            <a:avLst/>
          </a:prstGeom>
        </p:spPr>
      </p:pic>
      <p:pic>
        <p:nvPicPr>
          <p:cNvPr id="20" name="Picture 19">
            <a:extLst>
              <a:ext uri="{FF2B5EF4-FFF2-40B4-BE49-F238E27FC236}">
                <a16:creationId xmlns:a16="http://schemas.microsoft.com/office/drawing/2014/main" id="{FCAFB800-D2DE-DE85-C6F3-A84FC1DD8EE6}"/>
              </a:ext>
            </a:extLst>
          </p:cNvPr>
          <p:cNvPicPr>
            <a:picLocks noChangeAspect="1"/>
          </p:cNvPicPr>
          <p:nvPr/>
        </p:nvPicPr>
        <p:blipFill>
          <a:blip r:embed="rId13"/>
          <a:stretch>
            <a:fillRect/>
          </a:stretch>
        </p:blipFill>
        <p:spPr>
          <a:xfrm>
            <a:off x="1254526" y="517312"/>
            <a:ext cx="2462997" cy="19752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897</TotalTime>
  <Words>2162</Words>
  <Application>Microsoft Office PowerPoint</Application>
  <PresentationFormat>Màn hình rộng</PresentationFormat>
  <Paragraphs>204</Paragraphs>
  <Slides>37</Slides>
  <Notes>8</Notes>
  <HiddenSlides>0</HiddenSlides>
  <MMClips>5</MMClips>
  <ScaleCrop>false</ScaleCrop>
  <HeadingPairs>
    <vt:vector size="6" baseType="variant">
      <vt:variant>
        <vt:lpstr>Phông được Dùng</vt:lpstr>
      </vt:variant>
      <vt:variant>
        <vt:i4>10</vt:i4>
      </vt:variant>
      <vt:variant>
        <vt:lpstr>Chủ đề</vt:lpstr>
      </vt:variant>
      <vt:variant>
        <vt:i4>3</vt:i4>
      </vt:variant>
      <vt:variant>
        <vt:lpstr>Tiêu đề Bản chiếu</vt:lpstr>
      </vt:variant>
      <vt:variant>
        <vt:i4>37</vt:i4>
      </vt:variant>
    </vt:vector>
  </HeadingPairs>
  <TitlesOfParts>
    <vt:vector size="50" baseType="lpstr">
      <vt:lpstr>Arial</vt:lpstr>
      <vt:lpstr>Calibri</vt:lpstr>
      <vt:lpstr>Calibri Light</vt:lpstr>
      <vt:lpstr>Cambria</vt:lpstr>
      <vt:lpstr>Lato Hairline</vt:lpstr>
      <vt:lpstr>Lato Light</vt:lpstr>
      <vt:lpstr>Lato Regular</vt:lpstr>
      <vt:lpstr>Times New Roman</vt:lpstr>
      <vt:lpstr>思源黑体</vt:lpstr>
      <vt:lpstr>思源黑体 Medium</vt:lpstr>
      <vt:lpstr>2_Custom Design</vt:lpstr>
      <vt:lpstr>Office 主题​​</vt:lpstr>
      <vt:lpstr>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55</cp:revision>
  <dcterms:created xsi:type="dcterms:W3CDTF">2024-06-20T02:37:59Z</dcterms:created>
  <dcterms:modified xsi:type="dcterms:W3CDTF">2024-09-22T04:16:21Z</dcterms:modified>
</cp:coreProperties>
</file>