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Lst>
  <p:notesMasterIdLst>
    <p:notesMasterId r:id="rId27"/>
  </p:notesMasterIdLst>
  <p:sldIdLst>
    <p:sldId id="351" r:id="rId7"/>
    <p:sldId id="4415" r:id="rId8"/>
    <p:sldId id="4416" r:id="rId9"/>
    <p:sldId id="397" r:id="rId10"/>
    <p:sldId id="527" r:id="rId11"/>
    <p:sldId id="490" r:id="rId12"/>
    <p:sldId id="362" r:id="rId13"/>
    <p:sldId id="530" r:id="rId14"/>
    <p:sldId id="531" r:id="rId15"/>
    <p:sldId id="532" r:id="rId16"/>
    <p:sldId id="406" r:id="rId17"/>
    <p:sldId id="460" r:id="rId18"/>
    <p:sldId id="479" r:id="rId19"/>
    <p:sldId id="466" r:id="rId20"/>
    <p:sldId id="526" r:id="rId21"/>
    <p:sldId id="468" r:id="rId22"/>
    <p:sldId id="4413" r:id="rId23"/>
    <p:sldId id="491" r:id="rId24"/>
    <p:sldId id="4414" r:id="rId25"/>
    <p:sldId id="30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2892F3CC-E5BB-4226-9558-545C1DA74046}">
          <p14:sldIdLst>
            <p14:sldId id="351"/>
            <p14:sldId id="4415"/>
          </p14:sldIdLst>
        </p14:section>
        <p14:section name="Mục Chưa có tên" id="{AD4C674C-42C5-48D3-BF98-D4A4D54F665F}">
          <p14:sldIdLst>
            <p14:sldId id="4416"/>
            <p14:sldId id="397"/>
            <p14:sldId id="527"/>
            <p14:sldId id="490"/>
            <p14:sldId id="362"/>
            <p14:sldId id="530"/>
            <p14:sldId id="531"/>
            <p14:sldId id="532"/>
            <p14:sldId id="406"/>
            <p14:sldId id="460"/>
            <p14:sldId id="479"/>
            <p14:sldId id="466"/>
            <p14:sldId id="526"/>
            <p14:sldId id="468"/>
            <p14:sldId id="4413"/>
            <p14:sldId id="491"/>
            <p14:sldId id="4414"/>
            <p14:sldId id="3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132" autoAdjust="0"/>
  </p:normalViewPr>
  <p:slideViewPr>
    <p:cSldViewPr snapToGrid="0">
      <p:cViewPr varScale="1">
        <p:scale>
          <a:sx n="65" d="100"/>
          <a:sy n="65" d="100"/>
        </p:scale>
        <p:origin x="66" y="96"/>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5</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B208B395-2C21-4C6D-816C-E79C7585010A}" type="slidenum">
              <a:rPr lang="en-US" smtClean="0"/>
              <a:t>7</a:t>
            </a:fld>
            <a:endParaRPr lang="en-US"/>
          </a:p>
        </p:txBody>
      </p:sp>
    </p:spTree>
    <p:extLst>
      <p:ext uri="{BB962C8B-B14F-4D97-AF65-F5344CB8AC3E}">
        <p14:creationId xmlns:p14="http://schemas.microsoft.com/office/powerpoint/2010/main" val="220915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10</a:t>
            </a:fld>
            <a:endParaRPr lang="en-US"/>
          </a:p>
        </p:txBody>
      </p:sp>
    </p:spTree>
    <p:extLst>
      <p:ext uri="{BB962C8B-B14F-4D97-AF65-F5344CB8AC3E}">
        <p14:creationId xmlns:p14="http://schemas.microsoft.com/office/powerpoint/2010/main" val="3424959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Nêu giọng đọc và tìm từ cần nhấn giọng.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755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18</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99706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62569F-9AA2-4440-A7AE-4B70B05107FF}"/>
              </a:ext>
            </a:extLst>
          </p:cNvPr>
          <p:cNvSpPr>
            <a:spLocks noGrp="1"/>
          </p:cNvSpPr>
          <p:nvPr>
            <p:ph type="dt" sz="half" idx="10"/>
          </p:nvPr>
        </p:nvSpPr>
        <p:spPr/>
        <p:txBody>
          <a:bodyPr/>
          <a:lstStyle/>
          <a:p>
            <a:fld id="{D119E34F-6D4D-44FA-9068-21642AD9CE05}" type="datetimeFigureOut">
              <a:rPr lang="en-US" smtClean="0"/>
              <a:t>9/11/2024</a:t>
            </a:fld>
            <a:endParaRPr lang="en-US"/>
          </a:p>
        </p:txBody>
      </p:sp>
      <p:sp>
        <p:nvSpPr>
          <p:cNvPr id="3" name="Footer Placeholder 2">
            <a:extLst>
              <a:ext uri="{FF2B5EF4-FFF2-40B4-BE49-F238E27FC236}">
                <a16:creationId xmlns:a16="http://schemas.microsoft.com/office/drawing/2014/main" id="{5D2F8AA8-F6CD-480F-A989-4E57932EB2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6B7AD-522E-41AF-AE72-DA501BD57D68}"/>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16284151"/>
      </p:ext>
    </p:extLst>
  </p:cSld>
  <p:clrMapOvr>
    <a:masterClrMapping/>
  </p:clrMapOvr>
  <p:transition spd="slow">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9/11/2024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8.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1875F6F-E94E-4170-B5D8-B2BCA0C877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B37E459-C5B6-4AF0-86D6-56ABDAD482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A7EB358-7869-4B49-8885-7123D5E973A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2024/9/11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8AB129E-1910-4BCB-AAA5-102FFA5E3D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E21C05C-57FB-4423-ADA6-9A00102A15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9/11/2024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 id="2147483727" r:id="rId2"/>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C72032B-4BED-41D2-9C10-9296FFE8374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858172E-E445-4BAE-BF96-1CE790619EB3}"/>
              </a:ext>
            </a:extLst>
          </p:cNvPr>
          <p:cNvSpPr txBox="1"/>
          <p:nvPr/>
        </p:nvSpPr>
        <p:spPr>
          <a:xfrm>
            <a:off x="1136138" y="570337"/>
            <a:ext cx="9948907" cy="1328023"/>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4"/>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id="{FEC3E71B-072F-6087-9B3B-403D0492A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1266" y="1682706"/>
            <a:ext cx="6259893" cy="389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420942" y="182305"/>
            <a:ext cx="11597640" cy="1344184"/>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a:t>
            </a:r>
            <a:r>
              <a:rPr lang="en-US" sz="4267" b="1" kern="0" dirty="0">
                <a:solidFill>
                  <a:srgbClr val="002060"/>
                </a:solidFill>
                <a:latin typeface="Calibri" panose="020F0502020204030204" pitchFamily="34" charset="0"/>
                <a:cs typeface="Calibri" panose="020F0502020204030204" pitchFamily="34" charset="0"/>
                <a:sym typeface="Arial"/>
              </a:rPr>
              <a:t>t</a:t>
            </a:r>
            <a:r>
              <a:rPr lang="vi-VN" sz="4267" b="1" kern="0" dirty="0">
                <a:solidFill>
                  <a:srgbClr val="002060"/>
                </a:solidFill>
                <a:latin typeface="Calibri" panose="020F0502020204030204" pitchFamily="34" charset="0"/>
                <a:cs typeface="Calibri" panose="020F0502020204030204" pitchFamily="34" charset="0"/>
                <a:sym typeface="Arial"/>
              </a:rPr>
              <a:t>râu được miêu tả thế nào?</a:t>
            </a:r>
          </a:p>
        </p:txBody>
      </p:sp>
      <p:sp>
        <p:nvSpPr>
          <p:cNvPr id="19" name="Rectangle: Rounded Corners 18">
            <a:extLst>
              <a:ext uri="{FF2B5EF4-FFF2-40B4-BE49-F238E27FC236}">
                <a16:creationId xmlns:a16="http://schemas.microsoft.com/office/drawing/2014/main" id="{AAC44552-BC28-4722-ABED-6CDBE0DAFD73}"/>
              </a:ext>
            </a:extLst>
          </p:cNvPr>
          <p:cNvSpPr/>
          <p:nvPr/>
        </p:nvSpPr>
        <p:spPr>
          <a:xfrm>
            <a:off x="1937845" y="2486398"/>
            <a:ext cx="8070436"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spTree>
    <p:extLst>
      <p:ext uri="{BB962C8B-B14F-4D97-AF65-F5344CB8AC3E}">
        <p14:creationId xmlns:p14="http://schemas.microsoft.com/office/powerpoint/2010/main" val="2042753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420942" y="182305"/>
            <a:ext cx="11597640" cy="1344184"/>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9" name="Rectangle 8">
            <a:extLst>
              <a:ext uri="{FF2B5EF4-FFF2-40B4-BE49-F238E27FC236}">
                <a16:creationId xmlns:a16="http://schemas.microsoft.com/office/drawing/2014/main"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3C0A8CC-766D-4A7F-7C50-F0AC5AECDED8}"/>
              </a:ext>
            </a:extLst>
          </p:cNvPr>
          <p:cNvSpPr txBox="1"/>
          <p:nvPr/>
        </p:nvSpPr>
        <p:spPr>
          <a:xfrm>
            <a:off x="1666875" y="2544436"/>
            <a:ext cx="9220200" cy="391596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31A8F6-4E52-2C78-4979-3F8B75D1DAD3}"/>
              </a:ext>
            </a:extLst>
          </p:cNvPr>
          <p:cNvSpPr txBox="1"/>
          <p:nvPr/>
        </p:nvSpPr>
        <p:spPr>
          <a:xfrm>
            <a:off x="923925" y="2553961"/>
            <a:ext cx="11049000" cy="377975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1C71AF26-A6DF-DA55-3CD9-1084BA3F8824}"/>
              </a:ext>
            </a:extLst>
          </p:cNvPr>
          <p:cNvSpPr txBox="1"/>
          <p:nvPr/>
        </p:nvSpPr>
        <p:spPr>
          <a:xfrm>
            <a:off x="4533900" y="3125461"/>
            <a:ext cx="7391400" cy="2281476"/>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00104291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4"/>
          <a:stretch>
            <a:fillRect/>
          </a:stretch>
        </p:blipFill>
        <p:spPr>
          <a:xfrm>
            <a:off x="1528520" y="747473"/>
            <a:ext cx="9992210" cy="1133954"/>
          </a:xfrm>
          <a:prstGeom prst="rect">
            <a:avLst/>
          </a:prstGeom>
        </p:spPr>
      </p:pic>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348545" y="558415"/>
            <a:ext cx="5425885" cy="914325"/>
          </a:xfrm>
          <a:prstGeom prst="rect">
            <a:avLst/>
          </a:prstGeom>
        </p:spPr>
      </p:pic>
      <p:sp>
        <p:nvSpPr>
          <p:cNvPr id="5" name="TextBox 4">
            <a:extLst>
              <a:ext uri="{FF2B5EF4-FFF2-40B4-BE49-F238E27FC236}">
                <a16:creationId xmlns:a16="http://schemas.microsoft.com/office/drawing/2014/main" id="{B8E83F48-824B-41F8-BAB9-9BE0D669E5E3}"/>
              </a:ext>
            </a:extLst>
          </p:cNvPr>
          <p:cNvSpPr txBox="1"/>
          <p:nvPr/>
        </p:nvSpPr>
        <p:spPr>
          <a:xfrm>
            <a:off x="1150098" y="1472740"/>
            <a:ext cx="9655829"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Bỗng em Bống nói: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Ơ, em bịt tai lại nghe tiếng gió </a:t>
            </a:r>
            <a:r>
              <a:rPr lang="vi-VN" sz="2400" dirty="0">
                <a:solidFill>
                  <a:srgbClr val="FF0000"/>
                </a:solidFill>
                <a:latin typeface="Cambria" panose="02040503050406030204" pitchFamily="18" charset="0"/>
                <a:ea typeface="Cambria" panose="02040503050406030204" pitchFamily="18" charset="0"/>
              </a:rPr>
              <a:t>lạ lắm</a:t>
            </a:r>
            <a:r>
              <a:rPr lang="vi-VN"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thì nghe được gì? – Tôi hỏi Bống.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lại rồi </a:t>
            </a:r>
            <a:r>
              <a:rPr lang="vi-VN" sz="2400" dirty="0">
                <a:solidFill>
                  <a:srgbClr val="FF0000"/>
                </a:solidFill>
                <a:latin typeface="Cambria" panose="02040503050406030204" pitchFamily="18" charset="0"/>
                <a:ea typeface="Cambria" panose="02040503050406030204" pitchFamily="18" charset="0"/>
              </a:rPr>
              <a:t>mở </a:t>
            </a:r>
            <a:r>
              <a:rPr lang="vi-VN" sz="2400" dirty="0">
                <a:latin typeface="Cambria" panose="02040503050406030204" pitchFamily="18" charset="0"/>
                <a:ea typeface="Cambria" panose="02040503050406030204" pitchFamily="18" charset="0"/>
              </a:rPr>
              <a:t>ra và cứ </a:t>
            </a:r>
            <a:r>
              <a:rPr lang="vi-VN" sz="2400" dirty="0">
                <a:solidFill>
                  <a:srgbClr val="FF0000"/>
                </a:solidFill>
                <a:latin typeface="Cambria" panose="02040503050406030204" pitchFamily="18" charset="0"/>
                <a:ea typeface="Cambria" panose="02040503050406030204" pitchFamily="18" charset="0"/>
              </a:rPr>
              <a:t>lặp lại</a:t>
            </a:r>
            <a:r>
              <a:rPr lang="vi-VN" sz="2400" dirty="0">
                <a:latin typeface="Cambria" panose="02040503050406030204" pitchFamily="18" charset="0"/>
                <a:ea typeface="Cambria" panose="02040503050406030204" pitchFamily="18" charset="0"/>
              </a:rPr>
              <a:t> như thế. Anh thử xem,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Đúng rồi</a:t>
            </a:r>
            <a:r>
              <a:rPr lang="vi-VN" sz="2400" dirty="0">
                <a:latin typeface="Cambria" panose="02040503050406030204" pitchFamily="18" charset="0"/>
                <a:ea typeface="Cambria" panose="02040503050406030204" pitchFamily="18" charset="0"/>
              </a:rPr>
              <a:t>, tớ cũng nghe thấy tiếng gió thổi hay lắm. – Điệp </a:t>
            </a:r>
            <a:r>
              <a:rPr lang="vi-VN" sz="2400" dirty="0">
                <a:solidFill>
                  <a:srgbClr val="FF0000"/>
                </a:solidFill>
                <a:latin typeface="Cambria" panose="02040503050406030204" pitchFamily="18" charset="0"/>
                <a:ea typeface="Cambria" panose="02040503050406030204" pitchFamily="18" charset="0"/>
              </a:rPr>
              <a:t>reo lên</a:t>
            </a:r>
            <a:r>
              <a:rPr lang="vi-VN" sz="2400" dirty="0">
                <a:latin typeface="Cambria" panose="02040503050406030204" pitchFamily="18" charset="0"/>
                <a:ea typeface="Cambria" panose="02040503050406030204" pitchFamily="18" charset="0"/>
              </a:rPr>
              <a:t>. Vừa nói, nó vừa lấy tay bịt hai tai rồi mở ra như Bống chỉ. Cả hội tụ lại, lần lượt đưa hai bàn tay lên bịt tai.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Nghe “</a:t>
            </a:r>
            <a:r>
              <a:rPr lang="vi-VN" sz="2400" dirty="0">
                <a:solidFill>
                  <a:srgbClr val="FF0000"/>
                </a:solidFill>
                <a:latin typeface="Cambria" panose="02040503050406030204" pitchFamily="18" charset="0"/>
                <a:ea typeface="Cambria" panose="02040503050406030204" pitchFamily="18" charset="0"/>
              </a:rPr>
              <a:t>u... u... u...</a:t>
            </a:r>
            <a:r>
              <a:rPr lang="vi-VN" sz="2400" dirty="0">
                <a:latin typeface="Cambria" panose="02040503050406030204" pitchFamily="18" charset="0"/>
                <a:ea typeface="Cambria" panose="02040503050406030204" pitchFamily="18" charset="0"/>
              </a:rPr>
              <a:t>” – Văn cười.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Không, phải thật </a:t>
            </a:r>
            <a:r>
              <a:rPr lang="vi-VN" sz="2400" dirty="0">
                <a:solidFill>
                  <a:srgbClr val="FF0000"/>
                </a:solidFill>
                <a:latin typeface="Cambria" panose="02040503050406030204" pitchFamily="18" charset="0"/>
                <a:ea typeface="Cambria" panose="02040503050406030204" pitchFamily="18" charset="0"/>
              </a:rPr>
              <a:t>im lặng</a:t>
            </a:r>
            <a:r>
              <a:rPr lang="vi-VN" sz="2400" dirty="0">
                <a:latin typeface="Cambria" panose="02040503050406030204" pitchFamily="18" charset="0"/>
                <a:ea typeface="Cambria" panose="02040503050406030204" pitchFamily="18" charset="0"/>
              </a:rPr>
              <a:t>, đầu mình nghĩ gì sẽ nghe tiếng gió nói ra như thế. – Thành </a:t>
            </a:r>
            <a:r>
              <a:rPr lang="vi-VN" sz="2400" dirty="0">
                <a:solidFill>
                  <a:srgbClr val="FF0000"/>
                </a:solidFill>
                <a:latin typeface="Cambria" panose="02040503050406030204" pitchFamily="18" charset="0"/>
                <a:ea typeface="Cambria" panose="02040503050406030204" pitchFamily="18" charset="0"/>
              </a:rPr>
              <a:t>nhíu mày</a:t>
            </a:r>
            <a:r>
              <a:rPr lang="vi-VN" sz="2400" dirty="0">
                <a:latin typeface="Cambria" panose="02040503050406030204" pitchFamily="18" charset="0"/>
                <a:ea typeface="Cambria" panose="02040503050406030204" pitchFamily="18" charset="0"/>
              </a:rPr>
              <a:t> như đang tập trung lắm.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Đúng rồi, tớ nghe thấy “</a:t>
            </a:r>
            <a:r>
              <a:rPr lang="vi-VN" sz="2400" dirty="0">
                <a:solidFill>
                  <a:srgbClr val="FF0000"/>
                </a:solidFill>
                <a:latin typeface="Cambria" panose="02040503050406030204" pitchFamily="18" charset="0"/>
                <a:ea typeface="Cambria" panose="02040503050406030204" pitchFamily="18" charset="0"/>
              </a:rPr>
              <a:t>vui, vui, vui, vui.</a:t>
            </a:r>
            <a:r>
              <a:rPr lang="vi-VN"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Còn tớ nghe thấy “</a:t>
            </a:r>
            <a:r>
              <a:rPr lang="vi-VN" sz="2400" dirty="0">
                <a:solidFill>
                  <a:srgbClr val="FF0000"/>
                </a:solidFill>
                <a:latin typeface="Cambria" panose="02040503050406030204" pitchFamily="18" charset="0"/>
                <a:ea typeface="Cambria" panose="02040503050406030204" pitchFamily="18" charset="0"/>
              </a:rPr>
              <a:t>cười, cười, cười, cười</a:t>
            </a:r>
            <a:r>
              <a:rPr lang="vi-VN" sz="2400" dirty="0">
                <a:latin typeface="Cambria" panose="02040503050406030204" pitchFamily="18" charset="0"/>
                <a:ea typeface="Cambria" panose="02040503050406030204" pitchFamily="18" charset="0"/>
              </a:rPr>
              <a:t>...”.</a:t>
            </a:r>
          </a:p>
          <a:p>
            <a:pPr algn="just"/>
            <a:r>
              <a:rPr lang="en-US" sz="2400">
                <a:latin typeface="Cambria" panose="02040503050406030204" pitchFamily="18" charset="0"/>
                <a:ea typeface="Cambria" panose="02040503050406030204" pitchFamily="18" charset="0"/>
              </a:rPr>
              <a:t>   </a:t>
            </a:r>
            <a:endParaRPr lang="vi-VN" sz="24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B1AB3F97-6D8C-4869-91B2-1B26500D00B7}"/>
              </a:ext>
            </a:extLst>
          </p:cNvPr>
          <p:cNvGrpSpPr/>
          <p:nvPr/>
        </p:nvGrpSpPr>
        <p:grpSpPr>
          <a:xfrm>
            <a:off x="6930515" y="705930"/>
            <a:ext cx="4564625" cy="1686021"/>
            <a:chOff x="7086600" y="476842"/>
            <a:chExt cx="4564625" cy="1686021"/>
          </a:xfrm>
        </p:grpSpPr>
        <p:sp>
          <p:nvSpPr>
            <p:cNvPr id="3" name="Speech Bubble: Rectangle with Corners Rounded 2">
              <a:extLst>
                <a:ext uri="{FF2B5EF4-FFF2-40B4-BE49-F238E27FC236}">
                  <a16:creationId xmlns:a16="http://schemas.microsoft.com/office/drawing/2014/main" id="{D10D33B9-B979-4BF9-9DA7-684128F64E36}"/>
                </a:ext>
              </a:extLst>
            </p:cNvPr>
            <p:cNvSpPr/>
            <p:nvPr/>
          </p:nvSpPr>
          <p:spPr>
            <a:xfrm>
              <a:off x="7086600" y="476842"/>
              <a:ext cx="4564625" cy="1686021"/>
            </a:xfrm>
            <a:prstGeom prst="wedgeRoundRectCallout">
              <a:avLst>
                <a:gd name="adj1" fmla="val -34947"/>
                <a:gd name="adj2" fmla="val 674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A7F173-AE23-4B98-BB4A-B413905AB4F4}"/>
                </a:ext>
              </a:extLst>
            </p:cNvPr>
            <p:cNvSpPr txBox="1"/>
            <p:nvPr/>
          </p:nvSpPr>
          <p:spPr>
            <a:xfrm>
              <a:off x="7261663" y="558415"/>
              <a:ext cx="4069025" cy="1569660"/>
            </a:xfrm>
            <a:prstGeom prst="rect">
              <a:avLst/>
            </a:prstGeom>
            <a:noFill/>
          </p:spPr>
          <p:txBody>
            <a:bodyPr wrap="square" rtlCol="0">
              <a:spAutoFit/>
            </a:bodyPr>
            <a:lstStyle/>
            <a:p>
              <a:pPr lvl="0" algn="just">
                <a:defRPr/>
              </a:pPr>
              <a:r>
                <a:rPr lang="en-US" sz="2400" dirty="0">
                  <a:solidFill>
                    <a:schemeClr val="bg1"/>
                  </a:solidFill>
                  <a:latin typeface="Cambria" panose="02040503050406030204" pitchFamily="18" charset="0"/>
                  <a:ea typeface="Cambria" panose="02040503050406030204" pitchFamily="18" charset="0"/>
                </a:rPr>
                <a:t>G</a:t>
              </a:r>
              <a:r>
                <a:rPr lang="vi-VN" sz="2400" dirty="0">
                  <a:solidFill>
                    <a:schemeClr val="bg1"/>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a:t>
              </a:r>
              <a:r>
                <a:rPr lang="en-US" sz="2400" dirty="0">
                  <a:solidFill>
                    <a:schemeClr val="bg1"/>
                  </a:solidFill>
                  <a:latin typeface="Cambria" panose="02040503050406030204" pitchFamily="18" charset="0"/>
                  <a:ea typeface="Cambria" panose="02040503050406030204" pitchFamily="18" charset="0"/>
                </a:rPr>
                <a:t>h</a:t>
              </a:r>
              <a:r>
                <a:rPr lang="vi-VN" sz="2400" dirty="0">
                  <a:solidFill>
                    <a:schemeClr val="bg1"/>
                  </a:solidFill>
                  <a:latin typeface="Cambria" panose="02040503050406030204" pitchFamily="18" charset="0"/>
                  <a:ea typeface="Cambria" panose="02040503050406030204" pitchFamily="18" charset="0"/>
                </a:rPr>
                <a:t>ác lạ.</a:t>
              </a:r>
              <a:endParaRPr kumimoji="0" lang="en-US" sz="1400" b="0" i="1" u="none" strike="noStrike" kern="1200" cap="none" spc="0" normalizeH="0" baseline="0" noProof="0" dirty="0">
                <a:ln>
                  <a:noFill/>
                </a:ln>
                <a:solidFill>
                  <a:schemeClr val="bg1"/>
                </a:solidFill>
                <a:effectLst/>
                <a:uLnTx/>
                <a:uFillTx/>
                <a:latin typeface="等线" panose="020F0502020204030204"/>
              </a:endParaRPr>
            </a:p>
          </p:txBody>
        </p:sp>
      </p:grpSp>
    </p:spTree>
    <p:extLst>
      <p:ext uri="{BB962C8B-B14F-4D97-AF65-F5344CB8AC3E}">
        <p14:creationId xmlns:p14="http://schemas.microsoft.com/office/powerpoint/2010/main" val="19596291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A334554-0638-41C8-7D7B-49645F4E4CC3}"/>
              </a:ext>
            </a:extLst>
          </p:cNvPr>
          <p:cNvPicPr>
            <a:picLocks noChangeAspect="1"/>
          </p:cNvPicPr>
          <p:nvPr/>
        </p:nvPicPr>
        <p:blipFill>
          <a:blip r:embed="rId3"/>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6E5A9-53EF-44F9-BC65-84EAA11C3EFD}"/>
              </a:ext>
            </a:extLst>
          </p:cNvPr>
          <p:cNvSpPr txBox="1"/>
          <p:nvPr/>
        </p:nvSpPr>
        <p:spPr>
          <a:xfrm>
            <a:off x="2379954" y="1076445"/>
            <a:ext cx="7250919" cy="3067292"/>
          </a:xfrm>
          <a:prstGeom prst="rect">
            <a:avLst/>
          </a:prstGeom>
          <a:noFill/>
        </p:spPr>
        <p:txBody>
          <a:bodyPr wrap="square" rtlCol="0">
            <a:prstTxWarp prst="textArchUp">
              <a:avLst/>
            </a:prstTxWarp>
            <a:spAutoFit/>
          </a:bodyPr>
          <a:lstStyle/>
          <a:p>
            <a:r>
              <a:rPr lang="en-US" sz="6600">
                <a:solidFill>
                  <a:srgbClr val="FF0000"/>
                </a:solidFill>
                <a:effectLst>
                  <a:outerShdw blurRad="50800" dist="38100" dir="2700000" algn="tl" rotWithShape="0">
                    <a:prstClr val="black">
                      <a:alpha val="40000"/>
                    </a:prstClr>
                  </a:outerShdw>
                </a:effectLst>
                <a:latin typeface="#9Slide01 Tieu de ngan" panose="00000800000000000000" pitchFamily="2" charset="0"/>
              </a:rPr>
              <a:t>THI ĐỌC DIỄN CẢM</a:t>
            </a:r>
          </a:p>
        </p:txBody>
      </p:sp>
    </p:spTree>
    <p:extLst>
      <p:ext uri="{BB962C8B-B14F-4D97-AF65-F5344CB8AC3E}">
        <p14:creationId xmlns:p14="http://schemas.microsoft.com/office/powerpoint/2010/main" val="3459913738"/>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EC960453-DE2F-9B05-B1DE-CDFD0F20C52C}"/>
              </a:ext>
            </a:extLst>
          </p:cNvPr>
          <p:cNvSpPr/>
          <p:nvPr/>
        </p:nvSpPr>
        <p:spPr>
          <a:xfrm>
            <a:off x="1592826" y="1814052"/>
            <a:ext cx="7964129" cy="280219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solidFill>
                  <a:srgbClr val="002060"/>
                </a:solidFill>
                <a:latin typeface="Cambria" panose="02040503050406030204" pitchFamily="18" charset="0"/>
                <a:ea typeface="Cambria" panose="02040503050406030204" pitchFamily="18" charset="0"/>
              </a:rPr>
              <a:t> </a:t>
            </a:r>
          </a:p>
          <a:p>
            <a:pPr algn="ctr"/>
            <a:r>
              <a:rPr lang="en-US" sz="2000" dirty="0">
                <a:solidFill>
                  <a:srgbClr val="002060"/>
                </a:solidFill>
                <a:latin typeface="Cambria" panose="02040503050406030204" pitchFamily="18" charset="0"/>
                <a:ea typeface="Cambria" panose="02040503050406030204" pitchFamily="18" charset="0"/>
              </a:rPr>
              <a:t>YÊU CẦU CẦN ĐẠT</a:t>
            </a:r>
          </a:p>
          <a:p>
            <a:pPr algn="just"/>
            <a:r>
              <a:rPr lang="en-US" sz="2000" dirty="0" err="1">
                <a:solidFill>
                  <a:srgbClr val="002060"/>
                </a:solidFill>
                <a:latin typeface="Cambria" panose="02040503050406030204" pitchFamily="18" charset="0"/>
                <a:ea typeface="Cambria" panose="02040503050406030204" pitchFamily="18" charset="0"/>
              </a:rPr>
              <a:t>Đọc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đúng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diễn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toàn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bộ</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câu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chuyện</a:t>
            </a:r>
            <a:r>
              <a:rPr lang="en-US" sz="2000" dirty="0">
                <a:solidFill>
                  <a:srgbClr val="002060"/>
                </a:solidFill>
                <a:latin typeface="Cambria" panose="02040503050406030204" pitchFamily="18" charset="0"/>
                <a:ea typeface="Cambria" panose="02040503050406030204" pitchFamily="18" charset="0"/>
              </a:rPr>
              <a:t> Thanh </a:t>
            </a:r>
            <a:r>
              <a:rPr lang="en-US" sz="2000" dirty="0" err="1">
                <a:solidFill>
                  <a:srgbClr val="002060"/>
                </a:solidFill>
                <a:latin typeface="Cambria" panose="02040503050406030204" pitchFamily="18" charset="0"/>
                <a:ea typeface="Cambria" panose="02040503050406030204" pitchFamily="18" charset="0"/>
              </a:rPr>
              <a:t>âm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gió</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Biết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đọc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diễn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với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giọng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đọc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phù</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hợp</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nhấn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giọng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vào</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những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từ</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ngữ</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thiết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để</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thể</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tâm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trạng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xúc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vật</a:t>
            </a:r>
            <a:r>
              <a:rPr lang="en-US" sz="2000" dirty="0">
                <a:solidFill>
                  <a:srgbClr val="002060"/>
                </a:solidFill>
                <a:latin typeface="Cambria" panose="02040503050406030204" pitchFamily="18" charset="0"/>
                <a:ea typeface="Cambria" panose="02040503050406030204" pitchFamily="18" charset="0"/>
              </a:rPr>
              <a:t>.</a:t>
            </a:r>
          </a:p>
          <a:p>
            <a:pPr algn="just"/>
            <a:r>
              <a:rPr lang="vi-VN" sz="20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err="1">
                <a:solidFill>
                  <a:srgbClr val="002060"/>
                </a:solidFill>
                <a:latin typeface="Cambria" panose="02040503050406030204" pitchFamily="18" charset="0"/>
                <a:ea typeface="Cambria" panose="02040503050406030204" pitchFamily="18" charset="0"/>
              </a:rPr>
              <a:t>Hiểu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suy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nghĩ</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xúc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vật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dựa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vào</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hành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động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việc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lời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nói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vật</a:t>
            </a:r>
            <a:r>
              <a:rPr lang="en-US" sz="2000" dirty="0">
                <a:solidFill>
                  <a:srgbClr val="002060"/>
                </a:solidFill>
                <a:latin typeface="Cambria" panose="02040503050406030204" pitchFamily="18" charset="0"/>
                <a:ea typeface="Cambria" panose="02040503050406030204" pitchFamily="18" charset="0"/>
              </a:rPr>
              <a:t>.</a:t>
            </a:r>
          </a:p>
          <a:p>
            <a:pPr algn="just"/>
            <a:r>
              <a:rPr lang="vi-VN" sz="20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35103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3391" y="360066"/>
                  <a:pt x="317395" y="82406"/>
                  <a:pt x="599253" y="0"/>
                </a:cubicBezTo>
                <a:cubicBezTo>
                  <a:pt x="2018964" y="106484"/>
                  <a:pt x="7700519" y="671402"/>
                  <a:pt x="10942715" y="0"/>
                </a:cubicBezTo>
                <a:cubicBezTo>
                  <a:pt x="11259111" y="-100239"/>
                  <a:pt x="11453960" y="241675"/>
                  <a:pt x="11541968" y="599253"/>
                </a:cubicBezTo>
                <a:cubicBezTo>
                  <a:pt x="11832989" y="1138288"/>
                  <a:pt x="11358402" y="2562861"/>
                  <a:pt x="11541968" y="3822300"/>
                </a:cubicBezTo>
                <a:cubicBezTo>
                  <a:pt x="11554195" y="4091203"/>
                  <a:pt x="11214865" y="4355628"/>
                  <a:pt x="10942715" y="4421553"/>
                </a:cubicBezTo>
                <a:cubicBezTo>
                  <a:pt x="6122165" y="4451380"/>
                  <a:pt x="2004814" y="4342247"/>
                  <a:pt x="599253" y="4421553"/>
                </a:cubicBezTo>
                <a:cubicBezTo>
                  <a:pt x="339734" y="4413477"/>
                  <a:pt x="-41776" y="4161518"/>
                  <a:pt x="0" y="3822300"/>
                </a:cubicBezTo>
                <a:cubicBezTo>
                  <a:pt x="97241" y="2232371"/>
                  <a:pt x="-35033" y="1726560"/>
                  <a:pt x="0" y="599253"/>
                </a:cubicBezTo>
                <a:close/>
              </a:path>
              <a:path w="11541968" h="4421553" stroke="0" extrusionOk="0">
                <a:moveTo>
                  <a:pt x="0" y="599253"/>
                </a:moveTo>
                <a:cubicBezTo>
                  <a:pt x="23749" y="298479"/>
                  <a:pt x="279770" y="2210"/>
                  <a:pt x="599253" y="0"/>
                </a:cubicBezTo>
                <a:cubicBezTo>
                  <a:pt x="4277910" y="-7026"/>
                  <a:pt x="6554353" y="4177"/>
                  <a:pt x="10942715" y="0"/>
                </a:cubicBezTo>
                <a:cubicBezTo>
                  <a:pt x="11191340" y="-16771"/>
                  <a:pt x="11568555" y="265658"/>
                  <a:pt x="11541968" y="599253"/>
                </a:cubicBezTo>
                <a:cubicBezTo>
                  <a:pt x="11672112" y="2148501"/>
                  <a:pt x="11651285" y="2905746"/>
                  <a:pt x="11541968" y="3822300"/>
                </a:cubicBezTo>
                <a:cubicBezTo>
                  <a:pt x="11492651" y="4163929"/>
                  <a:pt x="11220933" y="4395617"/>
                  <a:pt x="10942715" y="4421553"/>
                </a:cubicBezTo>
                <a:cubicBezTo>
                  <a:pt x="7267304" y="4021201"/>
                  <a:pt x="2601858" y="4810489"/>
                  <a:pt x="599253" y="4421553"/>
                </a:cubicBezTo>
                <a:cubicBezTo>
                  <a:pt x="246410" y="4423499"/>
                  <a:pt x="-71026" y="4069693"/>
                  <a:pt x="0" y="3822300"/>
                </a:cubicBezTo>
                <a:cubicBezTo>
                  <a:pt x="41547" y="2095728"/>
                  <a:pt x="64801" y="1312476"/>
                  <a:pt x="0" y="599253"/>
                </a:cubicBezTo>
                <a:close/>
              </a:path>
              <a:path w="11541968" h="4421553" fill="none" stroke="0" extrusionOk="0">
                <a:moveTo>
                  <a:pt x="0" y="599253"/>
                </a:moveTo>
                <a:cubicBezTo>
                  <a:pt x="19469" y="320217"/>
                  <a:pt x="297900" y="50978"/>
                  <a:pt x="599253" y="0"/>
                </a:cubicBezTo>
                <a:cubicBezTo>
                  <a:pt x="2654858" y="114116"/>
                  <a:pt x="7091265" y="456087"/>
                  <a:pt x="10942715" y="0"/>
                </a:cubicBezTo>
                <a:cubicBezTo>
                  <a:pt x="11218110" y="-85437"/>
                  <a:pt x="11511044" y="203872"/>
                  <a:pt x="11541968" y="599253"/>
                </a:cubicBezTo>
                <a:cubicBezTo>
                  <a:pt x="11666463" y="990984"/>
                  <a:pt x="11514820" y="2354668"/>
                  <a:pt x="11541968" y="3822300"/>
                </a:cubicBezTo>
                <a:cubicBezTo>
                  <a:pt x="11513962" y="4154150"/>
                  <a:pt x="11227646" y="4396811"/>
                  <a:pt x="10942715" y="4421553"/>
                </a:cubicBezTo>
                <a:cubicBezTo>
                  <a:pt x="7244165" y="4260846"/>
                  <a:pt x="2652638" y="4461220"/>
                  <a:pt x="599253" y="4421553"/>
                </a:cubicBezTo>
                <a:cubicBezTo>
                  <a:pt x="301558" y="4408829"/>
                  <a:pt x="-56758" y="4148707"/>
                  <a:pt x="0" y="3822300"/>
                </a:cubicBezTo>
                <a:cubicBezTo>
                  <a:pt x="25542" y="2408712"/>
                  <a:pt x="-91257" y="1853053"/>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2"/>
          <a:stretch>
            <a:fillRect/>
          </a:stretch>
        </p:blipFill>
        <p:spPr>
          <a:xfrm>
            <a:off x="3018561" y="76907"/>
            <a:ext cx="6154877" cy="1553805"/>
          </a:xfrm>
          <a:prstGeom prst="rect">
            <a:avLst/>
          </a:prstGeom>
        </p:spPr>
      </p:pic>
      <p:sp>
        <p:nvSpPr>
          <p:cNvPr id="18" name="TextBox 17">
            <a:extLst>
              <a:ext uri="{FF2B5EF4-FFF2-40B4-BE49-F238E27FC236}">
                <a16:creationId xmlns:a16="http://schemas.microsoft.com/office/drawing/2014/main" id="{D9975756-137F-4093-A274-675163B81D8F}"/>
              </a:ext>
            </a:extLst>
          </p:cNvPr>
          <p:cNvSpPr txBox="1"/>
          <p:nvPr/>
        </p:nvSpPr>
        <p:spPr>
          <a:xfrm>
            <a:off x="1565031" y="1484726"/>
            <a:ext cx="10626969" cy="4188381"/>
          </a:xfrm>
          <a:prstGeom prst="roundRect">
            <a:avLst/>
          </a:prstGeom>
          <a:noFill/>
        </p:spPr>
        <p:txBody>
          <a:bodyPr wrap="square" rtlCol="0">
            <a:spAutoFit/>
          </a:bodyPr>
          <a:lstStyle/>
          <a:p>
            <a:r>
              <a:rPr lang="en-US" sz="6000">
                <a:solidFill>
                  <a:srgbClr val="C23433"/>
                </a:solidFill>
                <a:latin typeface="Cambria" panose="02040503050406030204" pitchFamily="18" charset="0"/>
                <a:ea typeface="Cambria" panose="02040503050406030204" pitchFamily="18" charset="0"/>
              </a:rPr>
              <a:t>-Đọc </a:t>
            </a:r>
            <a:r>
              <a:rPr lang="en-US" sz="6000" dirty="0" err="1">
                <a:solidFill>
                  <a:srgbClr val="C23433"/>
                </a:solidFill>
                <a:latin typeface="Cambria" panose="02040503050406030204" pitchFamily="18" charset="0"/>
                <a:ea typeface="Cambria" panose="02040503050406030204" pitchFamily="18" charset="0"/>
              </a:rPr>
              <a:t>lại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bài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và</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trả</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lời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câu</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hỏi</a:t>
            </a:r>
            <a:r>
              <a:rPr lang="en-US" sz="6000" dirty="0">
                <a:solidFill>
                  <a:srgbClr val="C23433"/>
                </a:solidFill>
                <a:latin typeface="Cambria" panose="02040503050406030204" pitchFamily="18" charset="0"/>
                <a:ea typeface="Cambria" panose="02040503050406030204" pitchFamily="18" charset="0"/>
              </a:rPr>
              <a:t>.</a:t>
            </a:r>
          </a:p>
          <a:p>
            <a:r>
              <a:rPr lang="en-US" sz="6000">
                <a:solidFill>
                  <a:srgbClr val="C23433"/>
                </a:solidFill>
                <a:latin typeface="Cambria" panose="02040503050406030204" pitchFamily="18" charset="0"/>
                <a:ea typeface="Cambria" panose="02040503050406030204" pitchFamily="18" charset="0"/>
              </a:rPr>
              <a:t>-Ôn </a:t>
            </a:r>
            <a:r>
              <a:rPr lang="en-US" sz="6000" err="1">
                <a:solidFill>
                  <a:srgbClr val="C23433"/>
                </a:solidFill>
                <a:latin typeface="Cambria" panose="02040503050406030204" pitchFamily="18" charset="0"/>
                <a:ea typeface="Cambria" panose="02040503050406030204" pitchFamily="18" charset="0"/>
              </a:rPr>
              <a:t>luyện</a:t>
            </a:r>
            <a:r>
              <a:rPr lang="en-US" sz="6000">
                <a:solidFill>
                  <a:srgbClr val="C23433"/>
                </a:solidFill>
                <a:latin typeface="Cambria" panose="02040503050406030204" pitchFamily="18" charset="0"/>
                <a:ea typeface="Cambria" panose="02040503050406030204" pitchFamily="18" charset="0"/>
              </a:rPr>
              <a:t> về Danh từ, Động </a:t>
            </a:r>
            <a:r>
              <a:rPr lang="en-US" sz="6000" dirty="0" err="1">
                <a:solidFill>
                  <a:srgbClr val="C23433"/>
                </a:solidFill>
                <a:latin typeface="Cambria" panose="02040503050406030204" pitchFamily="18" charset="0"/>
                <a:ea typeface="Cambria" panose="02040503050406030204" pitchFamily="18" charset="0"/>
              </a:rPr>
              <a:t>từ</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và</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Tính</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từ</a:t>
            </a:r>
            <a:endParaRPr lang="en-US" sz="6000" dirty="0">
              <a:solidFill>
                <a:srgbClr val="C23433"/>
              </a:solidFill>
              <a:latin typeface="Cambria" panose="02040503050406030204" pitchFamily="18" charset="0"/>
              <a:ea typeface="Cambria" panose="02040503050406030204" pitchFamily="18" charset="0"/>
            </a:endParaRPr>
          </a:p>
          <a:p>
            <a:r>
              <a:rPr lang="en-US" sz="6000">
                <a:solidFill>
                  <a:srgbClr val="C23433"/>
                </a:solidFill>
                <a:latin typeface="Cambria" panose="02040503050406030204" pitchFamily="18" charset="0"/>
                <a:ea typeface="Cambria" panose="02040503050406030204" pitchFamily="18" charset="0"/>
              </a:rPr>
              <a:t>-Chuẩn </a:t>
            </a:r>
            <a:r>
              <a:rPr lang="en-US" sz="6000" dirty="0" err="1">
                <a:solidFill>
                  <a:srgbClr val="C23433"/>
                </a:solidFill>
                <a:latin typeface="Cambria" panose="02040503050406030204" pitchFamily="18" charset="0"/>
                <a:ea typeface="Cambria" panose="02040503050406030204" pitchFamily="18" charset="0"/>
              </a:rPr>
              <a:t>bị</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bài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sau</a:t>
            </a:r>
            <a:r>
              <a:rPr lang="en-US" sz="6000" dirty="0">
                <a:solidFill>
                  <a:srgbClr val="C2343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EC960453-DE2F-9B05-B1DE-CDFD0F20C52C}"/>
              </a:ext>
            </a:extLst>
          </p:cNvPr>
          <p:cNvSpPr/>
          <p:nvPr/>
        </p:nvSpPr>
        <p:spPr>
          <a:xfrm>
            <a:off x="1592826" y="1814052"/>
            <a:ext cx="7964129" cy="280219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solidFill>
                  <a:srgbClr val="002060"/>
                </a:solidFill>
                <a:latin typeface="Cambria" panose="02040503050406030204" pitchFamily="18" charset="0"/>
                <a:ea typeface="Cambria" panose="02040503050406030204" pitchFamily="18" charset="0"/>
              </a:rPr>
              <a:t> </a:t>
            </a:r>
          </a:p>
          <a:p>
            <a:pPr algn="ctr"/>
            <a:r>
              <a:rPr lang="en-US" sz="2000" dirty="0">
                <a:solidFill>
                  <a:srgbClr val="002060"/>
                </a:solidFill>
                <a:latin typeface="Cambria" panose="02040503050406030204" pitchFamily="18" charset="0"/>
                <a:ea typeface="Cambria" panose="02040503050406030204" pitchFamily="18" charset="0"/>
              </a:rPr>
              <a:t>YÊU CẦU CẦN ĐẠT</a:t>
            </a:r>
          </a:p>
          <a:p>
            <a:pPr algn="just"/>
            <a:r>
              <a:rPr lang="en-US" sz="2000" dirty="0" err="1">
                <a:solidFill>
                  <a:srgbClr val="002060"/>
                </a:solidFill>
                <a:latin typeface="Cambria" panose="02040503050406030204" pitchFamily="18" charset="0"/>
                <a:ea typeface="Cambria" panose="02040503050406030204" pitchFamily="18" charset="0"/>
              </a:rPr>
              <a:t>Đọc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đúng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diễn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toàn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bộ</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câu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chuyện</a:t>
            </a:r>
            <a:r>
              <a:rPr lang="en-US" sz="2000" dirty="0">
                <a:solidFill>
                  <a:srgbClr val="002060"/>
                </a:solidFill>
                <a:latin typeface="Cambria" panose="02040503050406030204" pitchFamily="18" charset="0"/>
                <a:ea typeface="Cambria" panose="02040503050406030204" pitchFamily="18" charset="0"/>
              </a:rPr>
              <a:t> Thanh </a:t>
            </a:r>
            <a:r>
              <a:rPr lang="en-US" sz="2000" dirty="0" err="1">
                <a:solidFill>
                  <a:srgbClr val="002060"/>
                </a:solidFill>
                <a:latin typeface="Cambria" panose="02040503050406030204" pitchFamily="18" charset="0"/>
                <a:ea typeface="Cambria" panose="02040503050406030204" pitchFamily="18" charset="0"/>
              </a:rPr>
              <a:t>âm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gió</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Biết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đọc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diễn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với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giọng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đọc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phù</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hợp</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nhấn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giọng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vào</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những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từ</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ngữ</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thiết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để</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thể</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tâm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trạng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xúc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vật</a:t>
            </a:r>
            <a:r>
              <a:rPr lang="en-US" sz="2000" dirty="0">
                <a:solidFill>
                  <a:srgbClr val="002060"/>
                </a:solidFill>
                <a:latin typeface="Cambria" panose="02040503050406030204" pitchFamily="18" charset="0"/>
                <a:ea typeface="Cambria" panose="02040503050406030204" pitchFamily="18" charset="0"/>
              </a:rPr>
              <a:t>.</a:t>
            </a:r>
          </a:p>
          <a:p>
            <a:pPr algn="just"/>
            <a:r>
              <a:rPr lang="vi-VN" sz="20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err="1">
                <a:solidFill>
                  <a:srgbClr val="002060"/>
                </a:solidFill>
                <a:latin typeface="Cambria" panose="02040503050406030204" pitchFamily="18" charset="0"/>
                <a:ea typeface="Cambria" panose="02040503050406030204" pitchFamily="18" charset="0"/>
              </a:rPr>
              <a:t>Hiểu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suy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nghĩ</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xúc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vật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dựa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vào</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hành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động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việc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lời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nói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vật</a:t>
            </a:r>
            <a:r>
              <a:rPr lang="en-US" sz="2000" dirty="0">
                <a:solidFill>
                  <a:srgbClr val="002060"/>
                </a:solidFill>
                <a:latin typeface="Cambria" panose="02040503050406030204" pitchFamily="18" charset="0"/>
                <a:ea typeface="Cambria" panose="02040503050406030204" pitchFamily="18" charset="0"/>
              </a:rPr>
              <a:t>.</a:t>
            </a:r>
          </a:p>
          <a:p>
            <a:pPr algn="just"/>
            <a:r>
              <a:rPr lang="vi-VN" sz="20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4824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1022577" y="1573577"/>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7" name="TextBox 16">
            <a:extLst>
              <a:ext uri="{FF2B5EF4-FFF2-40B4-BE49-F238E27FC236}">
                <a16:creationId xmlns:a16="http://schemas.microsoft.com/office/drawing/2014/main" id="{B6DC8F14-A20F-4D60-A8C5-C73B08212001}"/>
              </a:ext>
            </a:extLst>
          </p:cNvPr>
          <p:cNvSpPr txBox="1"/>
          <p:nvPr/>
        </p:nvSpPr>
        <p:spPr>
          <a:xfrm>
            <a:off x="2562939" y="303424"/>
            <a:ext cx="7875503" cy="828667"/>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9" name="TextBox 18">
            <a:extLst>
              <a:ext uri="{FF2B5EF4-FFF2-40B4-BE49-F238E27FC236}">
                <a16:creationId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005D24-1B32-A419-2389-A6122E81B106}"/>
              </a:ext>
            </a:extLst>
          </p:cNvPr>
          <p:cNvGrpSpPr/>
          <p:nvPr/>
        </p:nvGrpSpPr>
        <p:grpSpPr>
          <a:xfrm>
            <a:off x="6584226" y="1103696"/>
            <a:ext cx="3177891" cy="996462"/>
            <a:chOff x="1451869" y="2768585"/>
            <a:chExt cx="3177891" cy="996462"/>
          </a:xfrm>
        </p:grpSpPr>
        <p:sp>
          <p:nvSpPr>
            <p:cNvPr id="5" name="Rectangle: Rounded Corners 7">
              <a:extLst>
                <a:ext uri="{FF2B5EF4-FFF2-40B4-BE49-F238E27FC236}">
                  <a16:creationId xmlns:a16="http://schemas.microsoft.com/office/drawing/2014/main" id="{2FAE17EA-FDFA-891C-EB5A-E8FA147944E6}"/>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grpSp>
      <p:pic>
        <p:nvPicPr>
          <p:cNvPr id="23" name="Picture 22">
            <a:extLst>
              <a:ext uri="{FF2B5EF4-FFF2-40B4-BE49-F238E27FC236}">
                <a16:creationId xmlns:a16="http://schemas.microsoft.com/office/drawing/2014/main" id="{AD8E1EC0-663E-C812-7DCB-0228F08B6661}"/>
              </a:ext>
            </a:extLst>
          </p:cNvPr>
          <p:cNvPicPr>
            <a:picLocks noChangeAspect="1"/>
          </p:cNvPicPr>
          <p:nvPr/>
        </p:nvPicPr>
        <p:blipFill>
          <a:blip r:embed="rId3"/>
          <a:stretch>
            <a:fillRect/>
          </a:stretch>
        </p:blipFill>
        <p:spPr>
          <a:xfrm>
            <a:off x="870367" y="731016"/>
            <a:ext cx="5468586" cy="1213209"/>
          </a:xfrm>
          <a:prstGeom prst="rect">
            <a:avLst/>
          </a:prstGeom>
        </p:spPr>
      </p:pic>
      <p:grpSp>
        <p:nvGrpSpPr>
          <p:cNvPr id="24" name="Group 23">
            <a:extLst>
              <a:ext uri="{FF2B5EF4-FFF2-40B4-BE49-F238E27FC236}">
                <a16:creationId xmlns:a16="http://schemas.microsoft.com/office/drawing/2014/main" id="{C26D3C88-1866-917D-3001-3DFE510E7F7F}"/>
              </a:ext>
            </a:extLst>
          </p:cNvPr>
          <p:cNvGrpSpPr/>
          <p:nvPr/>
        </p:nvGrpSpPr>
        <p:grpSpPr>
          <a:xfrm>
            <a:off x="5213634" y="2680441"/>
            <a:ext cx="3339816" cy="996462"/>
            <a:chOff x="1451869" y="2768585"/>
            <a:chExt cx="3339816" cy="996462"/>
          </a:xfrm>
        </p:grpSpPr>
        <p:sp>
          <p:nvSpPr>
            <p:cNvPr id="25" name="Rectangle: Rounded Corners 7">
              <a:extLst>
                <a:ext uri="{FF2B5EF4-FFF2-40B4-BE49-F238E27FC236}">
                  <a16:creationId xmlns:a16="http://schemas.microsoft.com/office/drawing/2014/main" id="{47EB7C6C-EF37-7121-6830-865EB14207E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4DA6CD21-5158-41CE-BB79-78FE1711AD33}"/>
              </a:ext>
            </a:extLst>
          </p:cNvPr>
          <p:cNvGrpSpPr/>
          <p:nvPr/>
        </p:nvGrpSpPr>
        <p:grpSpPr>
          <a:xfrm>
            <a:off x="7833009" y="4318741"/>
            <a:ext cx="3177891" cy="996462"/>
            <a:chOff x="1451869" y="2768585"/>
            <a:chExt cx="3177891" cy="996462"/>
          </a:xfrm>
        </p:grpSpPr>
        <p:sp>
          <p:nvSpPr>
            <p:cNvPr id="29" name="Rectangle: Rounded Corners 7">
              <a:extLst>
                <a:ext uri="{FF2B5EF4-FFF2-40B4-BE49-F238E27FC236}">
                  <a16:creationId xmlns:a16="http://schemas.microsoft.com/office/drawing/2014/main" id="{2C192890-A333-C2E2-B493-82DE20FDAC6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grpSp>
      <p:grpSp>
        <p:nvGrpSpPr>
          <p:cNvPr id="8" name="Group 7">
            <a:extLst>
              <a:ext uri="{FF2B5EF4-FFF2-40B4-BE49-F238E27FC236}">
                <a16:creationId xmlns:a16="http://schemas.microsoft.com/office/drawing/2014/main" id="{C533F1C9-E3B3-3AA7-02F3-47C45C2D5A1E}"/>
              </a:ext>
            </a:extLst>
          </p:cNvPr>
          <p:cNvGrpSpPr/>
          <p:nvPr/>
        </p:nvGrpSpPr>
        <p:grpSpPr>
          <a:xfrm>
            <a:off x="5642259" y="5671291"/>
            <a:ext cx="3339816" cy="996462"/>
            <a:chOff x="1451869" y="2768585"/>
            <a:chExt cx="3339816" cy="996462"/>
          </a:xfrm>
        </p:grpSpPr>
        <p:sp>
          <p:nvSpPr>
            <p:cNvPr id="9" name="Rectangle: Rounded Corners 7">
              <a:extLst>
                <a:ext uri="{FF2B5EF4-FFF2-40B4-BE49-F238E27FC236}">
                  <a16:creationId xmlns:a16="http://schemas.microsoft.com/office/drawing/2014/main" id="{3F4AA264-8959-BD9C-BCBE-30F1E84352E5}"/>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grpSp>
    </p:spTree>
    <p:extLst>
      <p:ext uri="{BB962C8B-B14F-4D97-AF65-F5344CB8AC3E}">
        <p14:creationId xmlns:p14="http://schemas.microsoft.com/office/powerpoint/2010/main" val="4245136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11BCB3EE-B46F-ACE0-D016-6B37772AC7D1}"/>
              </a:ext>
            </a:extLst>
          </p:cNvPr>
          <p:cNvPicPr>
            <a:picLocks noChangeAspect="1"/>
          </p:cNvPicPr>
          <p:nvPr/>
        </p:nvPicPr>
        <p:blipFill>
          <a:blip r:embed="rId2"/>
          <a:stretch>
            <a:fillRect/>
          </a:stretch>
        </p:blipFill>
        <p:spPr>
          <a:xfrm>
            <a:off x="1342897" y="12366"/>
            <a:ext cx="12034547" cy="1359526"/>
          </a:xfrm>
          <a:prstGeom prst="rect">
            <a:avLst/>
          </a:prstGeom>
        </p:spPr>
      </p:pic>
      <p:sp>
        <p:nvSpPr>
          <p:cNvPr id="19" name="TextBox 18">
            <a:extLst>
              <a:ext uri="{FF2B5EF4-FFF2-40B4-BE49-F238E27FC236}">
                <a16:creationId xmlns:a16="http://schemas.microsoft.com/office/drawing/2014/main"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id="{636DC5A4-355F-4798-BBFF-73EE77768341}"/>
              </a:ext>
            </a:extLst>
          </p:cNvPr>
          <p:cNvGrpSpPr/>
          <p:nvPr/>
        </p:nvGrpSpPr>
        <p:grpSpPr>
          <a:xfrm>
            <a:off x="6488823" y="-90823"/>
            <a:ext cx="5766993" cy="3596612"/>
            <a:chOff x="3383915" y="1066585"/>
            <a:chExt cx="4325245" cy="2697459"/>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383915" y="1881902"/>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514620" y="1066585"/>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3"/>
          <a:stretch>
            <a:fillRect/>
          </a:stretch>
        </p:blipFill>
        <p:spPr>
          <a:xfrm>
            <a:off x="4207652" y="374406"/>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3"/>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id="{326CDB07-2B02-84B5-22CF-91DA36FB5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5424" y="1526740"/>
            <a:ext cx="6133565" cy="405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262</TotalTime>
  <Words>1344</Words>
  <Application>Microsoft Office PowerPoint</Application>
  <PresentationFormat>Màn hình rộng</PresentationFormat>
  <Paragraphs>80</Paragraphs>
  <Slides>20</Slides>
  <Notes>7</Notes>
  <HiddenSlides>0</HiddenSlides>
  <MMClips>0</MMClips>
  <ScaleCrop>false</ScaleCrop>
  <HeadingPairs>
    <vt:vector size="6" baseType="variant">
      <vt:variant>
        <vt:lpstr>Phông được Dùng</vt:lpstr>
      </vt:variant>
      <vt:variant>
        <vt:i4>14</vt:i4>
      </vt:variant>
      <vt:variant>
        <vt:lpstr>Chủ đề</vt:lpstr>
      </vt:variant>
      <vt:variant>
        <vt:i4>6</vt:i4>
      </vt:variant>
      <vt:variant>
        <vt:lpstr>Tiêu đề Bản chiếu</vt:lpstr>
      </vt:variant>
      <vt:variant>
        <vt:i4>20</vt:i4>
      </vt:variant>
    </vt:vector>
  </HeadingPairs>
  <TitlesOfParts>
    <vt:vector size="40" baseType="lpstr">
      <vt:lpstr>等线</vt:lpstr>
      <vt:lpstr>等线 Light</vt:lpstr>
      <vt:lpstr>#9Slide01 Tieu de ngan</vt:lpstr>
      <vt:lpstr>#9Slide05 Phobia</vt:lpstr>
      <vt:lpstr>Arial</vt:lpstr>
      <vt:lpstr>Arial-BoldMT</vt:lpstr>
      <vt:lpstr>Arial-ItalicMT</vt:lpstr>
      <vt:lpstr>ArialMT</vt:lpstr>
      <vt:lpstr>Calibri</vt:lpstr>
      <vt:lpstr>Calibri Light</vt:lpstr>
      <vt:lpstr>Cambria</vt:lpstr>
      <vt:lpstr>Segoe UI Historic</vt:lpstr>
      <vt:lpstr>Times New Roman</vt:lpstr>
      <vt:lpstr>字魂105号-简雅黑</vt:lpstr>
      <vt:lpstr>Office 主题</vt:lpstr>
      <vt:lpstr>Custom Design</vt:lpstr>
      <vt:lpstr>1_Office 主题​​</vt:lpstr>
      <vt:lpstr>Office 主题​​</vt:lpstr>
      <vt:lpstr>4_Office Theme</vt:lpstr>
      <vt:lpstr>1_Custom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WINDOWS</cp:lastModifiedBy>
  <cp:revision>69</cp:revision>
  <dcterms:created xsi:type="dcterms:W3CDTF">2024-05-02T01:59:28Z</dcterms:created>
  <dcterms:modified xsi:type="dcterms:W3CDTF">2024-09-11T09:51:34Z</dcterms:modified>
  <cp:category>9Slide.vn</cp:category>
</cp:coreProperties>
</file>