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63" r:id="rId3"/>
    <p:sldId id="265" r:id="rId4"/>
    <p:sldId id="258" r:id="rId5"/>
    <p:sldId id="271" r:id="rId6"/>
    <p:sldId id="266" r:id="rId7"/>
    <p:sldId id="273" r:id="rId8"/>
    <p:sldId id="280" r:id="rId9"/>
    <p:sldId id="278" r:id="rId10"/>
    <p:sldId id="281" r:id="rId11"/>
    <p:sldId id="279" r:id="rId12"/>
    <p:sldId id="282" r:id="rId13"/>
    <p:sldId id="283" r:id="rId14"/>
    <p:sldId id="285" r:id="rId15"/>
    <p:sldId id="287" r:id="rId16"/>
    <p:sldId id="290" r:id="rId17"/>
    <p:sldId id="288" r:id="rId18"/>
  </p:sldIdLst>
  <p:sldSz cx="12192000" cy="6858000"/>
  <p:notesSz cx="6858000" cy="9144000"/>
  <p:embeddedFontLst>
    <p:embeddedFont>
      <p:font typeface="#9Slide03 Source Sans Pro Black" panose="020B0604020202020204" charset="0"/>
      <p:bold r:id="rId20"/>
    </p:embeddedFont>
    <p:embeddedFont>
      <p:font typeface="AvantGarde" panose="00000400000000000000"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Fleur De Leah" panose="020B0604020202020204" charset="0"/>
      <p:regular r:id="rId28"/>
    </p:embeddedFont>
    <p:embeddedFont>
      <p:font typeface="Pattaya" panose="020B0604020202020204" charset="-34"/>
      <p:regular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2FDF4"/>
    <a:srgbClr val="94DE77"/>
    <a:srgbClr val="EB4A42"/>
    <a:srgbClr val="885521"/>
    <a:srgbClr val="8EBC4D"/>
    <a:srgbClr val="FDF1E2"/>
    <a:srgbClr val="7E2F2B"/>
    <a:srgbClr val="E2F2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EA2ED-859A-40BE-9046-4499047B9BBA}" type="datetimeFigureOut">
              <a:rPr lang="en-US" smtClean="0"/>
              <a:pPr/>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C0C88-F249-4DD6-B53A-17E70C45A33A}" type="slidenum">
              <a:rPr lang="en-US" smtClean="0"/>
              <a:pPr/>
              <a:t>‹#›</a:t>
            </a:fld>
            <a:endParaRPr lang="en-US"/>
          </a:p>
        </p:txBody>
      </p:sp>
    </p:spTree>
    <p:extLst>
      <p:ext uri="{BB962C8B-B14F-4D97-AF65-F5344CB8AC3E}">
        <p14:creationId xmlns:p14="http://schemas.microsoft.com/office/powerpoint/2010/main" val="71309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BC0C88-F249-4DD6-B53A-17E70C45A33A}" type="slidenum">
              <a:rPr lang="en-US" smtClean="0"/>
              <a:pPr/>
              <a:t>2</a:t>
            </a:fld>
            <a:endParaRPr lang="en-US"/>
          </a:p>
        </p:txBody>
      </p:sp>
    </p:spTree>
    <p:extLst>
      <p:ext uri="{BB962C8B-B14F-4D97-AF65-F5344CB8AC3E}">
        <p14:creationId xmlns:p14="http://schemas.microsoft.com/office/powerpoint/2010/main" val="305052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BC0C88-F249-4DD6-B53A-17E70C45A33A}" type="slidenum">
              <a:rPr lang="en-US" smtClean="0"/>
              <a:pPr/>
              <a:t>3</a:t>
            </a:fld>
            <a:endParaRPr lang="en-US"/>
          </a:p>
        </p:txBody>
      </p:sp>
    </p:spTree>
    <p:extLst>
      <p:ext uri="{BB962C8B-B14F-4D97-AF65-F5344CB8AC3E}">
        <p14:creationId xmlns:p14="http://schemas.microsoft.com/office/powerpoint/2010/main" val="2384357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3087-83E7-46FE-B451-E5C9B2E6A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17A58C-55DF-4F8C-BBE0-9C82B2C03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158F7F-E00D-4BD2-B743-772D137FAD55}"/>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5" name="Footer Placeholder 4">
            <a:extLst>
              <a:ext uri="{FF2B5EF4-FFF2-40B4-BE49-F238E27FC236}">
                <a16:creationId xmlns:a16="http://schemas.microsoft.com/office/drawing/2014/main" id="{04F11884-6B03-4287-9A05-20756C38A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79B5A-4B5C-4EBA-A3FF-6969E3F32983}"/>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12360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03894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938898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73239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273569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82337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269456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665601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769898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31838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86490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69BB-93B8-4A39-A773-77935B99E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C35F7-5CA5-4C2B-8778-BA0F55E43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BF98F-A684-4730-8052-410ED9E2A7C1}"/>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5" name="Footer Placeholder 4">
            <a:extLst>
              <a:ext uri="{FF2B5EF4-FFF2-40B4-BE49-F238E27FC236}">
                <a16:creationId xmlns:a16="http://schemas.microsoft.com/office/drawing/2014/main" id="{68BE372D-0C20-4603-A81A-18D61ABF3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B001A-E9E9-4498-953D-D661651B9CBD}"/>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000892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659598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636192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5654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4241217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720947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4143553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923207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556634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583422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1511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836C-A42F-46E4-B4E2-1CE1418E66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A08C39-4EFB-46C1-894E-3BC5E5FD8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EDEA4-4040-409E-ADEE-77B8ADFD20F7}"/>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5" name="Footer Placeholder 4">
            <a:extLst>
              <a:ext uri="{FF2B5EF4-FFF2-40B4-BE49-F238E27FC236}">
                <a16:creationId xmlns:a16="http://schemas.microsoft.com/office/drawing/2014/main" id="{80C09A1A-6029-4E9A-8E26-6F8F65CFF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6E90-C19D-4E79-9151-52E3AC6BB083}"/>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94019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614685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4159712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36521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64519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5366413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324893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779259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767231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091478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16399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56DB-680E-4985-B385-DABB8483AB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81A0C-7FDD-4448-BF7C-C9F7E4105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E85064-D558-4F36-A211-C867790C8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980FF-CA01-4B8F-BD65-63D05B0189EC}"/>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6" name="Footer Placeholder 5">
            <a:extLst>
              <a:ext uri="{FF2B5EF4-FFF2-40B4-BE49-F238E27FC236}">
                <a16:creationId xmlns:a16="http://schemas.microsoft.com/office/drawing/2014/main" id="{753EAC7F-5C18-48E6-9A8D-BD8F99DF9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A51D0-4C91-47EC-9EE6-49C82BAC3721}"/>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822033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494723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818694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562415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940514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337790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003815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51858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029869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992743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31580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50F2-5B6E-45F1-8AB5-91F2CB5D74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AF4B18-70A7-4741-AD85-1C98B0046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B5EBD8-E1E9-47DF-BA26-614EC6E0B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B5657E-40F6-4660-B636-77640EF325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D330CF-3282-4C1A-A26D-D666D2C60C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2EB469-3758-4E34-83E2-E76CA79F23CB}"/>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8" name="Footer Placeholder 7">
            <a:extLst>
              <a:ext uri="{FF2B5EF4-FFF2-40B4-BE49-F238E27FC236}">
                <a16:creationId xmlns:a16="http://schemas.microsoft.com/office/drawing/2014/main" id="{B2018BA7-8DCD-44C3-BC5A-23530CFCF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DA3B85-E9FF-4A96-AB3A-E5598DCF20B2}"/>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01350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626834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971200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598269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988112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4181517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3144970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6A53-A6FC-4A7C-9B20-1AB56E5AD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4267E-CB81-4E40-A07E-E9C7ECD67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5565B-DA08-4F8E-BEE2-472E3573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AA119-18CB-49F6-8340-5C48929B0769}"/>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6" name="Footer Placeholder 5">
            <a:extLst>
              <a:ext uri="{FF2B5EF4-FFF2-40B4-BE49-F238E27FC236}">
                <a16:creationId xmlns:a16="http://schemas.microsoft.com/office/drawing/2014/main" id="{DD6B6633-3774-4479-9CCD-0D20548420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04E18-C5F8-439F-BDD5-2BA12B48F551}"/>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607636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DB32-9A69-433C-B84F-DE0C68E0F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FF74B-C8C3-47F5-9736-3B5B077C9E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F96FC3-CC54-4F9E-B6D7-035E199C6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4F810-769E-4152-9728-52C782B63144}"/>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6" name="Footer Placeholder 5">
            <a:extLst>
              <a:ext uri="{FF2B5EF4-FFF2-40B4-BE49-F238E27FC236}">
                <a16:creationId xmlns:a16="http://schemas.microsoft.com/office/drawing/2014/main" id="{DDC42B53-6E97-4977-9338-8D2C80F332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E7547-1344-471B-A4EF-D97EEFE32469}"/>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600890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74F6-06F2-4D1A-9CAA-5F12C1709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18BF26-ED7A-4E92-AAA0-7B54643764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70C1E-80C1-41D3-841A-61D6312FDB42}"/>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5" name="Footer Placeholder 4">
            <a:extLst>
              <a:ext uri="{FF2B5EF4-FFF2-40B4-BE49-F238E27FC236}">
                <a16:creationId xmlns:a16="http://schemas.microsoft.com/office/drawing/2014/main" id="{59388E0E-DE48-40A1-9151-AC93E27AB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90D6C-D66F-4006-9BFC-47D2E748E3CB}"/>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225908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84C6FB-CFA1-45F3-812A-59CDAE86F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1FFD7-8E78-4FEC-B20A-B2BE900E1C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76412-1629-4BEA-8E75-63B69586C6C4}"/>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5" name="Footer Placeholder 4">
            <a:extLst>
              <a:ext uri="{FF2B5EF4-FFF2-40B4-BE49-F238E27FC236}">
                <a16:creationId xmlns:a16="http://schemas.microsoft.com/office/drawing/2014/main" id="{2593818A-639B-4C3F-89C0-EC47730DD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38A5B-FA36-4B5A-8B67-8519C892D68A}"/>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87444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2308-E335-4FF0-B46D-85D557ABF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6F8113-5B61-464F-970F-D9A8DA5F62EE}"/>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4" name="Footer Placeholder 3">
            <a:extLst>
              <a:ext uri="{FF2B5EF4-FFF2-40B4-BE49-F238E27FC236}">
                <a16:creationId xmlns:a16="http://schemas.microsoft.com/office/drawing/2014/main" id="{E80E7744-67DC-4ADC-B7F1-FA07C36B6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0BFBD-FF0D-4747-8BBA-0B0C35FB2D67}"/>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55963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76291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93904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86489-090E-4E3A-AAAA-36500B0D4BE8}"/>
              </a:ext>
            </a:extLst>
          </p:cNvPr>
          <p:cNvSpPr>
            <a:spLocks noGrp="1"/>
          </p:cNvSpPr>
          <p:nvPr>
            <p:ph type="dt" sz="half" idx="10"/>
          </p:nvPr>
        </p:nvSpPr>
        <p:spPr/>
        <p:txBody>
          <a:bodyPr/>
          <a:lstStyle/>
          <a:p>
            <a:fld id="{C9703F0F-B301-489A-839B-7A11CC5C6AAB}" type="datetimeFigureOut">
              <a:rPr lang="en-US" smtClean="0"/>
              <a:pPr/>
              <a:t>4/8/2024</a:t>
            </a:fld>
            <a:endParaRPr lang="en-US"/>
          </a:p>
        </p:txBody>
      </p:sp>
      <p:sp>
        <p:nvSpPr>
          <p:cNvPr id="3" name="Footer Placeholder 2">
            <a:extLst>
              <a:ext uri="{FF2B5EF4-FFF2-40B4-BE49-F238E27FC236}">
                <a16:creationId xmlns:a16="http://schemas.microsoft.com/office/drawing/2014/main" id="{2F3F4C7D-71CB-4483-B01E-4CA137C5D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97D16-B04A-4818-8A00-7D6011286626}"/>
              </a:ext>
            </a:extLst>
          </p:cNvPr>
          <p:cNvSpPr>
            <a:spLocks noGrp="1"/>
          </p:cNvSpPr>
          <p:nvPr>
            <p:ph type="sldNum" sz="quarter" idx="12"/>
          </p:nvPr>
        </p:nvSpPr>
        <p:spPr/>
        <p:txBody>
          <a:bodyPr/>
          <a:lstStyle/>
          <a:p>
            <a:fld id="{02F91F8A-3CEC-4826-87A3-275DC29CB0A8}" type="slidenum">
              <a:rPr lang="en-US" smtClean="0"/>
              <a:pPr/>
              <a:t>‹#›</a:t>
            </a:fld>
            <a:endParaRPr lang="en-US"/>
          </a:p>
        </p:txBody>
      </p:sp>
    </p:spTree>
    <p:extLst>
      <p:ext uri="{BB962C8B-B14F-4D97-AF65-F5344CB8AC3E}">
        <p14:creationId xmlns:p14="http://schemas.microsoft.com/office/powerpoint/2010/main" val="1990569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85C95-08E4-4596-87C3-90BD9201D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CA601C-7A00-4BAF-83E5-3CD30E937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91E74-C8FD-4C33-BECC-232E4E804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03F0F-B301-489A-839B-7A11CC5C6AAB}" type="datetimeFigureOut">
              <a:rPr lang="en-US" smtClean="0"/>
              <a:pPr/>
              <a:t>4/8/2024</a:t>
            </a:fld>
            <a:endParaRPr lang="en-US"/>
          </a:p>
        </p:txBody>
      </p:sp>
      <p:sp>
        <p:nvSpPr>
          <p:cNvPr id="5" name="Footer Placeholder 4">
            <a:extLst>
              <a:ext uri="{FF2B5EF4-FFF2-40B4-BE49-F238E27FC236}">
                <a16:creationId xmlns:a16="http://schemas.microsoft.com/office/drawing/2014/main" id="{0674FFB0-A03A-490F-ABED-07761E3B2B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10FE9F-5B47-4C5C-A224-02C4AA644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91F8A-3CEC-4826-87A3-275DC29CB0A8}" type="slidenum">
              <a:rPr lang="en-US" smtClean="0"/>
              <a:pPr/>
              <a:t>‹#›</a:t>
            </a:fld>
            <a:endParaRPr lang="en-US"/>
          </a:p>
        </p:txBody>
      </p:sp>
    </p:spTree>
    <p:extLst>
      <p:ext uri="{BB962C8B-B14F-4D97-AF65-F5344CB8AC3E}">
        <p14:creationId xmlns:p14="http://schemas.microsoft.com/office/powerpoint/2010/main" val="1955110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07" r:id="rId8"/>
    <p:sldLayoutId id="2147483706" r:id="rId9"/>
    <p:sldLayoutId id="2147483705" r:id="rId10"/>
    <p:sldLayoutId id="2147483704" r:id="rId11"/>
    <p:sldLayoutId id="2147483703" r:id="rId12"/>
    <p:sldLayoutId id="2147483702" r:id="rId13"/>
    <p:sldLayoutId id="2147483701" r:id="rId14"/>
    <p:sldLayoutId id="2147483700" r:id="rId15"/>
    <p:sldLayoutId id="2147483699" r:id="rId16"/>
    <p:sldLayoutId id="2147483698" r:id="rId17"/>
    <p:sldLayoutId id="2147483697" r:id="rId18"/>
    <p:sldLayoutId id="2147483696" r:id="rId19"/>
    <p:sldLayoutId id="2147483695" r:id="rId20"/>
    <p:sldLayoutId id="2147483694" r:id="rId21"/>
    <p:sldLayoutId id="2147483693" r:id="rId22"/>
    <p:sldLayoutId id="2147483692" r:id="rId23"/>
    <p:sldLayoutId id="2147483691" r:id="rId24"/>
    <p:sldLayoutId id="2147483690" r:id="rId25"/>
    <p:sldLayoutId id="2147483689" r:id="rId26"/>
    <p:sldLayoutId id="2147483688" r:id="rId27"/>
    <p:sldLayoutId id="2147483687" r:id="rId28"/>
    <p:sldLayoutId id="2147483686" r:id="rId29"/>
    <p:sldLayoutId id="2147483685" r:id="rId30"/>
    <p:sldLayoutId id="2147483684" r:id="rId31"/>
    <p:sldLayoutId id="2147483683" r:id="rId32"/>
    <p:sldLayoutId id="2147483682" r:id="rId33"/>
    <p:sldLayoutId id="2147483681" r:id="rId34"/>
    <p:sldLayoutId id="2147483680" r:id="rId35"/>
    <p:sldLayoutId id="2147483679" r:id="rId36"/>
    <p:sldLayoutId id="2147483678" r:id="rId37"/>
    <p:sldLayoutId id="2147483677" r:id="rId38"/>
    <p:sldLayoutId id="2147483676" r:id="rId39"/>
    <p:sldLayoutId id="2147483675" r:id="rId40"/>
    <p:sldLayoutId id="2147483674" r:id="rId41"/>
    <p:sldLayoutId id="2147483673" r:id="rId42"/>
    <p:sldLayoutId id="2147483672" r:id="rId43"/>
    <p:sldLayoutId id="2147483671" r:id="rId44"/>
    <p:sldLayoutId id="2147483670" r:id="rId45"/>
    <p:sldLayoutId id="2147483669" r:id="rId46"/>
    <p:sldLayoutId id="2147483668" r:id="rId47"/>
    <p:sldLayoutId id="2147483667" r:id="rId48"/>
    <p:sldLayoutId id="2147483666" r:id="rId49"/>
    <p:sldLayoutId id="2147483665" r:id="rId50"/>
    <p:sldLayoutId id="2147483664" r:id="rId51"/>
    <p:sldLayoutId id="2147483663" r:id="rId52"/>
    <p:sldLayoutId id="2147483662" r:id="rId53"/>
    <p:sldLayoutId id="2147483661" r:id="rId54"/>
    <p:sldLayoutId id="2147483660" r:id="rId55"/>
    <p:sldLayoutId id="2147483656" r:id="rId56"/>
    <p:sldLayoutId id="2147483657" r:id="rId57"/>
    <p:sldLayoutId id="2147483658" r:id="rId58"/>
    <p:sldLayoutId id="2147483659" r:id="rId5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4.png"/><Relationship Id="rId10" Type="http://schemas.microsoft.com/office/2007/relationships/hdphoto" Target="../media/hdphoto16.wdp"/><Relationship Id="rId4" Type="http://schemas.microsoft.com/office/2007/relationships/hdphoto" Target="../media/hdphoto14.wdp"/><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8.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5.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1.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8.pn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21.png"/><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anokwan14002 #1 Royalty Free Photos, Pictures, Images And Stock Photography">
            <a:extLst>
              <a:ext uri="{FF2B5EF4-FFF2-40B4-BE49-F238E27FC236}">
                <a16:creationId xmlns:a16="http://schemas.microsoft.com/office/drawing/2014/main" id="{79A0D13B-43E6-4DAE-866E-0D00F6C50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9113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5 Vector ideas | vector, vector free, kids icon">
            <a:extLst>
              <a:ext uri="{FF2B5EF4-FFF2-40B4-BE49-F238E27FC236}">
                <a16:creationId xmlns:a16="http://schemas.microsoft.com/office/drawing/2014/main" id="{81AEDDF1-7C88-4D23-9626-B9B0201FC7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00" b="91167" l="4627" r="96144">
                        <a14:foregroundMark x1="1028" y1="26333" x2="11825" y2="14167"/>
                        <a14:foregroundMark x1="11825" y1="14167" x2="46015" y2="2167"/>
                        <a14:foregroundMark x1="46015" y1="2167" x2="62670" y2="2167"/>
                        <a14:foregroundMark x1="80465" y1="7989" x2="84833" y2="14167"/>
                        <a14:foregroundMark x1="84833" y1="14167" x2="86118" y2="20167"/>
                        <a14:foregroundMark x1="51157" y1="2000" x2="33419" y2="2333"/>
                        <a14:foregroundMark x1="92545" y1="15500" x2="96401" y2="27167"/>
                        <a14:foregroundMark x1="4884" y1="29000" x2="4884" y2="19833"/>
                        <a14:foregroundMark x1="54756" y1="91167" x2="56555" y2="86667"/>
                        <a14:backgroundMark x1="71722" y1="4833" x2="67866" y2="1833"/>
                        <a14:backgroundMark x1="72494" y1="5500" x2="82519" y2="6000"/>
                        <a14:backgroundMark x1="73522" y1="4333" x2="62468" y2="833"/>
                        <a14:backgroundMark x1="62468" y1="2333" x2="65810" y2="3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6436" y="3068587"/>
            <a:ext cx="1962157" cy="30264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úa Mì, Lúa Lĩnh Vực - Phim hoạt hình ruộng png tải về - Miễn phí trong  suốt Có Gia đình png Tải về.">
            <a:extLst>
              <a:ext uri="{FF2B5EF4-FFF2-40B4-BE49-F238E27FC236}">
                <a16:creationId xmlns:a16="http://schemas.microsoft.com/office/drawing/2014/main" id="{F695C697-46A3-492E-9F2C-FB6D98C520C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110219"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te boy cartoon characters vectors free download graphic art designs">
            <a:extLst>
              <a:ext uri="{FF2B5EF4-FFF2-40B4-BE49-F238E27FC236}">
                <a16:creationId xmlns:a16="http://schemas.microsoft.com/office/drawing/2014/main" id="{20F45585-740B-494B-8FFE-C29B083D858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67" b="90667" l="5090" r="94012">
                        <a14:foregroundMark x1="5090" y1="14167" x2="61677" y2="10000"/>
                        <a14:foregroundMark x1="61677" y1="10000" x2="69461" y2="10000"/>
                        <a14:foregroundMark x1="40120" y1="4333" x2="61078" y2="3833"/>
                        <a14:foregroundMark x1="61078" y1="3833" x2="69162" y2="4167"/>
                        <a14:foregroundMark x1="92814" y1="11167" x2="94012" y2="26833"/>
                        <a14:foregroundMark x1="39222" y1="90667" x2="39222" y2="90667"/>
                        <a14:foregroundMark x1="39222" y1="90667" x2="39222" y2="90667"/>
                        <a14:foregroundMark x1="64671" y1="89000" x2="64671" y2="89000"/>
                        <a14:foregroundMark x1="64671" y1="89000" x2="64671" y2="89000"/>
                        <a14:foregroundMark x1="59581" y1="80667" x2="59581" y2="85500"/>
                        <a14:foregroundMark x1="38323" y1="83167" x2="53293" y2="85833"/>
                        <a14:foregroundMark x1="53293" y1="85833" x2="56287" y2="85333"/>
                        <a14:foregroundMark x1="34132" y1="79667" x2="34731" y2="88167"/>
                        <a14:foregroundMark x1="60778" y1="88167" x2="65868" y2="88167"/>
                        <a14:foregroundMark x1="33234" y1="35833" x2="69461" y2="3633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441402" y="3149329"/>
            <a:ext cx="1684732" cy="3026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úa Mì, Lúa Lĩnh Vực - Phim hoạt hình ruộng png tải về - Miễn phí trong  suốt Có Gia đình png Tải về.">
            <a:extLst>
              <a:ext uri="{FF2B5EF4-FFF2-40B4-BE49-F238E27FC236}">
                <a16:creationId xmlns:a16="http://schemas.microsoft.com/office/drawing/2014/main" id="{7319E172-5E1E-4D3A-9D59-9D6CC80639F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3980176" y="4525497"/>
            <a:ext cx="4231645" cy="28037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Lúa Mì, Lúa Lĩnh Vực - Phim hoạt hình ruộng png tải về - Miễn phí trong  suốt Có Gia đình png Tải về.">
            <a:extLst>
              <a:ext uri="{FF2B5EF4-FFF2-40B4-BE49-F238E27FC236}">
                <a16:creationId xmlns:a16="http://schemas.microsoft.com/office/drawing/2014/main" id="{342B6016-6A32-4E24-83C9-C52CABD6FA6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8261" l="10000" r="90000">
                        <a14:foregroundMark x1="19889" y1="90652" x2="19889" y2="90652"/>
                        <a14:foregroundMark x1="17556" y1="96957" x2="19889" y2="97826"/>
                        <a14:foregroundMark x1="27889" y1="98261" x2="27889" y2="98261"/>
                      </a14:backgroundRemoval>
                    </a14:imgEffect>
                  </a14:imgLayer>
                </a14:imgProps>
              </a:ext>
              <a:ext uri="{28A0092B-C50C-407E-A947-70E740481C1C}">
                <a14:useLocalDpi xmlns:a14="http://schemas.microsoft.com/office/drawing/2010/main" val="0"/>
              </a:ext>
            </a:extLst>
          </a:blip>
          <a:srcRect l="11198" r="11662"/>
          <a:stretch/>
        </p:blipFill>
        <p:spPr bwMode="auto">
          <a:xfrm>
            <a:off x="7845288" y="4581819"/>
            <a:ext cx="4401824" cy="28037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8D268600-F46B-4CBF-B062-0BC92B5FBBDD}"/>
              </a:ext>
            </a:extLst>
          </p:cNvPr>
          <p:cNvGrpSpPr/>
          <p:nvPr/>
        </p:nvGrpSpPr>
        <p:grpSpPr>
          <a:xfrm>
            <a:off x="2650435" y="0"/>
            <a:ext cx="6891130" cy="6891130"/>
            <a:chOff x="2650435" y="0"/>
            <a:chExt cx="6891130" cy="6891130"/>
          </a:xfrm>
        </p:grpSpPr>
        <p:pic>
          <p:nvPicPr>
            <p:cNvPr id="1034" name="Picture 10" descr="Vietnam travel cartoon template vector free download">
              <a:extLst>
                <a:ext uri="{FF2B5EF4-FFF2-40B4-BE49-F238E27FC236}">
                  <a16:creationId xmlns:a16="http://schemas.microsoft.com/office/drawing/2014/main" id="{7E53533C-056A-47FD-9D97-7651D9B4ADC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500" b="91667" l="3000" r="94167">
                          <a14:foregroundMark x1="8833" y1="25000" x2="17000" y2="33500"/>
                          <a14:foregroundMark x1="3000" y1="55333" x2="15167" y2="45500"/>
                          <a14:foregroundMark x1="15167" y1="45500" x2="15500" y2="44167"/>
                          <a14:foregroundMark x1="6167" y1="57500" x2="12500" y2="72833"/>
                          <a14:foregroundMark x1="12500" y1="72833" x2="16500" y2="76833"/>
                          <a14:foregroundMark x1="29000" y1="90167" x2="53500" y2="91833"/>
                          <a14:foregroundMark x1="75833" y1="86333" x2="78167" y2="89333"/>
                          <a14:foregroundMark x1="75000" y1="87667" x2="79500" y2="91000"/>
                          <a14:foregroundMark x1="77167" y1="76333" x2="84333" y2="74333"/>
                          <a14:foregroundMark x1="75833" y1="78667" x2="76167" y2="76500"/>
                          <a14:foregroundMark x1="81333" y1="79667" x2="84333" y2="80667"/>
                          <a14:foregroundMark x1="79524" y1="20042" x2="86500" y2="21000"/>
                          <a14:foregroundMark x1="78000" y1="19833" x2="79497" y2="20038"/>
                          <a14:foregroundMark x1="86500" y1="21000" x2="92833" y2="27167"/>
                          <a14:foregroundMark x1="92833" y1="27167" x2="89000" y2="36167"/>
                          <a14:foregroundMark x1="89000" y1="36167" x2="84500" y2="39667"/>
                          <a14:foregroundMark x1="93667" y1="35833" x2="94167" y2="25667"/>
                          <a14:foregroundMark x1="94167" y1="22167" x2="83575" y2="19619"/>
                          <a14:foregroundMark x1="94000" y1="23333" x2="94000" y2="26167"/>
                          <a14:foregroundMark x1="88333" y1="46333" x2="83333" y2="50000"/>
                          <a14:foregroundMark x1="88167" y1="42167" x2="87000" y2="62833"/>
                          <a14:foregroundMark x1="91167" y1="45667" x2="89000" y2="42167"/>
                          <a14:foregroundMark x1="92833" y1="57667" x2="93667" y2="60333"/>
                          <a14:foregroundMark x1="85167" y1="13333" x2="84718" y2="14768"/>
                          <a14:foregroundMark x1="74167" y1="11333" x2="69167" y2="23833"/>
                          <a14:foregroundMark x1="77833" y1="17667" x2="52500" y2="19000"/>
                          <a14:foregroundMark x1="56333" y1="16500" x2="71833" y2="12500"/>
                          <a14:foregroundMark x1="64333" y1="5500" x2="80333" y2="12167"/>
                          <a14:foregroundMark x1="80333" y1="12167" x2="81734" y2="13244"/>
                          <a14:foregroundMark x1="29000" y1="18167" x2="28333" y2="22167"/>
                          <a14:foregroundMark x1="10333" y1="20167" x2="21333" y2="34000"/>
                          <a14:foregroundMark x1="4500" y1="32167" x2="12667" y2="32167"/>
                          <a14:foregroundMark x1="12667" y1="32167" x2="15833" y2="32833"/>
                          <a14:foregroundMark x1="7167" y1="38000" x2="18833" y2="33500"/>
                          <a14:foregroundMark x1="24333" y1="8500" x2="26000" y2="11833"/>
                          <a14:foregroundMark x1="26000" y1="9500" x2="26833" y2="12167"/>
                          <a14:foregroundMark x1="27667" y1="12000" x2="27667" y2="9000"/>
                          <a14:foregroundMark x1="26167" y1="9000" x2="27500" y2="9000"/>
                          <a14:foregroundMark x1="18167" y1="8167" x2="18167" y2="17833"/>
                          <a14:foregroundMark x1="50833" y1="9333" x2="53167" y2="10333"/>
                          <a14:foregroundMark x1="52167" y1="10333" x2="53167" y2="10500"/>
                          <a14:foregroundMark x1="50500" y1="8833" x2="50500" y2="8833"/>
                          <a14:foregroundMark x1="13333" y1="43667" x2="5833" y2="53333"/>
                          <a14:foregroundMark x1="80333" y1="66167" x2="77667" y2="74500"/>
                          <a14:foregroundMark x1="77667" y1="74500" x2="77667" y2="75167"/>
                          <a14:foregroundMark x1="73000" y1="72500" x2="75667" y2="76000"/>
                          <a14:foregroundMark x1="76833" y1="62833" x2="76833" y2="62833"/>
                          <a14:foregroundMark x1="81167" y1="65167" x2="81167" y2="65167"/>
                          <a14:foregroundMark x1="81333" y1="64667" x2="81333" y2="64667"/>
                          <a14:foregroundMark x1="85333" y1="81167" x2="85333" y2="81167"/>
                          <a14:foregroundMark x1="84000" y1="12833" x2="84000" y2="12833"/>
                          <a14:backgroundMark x1="80500" y1="17500" x2="81667" y2="15833"/>
                          <a14:backgroundMark x1="78500" y1="18167" x2="80833" y2="16833"/>
                          <a14:backgroundMark x1="82927" y1="12833" x2="83667" y2="12167"/>
                          <a14:backgroundMark x1="82000" y1="13667" x2="82927" y2="12833"/>
                          <a14:backgroundMark x1="81333" y1="14167" x2="83000" y2="12667"/>
                          <a14:backgroundMark x1="83500" y1="66000" x2="90167" y2="73667"/>
                          <a14:backgroundMark x1="89833" y1="68333" x2="88833" y2="67833"/>
                          <a14:backgroundMark x1="89833" y1="68667" x2="94167" y2="68667"/>
                          <a14:backgroundMark x1="88167" y1="67167" x2="92500" y2="68833"/>
                          <a14:backgroundMark x1="82294" y1="65167" x2="84500" y2="69667"/>
                          <a14:backgroundMark x1="82049" y1="64667" x2="82294" y2="65167"/>
                          <a14:backgroundMark x1="80333" y1="61167" x2="82049" y2="64667"/>
                          <a14:backgroundMark x1="68500" y1="76000" x2="70927" y2="74444"/>
                          <a14:backgroundMark x1="77833" y1="64833" x2="79333" y2="63500"/>
                          <a14:backgroundMark x1="81167" y1="17000" x2="94000" y2="17833"/>
                        </a14:backgroundRemoval>
                      </a14:imgEffect>
                    </a14:imgLayer>
                  </a14:imgProps>
                </a:ext>
                <a:ext uri="{28A0092B-C50C-407E-A947-70E740481C1C}">
                  <a14:useLocalDpi xmlns:a14="http://schemas.microsoft.com/office/drawing/2010/main" val="0"/>
                </a:ext>
              </a:extLst>
            </a:blip>
            <a:srcRect/>
            <a:stretch>
              <a:fillRect/>
            </a:stretch>
          </p:blipFill>
          <p:spPr bwMode="auto">
            <a:xfrm>
              <a:off x="2650435" y="0"/>
              <a:ext cx="6891130" cy="689113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31605F54-AF7A-4951-B56B-F3C50538EFA8}"/>
                </a:ext>
              </a:extLst>
            </p:cNvPr>
            <p:cNvSpPr/>
            <p:nvPr/>
          </p:nvSpPr>
          <p:spPr>
            <a:xfrm>
              <a:off x="4629536" y="1858779"/>
              <a:ext cx="3072984" cy="2803783"/>
            </a:xfrm>
            <a:prstGeom prst="ellipse">
              <a:avLst/>
            </a:prstGeom>
            <a:solidFill>
              <a:srgbClr val="FFF3ED"/>
            </a:solidFill>
            <a:ln>
              <a:solidFill>
                <a:srgbClr val="FF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E4B11A-2373-4997-9808-A8965E8B9987}"/>
                </a:ext>
              </a:extLst>
            </p:cNvPr>
            <p:cNvSpPr/>
            <p:nvPr/>
          </p:nvSpPr>
          <p:spPr>
            <a:xfrm>
              <a:off x="4880816" y="3051450"/>
              <a:ext cx="2623278" cy="2070174"/>
            </a:xfrm>
            <a:prstGeom prst="ellipse">
              <a:avLst/>
            </a:prstGeom>
            <a:solidFill>
              <a:srgbClr val="FFF3ED"/>
            </a:solidFill>
            <a:ln>
              <a:solidFill>
                <a:srgbClr val="FFF3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1ACF9BED-7150-4D45-A494-E050D03B7F71}"/>
              </a:ext>
            </a:extLst>
          </p:cNvPr>
          <p:cNvSpPr txBox="1"/>
          <p:nvPr/>
        </p:nvSpPr>
        <p:spPr>
          <a:xfrm>
            <a:off x="144522" y="1053409"/>
            <a:ext cx="3749201" cy="646331"/>
          </a:xfrm>
          <a:prstGeom prst="rect">
            <a:avLst/>
          </a:prstGeom>
          <a:noFill/>
        </p:spPr>
        <p:txBody>
          <a:bodyPr wrap="square" rtlCol="0">
            <a:spAutoFit/>
          </a:bodyPr>
          <a:lstStyle/>
          <a:p>
            <a:pPr algn="ctr"/>
            <a:r>
              <a:rPr lang="vi-VN" sz="3600" dirty="0">
                <a:solidFill>
                  <a:srgbClr val="002060"/>
                </a:solidFill>
                <a:latin typeface="#9Slide03 Source Sans Pro Black" panose="020B0803030403020204" pitchFamily="34" charset="0"/>
                <a:ea typeface="DFVN Catchland" pitchFamily="50" charset="0"/>
                <a:cs typeface="Pattaya" panose="00000500000000000000" pitchFamily="2" charset="-34"/>
              </a:rPr>
              <a:t>Tập đọc</a:t>
            </a:r>
            <a:endParaRPr lang="en-US" sz="4400" b="1" dirty="0">
              <a:solidFill>
                <a:srgbClr val="002060"/>
              </a:solidFill>
              <a:latin typeface="#9Slide03 Source Sans Pro Black" panose="020B0803030403020204" pitchFamily="34" charset="0"/>
              <a:cs typeface="Pattaya" panose="00000500000000000000" pitchFamily="2" charset="-34"/>
            </a:endParaRPr>
          </a:p>
        </p:txBody>
      </p:sp>
      <p:sp>
        <p:nvSpPr>
          <p:cNvPr id="22" name="TextBox 21">
            <a:extLst>
              <a:ext uri="{FF2B5EF4-FFF2-40B4-BE49-F238E27FC236}">
                <a16:creationId xmlns:a16="http://schemas.microsoft.com/office/drawing/2014/main" id="{5731B629-5A67-4A42-BDC1-1A1B6D51AA3F}"/>
              </a:ext>
            </a:extLst>
          </p:cNvPr>
          <p:cNvSpPr txBox="1"/>
          <p:nvPr/>
        </p:nvSpPr>
        <p:spPr>
          <a:xfrm>
            <a:off x="7455979" y="4581819"/>
            <a:ext cx="3749201" cy="461665"/>
          </a:xfrm>
          <a:prstGeom prst="rect">
            <a:avLst/>
          </a:prstGeom>
          <a:noFill/>
        </p:spPr>
        <p:txBody>
          <a:bodyPr wrap="square" rtlCol="0">
            <a:spAutoFit/>
          </a:bodyPr>
          <a:lstStyle/>
          <a:p>
            <a:pPr algn="ctr"/>
            <a:r>
              <a:rPr lang="vi-VN" sz="2400" dirty="0">
                <a:solidFill>
                  <a:srgbClr val="002060"/>
                </a:solidFill>
                <a:latin typeface="#9Slide03 Source Sans Pro Black" panose="020B0803030403020204" pitchFamily="34" charset="0"/>
                <a:ea typeface="DFVN Catchland" pitchFamily="50" charset="0"/>
                <a:cs typeface="Pattaya" panose="00000500000000000000" pitchFamily="2" charset="-34"/>
              </a:rPr>
              <a:t>Theo Trần Ngọc Thêm</a:t>
            </a:r>
            <a:endParaRPr lang="en-US" sz="3200" b="1" dirty="0">
              <a:solidFill>
                <a:srgbClr val="002060"/>
              </a:solidFill>
              <a:latin typeface="#9Slide03 Source Sans Pro Black" panose="020B0803030403020204" pitchFamily="34" charset="0"/>
              <a:cs typeface="Pattaya" panose="00000500000000000000" pitchFamily="2" charset="-34"/>
            </a:endParaRPr>
          </a:p>
        </p:txBody>
      </p:sp>
      <p:pic>
        <p:nvPicPr>
          <p:cNvPr id="3" name="Picture 2">
            <a:extLst>
              <a:ext uri="{FF2B5EF4-FFF2-40B4-BE49-F238E27FC236}">
                <a16:creationId xmlns:a16="http://schemas.microsoft.com/office/drawing/2014/main" id="{3C9BAA49-5D1C-4EB3-8AA4-C61AC1D1AC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95249" y="2349841"/>
            <a:ext cx="4194412" cy="2542252"/>
          </a:xfrm>
          <a:prstGeom prst="rect">
            <a:avLst/>
          </a:prstGeom>
        </p:spPr>
      </p:pic>
      <p:sp>
        <p:nvSpPr>
          <p:cNvPr id="2" name="Hộp Văn bản 1">
            <a:extLst>
              <a:ext uri="{FF2B5EF4-FFF2-40B4-BE49-F238E27FC236}">
                <a16:creationId xmlns:a16="http://schemas.microsoft.com/office/drawing/2014/main" id="{0868A9F1-736A-C803-6FB7-FF12DA5939FE}"/>
              </a:ext>
            </a:extLst>
          </p:cNvPr>
          <p:cNvSpPr txBox="1"/>
          <p:nvPr/>
        </p:nvSpPr>
        <p:spPr>
          <a:xfrm>
            <a:off x="3503221" y="285008"/>
            <a:ext cx="5450774" cy="369332"/>
          </a:xfrm>
          <a:prstGeom prst="rect">
            <a:avLst/>
          </a:prstGeom>
          <a:noFill/>
        </p:spPr>
        <p:txBody>
          <a:bodyPr wrap="square" rtlCol="0">
            <a:spAutoFit/>
          </a:bodyPr>
          <a:lstStyle/>
          <a:p>
            <a:pPr algn="ctr"/>
            <a:r>
              <a:rPr lang="en-US" dirty="0">
                <a:solidFill>
                  <a:srgbClr val="FF0000"/>
                </a:solidFill>
              </a:rPr>
              <a:t>TRƯỜNG TIỂU HỌC NGỌC LÂM</a:t>
            </a:r>
            <a:endParaRPr lang="vi-VN" dirty="0">
              <a:solidFill>
                <a:srgbClr val="FF0000"/>
              </a:solidFill>
            </a:endParaRPr>
          </a:p>
        </p:txBody>
      </p:sp>
      <p:sp>
        <p:nvSpPr>
          <p:cNvPr id="4" name="Hộp Văn bản 3">
            <a:extLst>
              <a:ext uri="{FF2B5EF4-FFF2-40B4-BE49-F238E27FC236}">
                <a16:creationId xmlns:a16="http://schemas.microsoft.com/office/drawing/2014/main" id="{81DCD8AD-CD70-A344-02FF-F81647FF7D23}"/>
              </a:ext>
            </a:extLst>
          </p:cNvPr>
          <p:cNvSpPr txBox="1"/>
          <p:nvPr/>
        </p:nvSpPr>
        <p:spPr>
          <a:xfrm>
            <a:off x="5225142" y="1699740"/>
            <a:ext cx="2659219" cy="461665"/>
          </a:xfrm>
          <a:prstGeom prst="rect">
            <a:avLst/>
          </a:prstGeom>
          <a:noFill/>
        </p:spPr>
        <p:txBody>
          <a:bodyPr wrap="square" rtlCol="0">
            <a:spAutoFit/>
          </a:bodyPr>
          <a:lstStyle/>
          <a:p>
            <a:r>
              <a:rPr lang="en-US" sz="2400" dirty="0">
                <a:solidFill>
                  <a:srgbClr val="0070C0"/>
                </a:solidFill>
              </a:rPr>
              <a:t>TẬP ĐỌC- LỚP 5</a:t>
            </a:r>
            <a:endParaRPr lang="vi-VN" sz="2400" dirty="0">
              <a:solidFill>
                <a:srgbClr val="0070C0"/>
              </a:solidFill>
            </a:endParaRPr>
          </a:p>
        </p:txBody>
      </p:sp>
    </p:spTree>
    <p:extLst>
      <p:ext uri="{BB962C8B-B14F-4D97-AF65-F5344CB8AC3E}">
        <p14:creationId xmlns:p14="http://schemas.microsoft.com/office/powerpoint/2010/main" val="18131420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im Hoạt Hình Nền Trời Vàng Mây, đám Mây, Sương Mù, Thành Phần Hình nền  Vector để tải xuống miễn phí">
            <a:extLst>
              <a:ext uri="{FF2B5EF4-FFF2-40B4-BE49-F238E27FC236}">
                <a16:creationId xmlns:a16="http://schemas.microsoft.com/office/drawing/2014/main" id="{B8BBFDAA-4CBC-4AE5-977B-8D6E29837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02"/>
          <a:stretch/>
        </p:blipFill>
        <p:spPr bwMode="auto">
          <a:xfrm>
            <a:off x="-1" y="0"/>
            <a:ext cx="12192001" cy="68349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DCE0E70-A934-4976-8AB7-CE40934283F0}"/>
              </a:ext>
            </a:extLst>
          </p:cNvPr>
          <p:cNvSpPr/>
          <p:nvPr/>
        </p:nvSpPr>
        <p:spPr>
          <a:xfrm>
            <a:off x="231738" y="348156"/>
            <a:ext cx="11728524" cy="6161687"/>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a:extLst>
              <a:ext uri="{FF2B5EF4-FFF2-40B4-BE49-F238E27FC236}">
                <a16:creationId xmlns:a16="http://schemas.microsoft.com/office/drawing/2014/main" id="{3BA8E460-2B83-493B-9D65-D0F162A643D2}"/>
              </a:ext>
            </a:extLst>
          </p:cNvPr>
          <p:cNvSpPr/>
          <p:nvPr/>
        </p:nvSpPr>
        <p:spPr>
          <a:xfrm>
            <a:off x="2204646" y="1122155"/>
            <a:ext cx="3265367" cy="822305"/>
          </a:xfrm>
          <a:prstGeom prst="flowChartTerminator">
            <a:avLst/>
          </a:prstGeom>
          <a:ln w="57150">
            <a:solidFill>
              <a:srgbClr val="C00000"/>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200" b="1" i="1" dirty="0">
                <a:solidFill>
                  <a:srgbClr val="FF0000"/>
                </a:solidFill>
                <a:latin typeface="+mj-lt"/>
              </a:rPr>
              <a:t>Áo dài cổ truyền</a:t>
            </a:r>
          </a:p>
        </p:txBody>
      </p:sp>
      <p:sp>
        <p:nvSpPr>
          <p:cNvPr id="17" name="Flowchart: Terminator 16">
            <a:extLst>
              <a:ext uri="{FF2B5EF4-FFF2-40B4-BE49-F238E27FC236}">
                <a16:creationId xmlns:a16="http://schemas.microsoft.com/office/drawing/2014/main" id="{E9C5EEB2-76B3-4381-910A-554DB30F0797}"/>
              </a:ext>
            </a:extLst>
          </p:cNvPr>
          <p:cNvSpPr/>
          <p:nvPr/>
        </p:nvSpPr>
        <p:spPr>
          <a:xfrm>
            <a:off x="8207334" y="401189"/>
            <a:ext cx="3265367" cy="822305"/>
          </a:xfrm>
          <a:prstGeom prst="flowChartTerminator">
            <a:avLst/>
          </a:prstGeom>
          <a:ln w="57150">
            <a:solidFill>
              <a:srgbClr val="0070C0"/>
            </a:solidFill>
            <a:prstDash val="dashDot"/>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vi-VN" sz="3200" b="1" i="1" dirty="0">
                <a:solidFill>
                  <a:srgbClr val="00B0F0"/>
                </a:solidFill>
                <a:latin typeface="+mj-lt"/>
              </a:rPr>
              <a:t>Áo dài tân thời</a:t>
            </a:r>
          </a:p>
        </p:txBody>
      </p:sp>
      <p:grpSp>
        <p:nvGrpSpPr>
          <p:cNvPr id="12" name="Group 11">
            <a:extLst>
              <a:ext uri="{FF2B5EF4-FFF2-40B4-BE49-F238E27FC236}">
                <a16:creationId xmlns:a16="http://schemas.microsoft.com/office/drawing/2014/main" id="{358C90E2-FE78-4199-A694-831753121DEA}"/>
              </a:ext>
            </a:extLst>
          </p:cNvPr>
          <p:cNvGrpSpPr/>
          <p:nvPr/>
        </p:nvGrpSpPr>
        <p:grpSpPr>
          <a:xfrm>
            <a:off x="1063961" y="1522027"/>
            <a:ext cx="2002471" cy="2673928"/>
            <a:chOff x="157193" y="1612575"/>
            <a:chExt cx="4036206" cy="5385172"/>
          </a:xfrm>
        </p:grpSpPr>
        <p:pic>
          <p:nvPicPr>
            <p:cNvPr id="1034" name="Picture 10" descr="ArtStation - Ao tu than - Vietnamese ancient">
              <a:extLst>
                <a:ext uri="{FF2B5EF4-FFF2-40B4-BE49-F238E27FC236}">
                  <a16:creationId xmlns:a16="http://schemas.microsoft.com/office/drawing/2014/main" id="{C6F2C034-AC3B-4090-BB7C-52B49436713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394" b="89954" l="10000" r="92240">
                          <a14:foregroundMark x1="28438" y1="73888" x2="25990" y2="88113"/>
                          <a14:foregroundMark x1="25990" y1="88113" x2="54271" y2="89417"/>
                          <a14:foregroundMark x1="92240" y1="69517" x2="92240" y2="69517"/>
                          <a14:foregroundMark x1="22188" y1="11580" x2="16927" y2="18021"/>
                          <a14:foregroundMark x1="16927" y1="18021" x2="14479" y2="25192"/>
                          <a14:foregroundMark x1="14479" y1="25192" x2="14740" y2="30176"/>
                          <a14:foregroundMark x1="27813" y1="9394" x2="36719" y2="9624"/>
                        </a14:backgroundRemoval>
                      </a14:imgEffect>
                    </a14:imgLayer>
                  </a14:imgProps>
                </a:ext>
                <a:ext uri="{28A0092B-C50C-407E-A947-70E740481C1C}">
                  <a14:useLocalDpi xmlns:a14="http://schemas.microsoft.com/office/drawing/2010/main" val="0"/>
                </a:ext>
              </a:extLst>
            </a:blip>
            <a:srcRect/>
            <a:stretch>
              <a:fillRect/>
            </a:stretch>
          </p:blipFill>
          <p:spPr bwMode="auto">
            <a:xfrm>
              <a:off x="790785" y="1612575"/>
              <a:ext cx="2524125" cy="44998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E97C738-1BBB-4D80-A730-62DD6F8EC64A}"/>
                </a:ext>
              </a:extLst>
            </p:cNvPr>
            <p:cNvSpPr/>
            <p:nvPr/>
          </p:nvSpPr>
          <p:spPr>
            <a:xfrm>
              <a:off x="157193" y="5820036"/>
              <a:ext cx="4036206" cy="1177711"/>
            </a:xfrm>
            <a:prstGeom prst="rect">
              <a:avLst/>
            </a:prstGeom>
          </p:spPr>
          <p:txBody>
            <a:bodyPr wrap="none">
              <a:spAutoFit/>
            </a:bodyPr>
            <a:lstStyle/>
            <a:p>
              <a:pPr algn="just"/>
              <a:r>
                <a:rPr lang="vi-VN" sz="3200" b="1" i="1" dirty="0">
                  <a:solidFill>
                    <a:srgbClr val="FF0000"/>
                  </a:solidFill>
                  <a:latin typeface="+mj-lt"/>
                </a:rPr>
                <a:t>Áo tứ thân</a:t>
              </a:r>
            </a:p>
          </p:txBody>
        </p:sp>
      </p:grpSp>
      <p:grpSp>
        <p:nvGrpSpPr>
          <p:cNvPr id="13" name="Group 12">
            <a:extLst>
              <a:ext uri="{FF2B5EF4-FFF2-40B4-BE49-F238E27FC236}">
                <a16:creationId xmlns:a16="http://schemas.microsoft.com/office/drawing/2014/main" id="{00724681-8D32-468B-89F3-D81D488B0DC7}"/>
              </a:ext>
            </a:extLst>
          </p:cNvPr>
          <p:cNvGrpSpPr/>
          <p:nvPr/>
        </p:nvGrpSpPr>
        <p:grpSpPr>
          <a:xfrm>
            <a:off x="5127434" y="1562763"/>
            <a:ext cx="2395207" cy="2534863"/>
            <a:chOff x="2642423" y="1752346"/>
            <a:chExt cx="4572030" cy="5495969"/>
          </a:xfrm>
        </p:grpSpPr>
        <p:pic>
          <p:nvPicPr>
            <p:cNvPr id="1036" name="Picture 12" descr="Chàng trai minh họa cổ phục Việt thời Nguyễn bằng nét vẽ chibi | Văn hóa |  PLO">
              <a:extLst>
                <a:ext uri="{FF2B5EF4-FFF2-40B4-BE49-F238E27FC236}">
                  <a16:creationId xmlns:a16="http://schemas.microsoft.com/office/drawing/2014/main" id="{94D1068F-1E15-4DFF-8EB6-A49BBE39D809}"/>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9500" b="96000" l="8500" r="43375">
                          <a14:foregroundMark x1="10750" y1="39750" x2="13250" y2="32750"/>
                          <a14:foregroundMark x1="13250" y1="32750" x2="18875" y2="28500"/>
                          <a14:foregroundMark x1="18875" y1="28500" x2="28000" y2="27875"/>
                          <a14:foregroundMark x1="28000" y1="27875" x2="34750" y2="32625"/>
                          <a14:foregroundMark x1="34750" y1="32625" x2="35875" y2="34500"/>
                          <a14:foregroundMark x1="11000" y1="32750" x2="15125" y2="24250"/>
                          <a14:foregroundMark x1="15125" y1="24250" x2="20875" y2="19875"/>
                          <a14:foregroundMark x1="20875" y1="19875" x2="29000" y2="19500"/>
                          <a14:foregroundMark x1="29000" y1="19500" x2="35125" y2="24125"/>
                          <a14:foregroundMark x1="35125" y1="24125" x2="39125" y2="32750"/>
                          <a14:foregroundMark x1="8750" y1="31750" x2="8500" y2="35875"/>
                          <a14:foregroundMark x1="13375" y1="94375" x2="19750" y2="89000"/>
                          <a14:foregroundMark x1="19750" y1="89000" x2="21625" y2="83750"/>
                          <a14:foregroundMark x1="28250" y1="96000" x2="33000" y2="92875"/>
                        </a14:backgroundRemoval>
                      </a14:imgEffect>
                    </a14:imgLayer>
                  </a14:imgProps>
                </a:ext>
                <a:ext uri="{28A0092B-C50C-407E-A947-70E740481C1C}">
                  <a14:useLocalDpi xmlns:a14="http://schemas.microsoft.com/office/drawing/2010/main" val="0"/>
                </a:ext>
              </a:extLst>
            </a:blip>
            <a:srcRect l="5264" t="15957" r="52386" b="2401"/>
            <a:stretch/>
          </p:blipFill>
          <p:spPr bwMode="auto">
            <a:xfrm>
              <a:off x="3760458" y="1752346"/>
              <a:ext cx="1678897" cy="452047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3C8C5B0-6E10-49C7-B26F-9ED15CF3927E}"/>
                </a:ext>
              </a:extLst>
            </p:cNvPr>
            <p:cNvSpPr/>
            <p:nvPr/>
          </p:nvSpPr>
          <p:spPr>
            <a:xfrm>
              <a:off x="2642423" y="5980434"/>
              <a:ext cx="4572030" cy="1267881"/>
            </a:xfrm>
            <a:prstGeom prst="rect">
              <a:avLst/>
            </a:prstGeom>
          </p:spPr>
          <p:txBody>
            <a:bodyPr wrap="none">
              <a:spAutoFit/>
            </a:bodyPr>
            <a:lstStyle/>
            <a:p>
              <a:pPr algn="just"/>
              <a:r>
                <a:rPr lang="vi-VN" sz="3200" b="1" i="1" dirty="0">
                  <a:solidFill>
                    <a:srgbClr val="FF0000"/>
                  </a:solidFill>
                  <a:latin typeface="+mj-lt"/>
                </a:rPr>
                <a:t>Áo năm thân</a:t>
              </a:r>
            </a:p>
          </p:txBody>
        </p:sp>
      </p:grpSp>
      <p:pic>
        <p:nvPicPr>
          <p:cNvPr id="18" name="Picture 17">
            <a:extLst>
              <a:ext uri="{FF2B5EF4-FFF2-40B4-BE49-F238E27FC236}">
                <a16:creationId xmlns:a16="http://schemas.microsoft.com/office/drawing/2014/main" id="{3BA4BAD4-AA07-4869-8871-1DF2CD95484A}"/>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2900" l="10000" r="90000">
                        <a14:foregroundMark x1="46150" y1="10067" x2="40950" y2="16433"/>
                        <a14:foregroundMark x1="40950" y1="16433" x2="39600" y2="31467"/>
                        <a14:foregroundMark x1="58950" y1="15533" x2="62550" y2="39133"/>
                        <a14:foregroundMark x1="44850" y1="20533" x2="56350" y2="20533"/>
                        <a14:foregroundMark x1="47800" y1="10500" x2="58300" y2="12100"/>
                        <a14:foregroundMark x1="58300" y1="12100" x2="58950" y2="12667"/>
                        <a14:foregroundMark x1="37650" y1="30600" x2="34000" y2="44767"/>
                        <a14:foregroundMark x1="34000" y1="44767" x2="36000" y2="46567"/>
                        <a14:foregroundMark x1="39950" y1="46333" x2="39950" y2="46333"/>
                        <a14:foregroundMark x1="41250" y1="45467" x2="46850" y2="40667"/>
                        <a14:foregroundMark x1="33050" y1="41533" x2="35850" y2="34600"/>
                        <a14:foregroundMark x1="35850" y1="34600" x2="36000" y2="34533"/>
                        <a14:foregroundMark x1="63200" y1="30600" x2="66850" y2="37200"/>
                        <a14:foregroundMark x1="66850" y1="37200" x2="66350" y2="44367"/>
                        <a14:foregroundMark x1="66350" y1="44367" x2="65200" y2="46333"/>
                        <a14:foregroundMark x1="33700" y1="92900" x2="34700" y2="87433"/>
                        <a14:foregroundMark x1="53050" y1="92667" x2="55050" y2="88100"/>
                        <a14:foregroundMark x1="34700" y1="33000" x2="32800" y2="40000"/>
                        <a14:foregroundMark x1="32800" y1="40000" x2="34700" y2="42833"/>
                      </a14:backgroundRemoval>
                    </a14:imgEffect>
                  </a14:imgLayer>
                </a14:imgProps>
              </a:ext>
              <a:ext uri="{28A0092B-C50C-407E-A947-70E740481C1C}">
                <a14:useLocalDpi xmlns:a14="http://schemas.microsoft.com/office/drawing/2010/main" val="0"/>
              </a:ext>
            </a:extLst>
          </a:blip>
          <a:stretch>
            <a:fillRect/>
          </a:stretch>
        </p:blipFill>
        <p:spPr>
          <a:xfrm>
            <a:off x="8998561" y="904632"/>
            <a:ext cx="1682911" cy="2524367"/>
          </a:xfrm>
          <a:prstGeom prst="rect">
            <a:avLst/>
          </a:prstGeom>
        </p:spPr>
      </p:pic>
      <p:sp>
        <p:nvSpPr>
          <p:cNvPr id="14" name="Rectangle 13">
            <a:extLst>
              <a:ext uri="{FF2B5EF4-FFF2-40B4-BE49-F238E27FC236}">
                <a16:creationId xmlns:a16="http://schemas.microsoft.com/office/drawing/2014/main" id="{BA39C2C0-E9E1-4D89-B55C-BB9F48E9E7A3}"/>
              </a:ext>
            </a:extLst>
          </p:cNvPr>
          <p:cNvSpPr/>
          <p:nvPr/>
        </p:nvSpPr>
        <p:spPr>
          <a:xfrm>
            <a:off x="231738" y="4083250"/>
            <a:ext cx="4081018" cy="2308324"/>
          </a:xfrm>
          <a:prstGeom prst="rect">
            <a:avLst/>
          </a:prstGeom>
        </p:spPr>
        <p:txBody>
          <a:bodyPr wrap="square">
            <a:spAutoFit/>
          </a:bodyPr>
          <a:lstStyle/>
          <a:p>
            <a:pPr algn="just"/>
            <a:r>
              <a:rPr lang="vi-VN" sz="2400" b="1" i="1" dirty="0">
                <a:solidFill>
                  <a:srgbClr val="7E2F2B"/>
                </a:solidFill>
                <a:latin typeface="+mj-lt"/>
              </a:rPr>
              <a:t>được may từ bốn mảnh vải, hai mảnh sau ghép liền giữa sống lưng, đằng trước là hai vạt áo, không có khuy, khi mặc bỏ buông hoặc thắt vào nhau</a:t>
            </a:r>
          </a:p>
        </p:txBody>
      </p:sp>
      <p:sp>
        <p:nvSpPr>
          <p:cNvPr id="19" name="Rectangle 18">
            <a:extLst>
              <a:ext uri="{FF2B5EF4-FFF2-40B4-BE49-F238E27FC236}">
                <a16:creationId xmlns:a16="http://schemas.microsoft.com/office/drawing/2014/main" id="{115ADFD2-7503-4218-A8C1-38833B283508}"/>
              </a:ext>
            </a:extLst>
          </p:cNvPr>
          <p:cNvSpPr/>
          <p:nvPr/>
        </p:nvSpPr>
        <p:spPr>
          <a:xfrm>
            <a:off x="4425579" y="4083250"/>
            <a:ext cx="3453667" cy="1569660"/>
          </a:xfrm>
          <a:prstGeom prst="rect">
            <a:avLst/>
          </a:prstGeom>
        </p:spPr>
        <p:txBody>
          <a:bodyPr wrap="square">
            <a:spAutoFit/>
          </a:bodyPr>
          <a:lstStyle/>
          <a:p>
            <a:pPr algn="just"/>
            <a:r>
              <a:rPr lang="vi-VN" sz="2400" b="1" i="1" dirty="0">
                <a:solidFill>
                  <a:srgbClr val="002060"/>
                </a:solidFill>
                <a:latin typeface="+mj-lt"/>
              </a:rPr>
              <a:t>như áo tứ thân, nhưng vạt trước bên trái may ghép từ hai thân vải nên rộng gấp đôi vạt phải.</a:t>
            </a:r>
            <a:endParaRPr lang="vi-VN" sz="2400" b="1" i="1" dirty="0">
              <a:solidFill>
                <a:srgbClr val="FF0000"/>
              </a:solidFill>
              <a:latin typeface="+mj-lt"/>
            </a:endParaRPr>
          </a:p>
        </p:txBody>
      </p:sp>
      <p:pic>
        <p:nvPicPr>
          <p:cNvPr id="4100" name="Picture 4" descr="Pin en Png">
            <a:extLst>
              <a:ext uri="{FF2B5EF4-FFF2-40B4-BE49-F238E27FC236}">
                <a16:creationId xmlns:a16="http://schemas.microsoft.com/office/drawing/2014/main" id="{DD134029-8D9B-478B-BF52-8FAAB758A6F9}"/>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360" b="87443" l="13343" r="42559"/>
                    </a14:imgEffect>
                  </a14:imgLayer>
                </a14:imgProps>
              </a:ext>
              <a:ext uri="{28A0092B-C50C-407E-A947-70E740481C1C}">
                <a14:useLocalDpi xmlns:a14="http://schemas.microsoft.com/office/drawing/2010/main" val="0"/>
              </a:ext>
            </a:extLst>
          </a:blip>
          <a:srcRect l="9691" t="61475" r="53789" b="9672"/>
          <a:stretch/>
        </p:blipFill>
        <p:spPr bwMode="auto">
          <a:xfrm rot="7921193">
            <a:off x="6632527" y="1276866"/>
            <a:ext cx="1731336" cy="136781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A0753EEB-B681-476A-82E3-D1CA89B70BEA}"/>
              </a:ext>
            </a:extLst>
          </p:cNvPr>
          <p:cNvSpPr/>
          <p:nvPr/>
        </p:nvSpPr>
        <p:spPr>
          <a:xfrm>
            <a:off x="8057929" y="3196543"/>
            <a:ext cx="3902333" cy="3046988"/>
          </a:xfrm>
          <a:prstGeom prst="rect">
            <a:avLst/>
          </a:prstGeom>
        </p:spPr>
        <p:txBody>
          <a:bodyPr wrap="square">
            <a:spAutoFit/>
          </a:bodyPr>
          <a:lstStyle/>
          <a:p>
            <a:pPr algn="just"/>
            <a:r>
              <a:rPr lang="vi-VN" sz="2400" b="1" i="1" dirty="0">
                <a:solidFill>
                  <a:srgbClr val="FFC000"/>
                </a:solidFill>
                <a:latin typeface="+mj-lt"/>
              </a:rPr>
              <a:t>là chiếc áo dài cổ truyền được cải tiến, chỉ gồm hai thân vải phía trước và phía sau. Chiếc áo tân thời vừa giữ được phong cách dân tộc tế nhị, kín đáo; vừa mang phong cách hiện đại phương Tây.</a:t>
            </a:r>
          </a:p>
        </p:txBody>
      </p:sp>
    </p:spTree>
    <p:extLst>
      <p:ext uri="{BB962C8B-B14F-4D97-AF65-F5344CB8AC3E}">
        <p14:creationId xmlns:p14="http://schemas.microsoft.com/office/powerpoint/2010/main" val="3670146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uiExpand="1" build="p"/>
      <p:bldP spid="19" grpId="0" uiExpand="1" build="p"/>
      <p:bldP spid="2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im Hoạt Hình Nền Trời Vàng Mây, đám Mây, Sương Mù, Thành Phần Hình nền  Vector để tải xuống miễn phí">
            <a:extLst>
              <a:ext uri="{FF2B5EF4-FFF2-40B4-BE49-F238E27FC236}">
                <a16:creationId xmlns:a16="http://schemas.microsoft.com/office/drawing/2014/main" id="{B8BBFDAA-4CBC-4AE5-977B-8D6E29837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02"/>
          <a:stretch/>
        </p:blipFill>
        <p:spPr bwMode="auto">
          <a:xfrm>
            <a:off x="-1" y="0"/>
            <a:ext cx="12192001" cy="68349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DCE0E70-A934-4976-8AB7-CE40934283F0}"/>
              </a:ext>
            </a:extLst>
          </p:cNvPr>
          <p:cNvSpPr/>
          <p:nvPr/>
        </p:nvSpPr>
        <p:spPr>
          <a:xfrm>
            <a:off x="314358" y="348156"/>
            <a:ext cx="11506581" cy="6161687"/>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BE3475-5ECB-49D1-937D-EA1B8742CFBE}"/>
              </a:ext>
            </a:extLst>
          </p:cNvPr>
          <p:cNvSpPr/>
          <p:nvPr/>
        </p:nvSpPr>
        <p:spPr>
          <a:xfrm>
            <a:off x="3261382" y="1375805"/>
            <a:ext cx="8665576" cy="1077218"/>
          </a:xfrm>
          <a:prstGeom prst="rect">
            <a:avLst/>
          </a:prstGeom>
        </p:spPr>
        <p:txBody>
          <a:bodyPr wrap="square">
            <a:spAutoFit/>
          </a:bodyPr>
          <a:lstStyle/>
          <a:p>
            <a:pPr algn="ctr"/>
            <a:r>
              <a:rPr lang="vi-VN" sz="3200" dirty="0">
                <a:solidFill>
                  <a:srgbClr val="7030A0"/>
                </a:solidFill>
                <a:latin typeface="#9Slide03 Source Sans Pro Black" panose="020B0803030403020204" pitchFamily="34" charset="0"/>
              </a:rPr>
              <a:t>Câu 3. Vì sao áo dài được coi là biểu tượng cho y phục truyền thống của Việt Nam?</a:t>
            </a:r>
            <a:endParaRPr lang="en-US" sz="3200" dirty="0">
              <a:solidFill>
                <a:srgbClr val="7030A0"/>
              </a:solidFill>
              <a:latin typeface="#9Slide03 Source Sans Pro Black" panose="020B0803030403020204" pitchFamily="34" charset="0"/>
            </a:endParaRPr>
          </a:p>
        </p:txBody>
      </p:sp>
      <p:sp>
        <p:nvSpPr>
          <p:cNvPr id="6" name="Rectangle 5">
            <a:extLst>
              <a:ext uri="{FF2B5EF4-FFF2-40B4-BE49-F238E27FC236}">
                <a16:creationId xmlns:a16="http://schemas.microsoft.com/office/drawing/2014/main" id="{16D6A46E-B921-408F-BB6C-2FA0F71CF923}"/>
              </a:ext>
            </a:extLst>
          </p:cNvPr>
          <p:cNvSpPr/>
          <p:nvPr/>
        </p:nvSpPr>
        <p:spPr>
          <a:xfrm>
            <a:off x="4012048" y="2911803"/>
            <a:ext cx="7600013" cy="2554545"/>
          </a:xfrm>
          <a:prstGeom prst="rect">
            <a:avLst/>
          </a:prstGeom>
        </p:spPr>
        <p:txBody>
          <a:bodyPr wrap="square">
            <a:spAutoFit/>
          </a:bodyPr>
          <a:lstStyle/>
          <a:p>
            <a:pPr algn="just"/>
            <a:r>
              <a:rPr lang="vi-VN" sz="3200" b="1" i="1" dirty="0">
                <a:solidFill>
                  <a:schemeClr val="accent4"/>
                </a:solidFill>
                <a:latin typeface="+mj-lt"/>
              </a:rPr>
              <a:t>Chiếc áo dài có từ xa xưa, được phụ nữ Việt Nam rất yêu thích vì hợp với tầm vóc, dáng vẻ của phụ nữ Việt Nam. Mặc chiếc áo dài, phụ nữ Việt Nam như đẹp hơn, duyên dáng hơn.</a:t>
            </a:r>
          </a:p>
        </p:txBody>
      </p:sp>
    </p:spTree>
    <p:extLst>
      <p:ext uri="{BB962C8B-B14F-4D97-AF65-F5344CB8AC3E}">
        <p14:creationId xmlns:p14="http://schemas.microsoft.com/office/powerpoint/2010/main" val="1065931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im Hoạt Hình Nền Trời Vàng Mây, đám Mây, Sương Mù, Thành Phần Hình nền  Vector để tải xuống miễn phí">
            <a:extLst>
              <a:ext uri="{FF2B5EF4-FFF2-40B4-BE49-F238E27FC236}">
                <a16:creationId xmlns:a16="http://schemas.microsoft.com/office/drawing/2014/main" id="{B8BBFDAA-4CBC-4AE5-977B-8D6E29837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02"/>
          <a:stretch/>
        </p:blipFill>
        <p:spPr bwMode="auto">
          <a:xfrm>
            <a:off x="-1" y="0"/>
            <a:ext cx="12192001" cy="68349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DCE0E70-A934-4976-8AB7-CE40934283F0}"/>
              </a:ext>
            </a:extLst>
          </p:cNvPr>
          <p:cNvSpPr/>
          <p:nvPr/>
        </p:nvSpPr>
        <p:spPr>
          <a:xfrm>
            <a:off x="314358" y="348156"/>
            <a:ext cx="11506581" cy="6161687"/>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BE3475-5ECB-49D1-937D-EA1B8742CFBE}"/>
              </a:ext>
            </a:extLst>
          </p:cNvPr>
          <p:cNvSpPr/>
          <p:nvPr/>
        </p:nvSpPr>
        <p:spPr>
          <a:xfrm>
            <a:off x="4055599" y="1423627"/>
            <a:ext cx="7555478" cy="1077218"/>
          </a:xfrm>
          <a:prstGeom prst="rect">
            <a:avLst/>
          </a:prstGeom>
        </p:spPr>
        <p:txBody>
          <a:bodyPr wrap="square">
            <a:spAutoFit/>
          </a:bodyPr>
          <a:lstStyle/>
          <a:p>
            <a:pPr algn="ctr"/>
            <a:r>
              <a:rPr lang="vi-VN" sz="3200" dirty="0">
                <a:solidFill>
                  <a:srgbClr val="7030A0"/>
                </a:solidFill>
                <a:latin typeface="#9Slide03 Source Sans Pro Black" panose="020B0803030403020204" pitchFamily="34" charset="0"/>
              </a:rPr>
              <a:t>Câu 4. Em có cảm nhận gì về vẻ đẹp của người phụ nữ trong tà áo dài?</a:t>
            </a:r>
            <a:endParaRPr lang="en-US" sz="3200" dirty="0">
              <a:solidFill>
                <a:srgbClr val="7030A0"/>
              </a:solidFill>
              <a:latin typeface="#9Slide03 Source Sans Pro Black" panose="020B0803030403020204" pitchFamily="34" charset="0"/>
            </a:endParaRPr>
          </a:p>
        </p:txBody>
      </p:sp>
      <p:sp>
        <p:nvSpPr>
          <p:cNvPr id="6" name="Rectangle 5">
            <a:extLst>
              <a:ext uri="{FF2B5EF4-FFF2-40B4-BE49-F238E27FC236}">
                <a16:creationId xmlns:a16="http://schemas.microsoft.com/office/drawing/2014/main" id="{16D6A46E-B921-408F-BB6C-2FA0F71CF923}"/>
              </a:ext>
            </a:extLst>
          </p:cNvPr>
          <p:cNvSpPr/>
          <p:nvPr/>
        </p:nvSpPr>
        <p:spPr>
          <a:xfrm>
            <a:off x="5165686" y="2976151"/>
            <a:ext cx="5964889" cy="1200329"/>
          </a:xfrm>
          <a:prstGeom prst="rect">
            <a:avLst/>
          </a:prstGeom>
        </p:spPr>
        <p:txBody>
          <a:bodyPr wrap="square">
            <a:spAutoFit/>
          </a:bodyPr>
          <a:lstStyle/>
          <a:p>
            <a:pPr algn="ctr"/>
            <a:r>
              <a:rPr lang="vi-VN" sz="3600" b="1" i="1" dirty="0">
                <a:solidFill>
                  <a:schemeClr val="accent4"/>
                </a:solidFill>
                <a:latin typeface="+mj-lt"/>
              </a:rPr>
              <a:t>Phụ nữ mặc áo dài trông thướt tha, duyên dáng hơn.</a:t>
            </a:r>
          </a:p>
        </p:txBody>
      </p:sp>
    </p:spTree>
    <p:extLst>
      <p:ext uri="{BB962C8B-B14F-4D97-AF65-F5344CB8AC3E}">
        <p14:creationId xmlns:p14="http://schemas.microsoft.com/office/powerpoint/2010/main" val="8548239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A2D7A1C4-208C-4E44-A0D7-9D2DDDF86E58}"/>
              </a:ext>
            </a:extLst>
          </p:cNvPr>
          <p:cNvSpPr/>
          <p:nvPr/>
        </p:nvSpPr>
        <p:spPr>
          <a:xfrm>
            <a:off x="1126761" y="1498862"/>
            <a:ext cx="9938478" cy="4347302"/>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E772F0-ACE3-4E60-A7C2-F6A5179C7F8A}"/>
              </a:ext>
            </a:extLst>
          </p:cNvPr>
          <p:cNvSpPr/>
          <p:nvPr/>
        </p:nvSpPr>
        <p:spPr>
          <a:xfrm>
            <a:off x="4745309" y="1630659"/>
            <a:ext cx="2701381" cy="830997"/>
          </a:xfrm>
          <a:prstGeom prst="rect">
            <a:avLst/>
          </a:prstGeom>
        </p:spPr>
        <p:txBody>
          <a:bodyPr wrap="none">
            <a:spAutoFit/>
          </a:bodyPr>
          <a:lstStyle/>
          <a:p>
            <a:pPr algn="ctr"/>
            <a:r>
              <a:rPr lang="vi-VN" sz="4800" dirty="0">
                <a:solidFill>
                  <a:srgbClr val="7030A0"/>
                </a:solidFill>
                <a:latin typeface="#9Slide03 Source Sans Pro Black" panose="020B0803030403020204" pitchFamily="34" charset="0"/>
              </a:rPr>
              <a:t>Nội dung</a:t>
            </a:r>
            <a:endParaRPr lang="en-US" sz="4800" dirty="0">
              <a:solidFill>
                <a:srgbClr val="7030A0"/>
              </a:solidFill>
              <a:latin typeface="#9Slide03 Source Sans Pro Black" panose="020B0803030403020204" pitchFamily="34" charset="0"/>
            </a:endParaRPr>
          </a:p>
        </p:txBody>
      </p:sp>
      <p:sp>
        <p:nvSpPr>
          <p:cNvPr id="3" name="Rectangle 2">
            <a:extLst>
              <a:ext uri="{FF2B5EF4-FFF2-40B4-BE49-F238E27FC236}">
                <a16:creationId xmlns:a16="http://schemas.microsoft.com/office/drawing/2014/main" id="{119DA65A-0E06-4372-8498-23AB606B3193}"/>
              </a:ext>
            </a:extLst>
          </p:cNvPr>
          <p:cNvSpPr/>
          <p:nvPr/>
        </p:nvSpPr>
        <p:spPr>
          <a:xfrm>
            <a:off x="1479029" y="2593453"/>
            <a:ext cx="9233941" cy="2800767"/>
          </a:xfrm>
          <a:prstGeom prst="rect">
            <a:avLst/>
          </a:prstGeom>
        </p:spPr>
        <p:txBody>
          <a:bodyPr wrap="square">
            <a:spAutoFit/>
          </a:bodyPr>
          <a:lstStyle/>
          <a:p>
            <a:pPr algn="ctr"/>
            <a:r>
              <a:rPr lang="vi-VN" sz="4400" b="1" dirty="0">
                <a:solidFill>
                  <a:srgbClr val="FF0000"/>
                </a:solidFill>
                <a:latin typeface="Pattaya" panose="00000500000000000000" pitchFamily="2" charset="-34"/>
                <a:cs typeface="Pattaya" panose="00000500000000000000" pitchFamily="2" charset="-34"/>
              </a:rPr>
              <a:t>Bài văn giới thiệu chiếc áo dài cổ truyền, áo dài hiện đại và sự duyên dáng, thanh thoát của người phụ nữ Việt Nam trong chiếc áo dài.</a:t>
            </a:r>
            <a:endParaRPr lang="en-US" sz="4400" dirty="0">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335171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5DD5D2-B6A3-4FFD-BE49-01A09F12560A}"/>
              </a:ext>
            </a:extLst>
          </p:cNvPr>
          <p:cNvSpPr/>
          <p:nvPr/>
        </p:nvSpPr>
        <p:spPr>
          <a:xfrm>
            <a:off x="3701250" y="729174"/>
            <a:ext cx="2914580" cy="830997"/>
          </a:xfrm>
          <a:prstGeom prst="rect">
            <a:avLst/>
          </a:prstGeom>
        </p:spPr>
        <p:txBody>
          <a:bodyPr wrap="none">
            <a:spAutoFit/>
          </a:bodyPr>
          <a:lstStyle/>
          <a:p>
            <a:pPr algn="ctr"/>
            <a:r>
              <a:rPr lang="vi-VN" sz="4800" dirty="0">
                <a:solidFill>
                  <a:srgbClr val="7030A0"/>
                </a:solidFill>
                <a:latin typeface="#9Slide03 Source Sans Pro Black" panose="020B0803030403020204" pitchFamily="34" charset="0"/>
              </a:rPr>
              <a:t>Giọng đọc</a:t>
            </a:r>
            <a:endParaRPr lang="en-US" sz="4800" dirty="0">
              <a:solidFill>
                <a:srgbClr val="7030A0"/>
              </a:solidFill>
              <a:latin typeface="#9Slide03 Source Sans Pro Black" panose="020B0803030403020204" pitchFamily="34" charset="0"/>
            </a:endParaRPr>
          </a:p>
        </p:txBody>
      </p:sp>
      <p:sp>
        <p:nvSpPr>
          <p:cNvPr id="5" name="Rectangle 4">
            <a:extLst>
              <a:ext uri="{FF2B5EF4-FFF2-40B4-BE49-F238E27FC236}">
                <a16:creationId xmlns:a16="http://schemas.microsoft.com/office/drawing/2014/main" id="{14B0DE3E-2FB0-41C9-8CF9-D756EC1E8B36}"/>
              </a:ext>
            </a:extLst>
          </p:cNvPr>
          <p:cNvSpPr/>
          <p:nvPr/>
        </p:nvSpPr>
        <p:spPr>
          <a:xfrm>
            <a:off x="2438400" y="2151727"/>
            <a:ext cx="5813685" cy="2554545"/>
          </a:xfrm>
          <a:prstGeom prst="rect">
            <a:avLst/>
          </a:prstGeom>
        </p:spPr>
        <p:txBody>
          <a:bodyPr wrap="square">
            <a:spAutoFit/>
          </a:bodyPr>
          <a:lstStyle/>
          <a:p>
            <a:pPr marL="571500" indent="-571500" algn="just">
              <a:buFontTx/>
              <a:buChar char="-"/>
            </a:pPr>
            <a:r>
              <a:rPr lang="vi-VN" sz="3200" b="1" i="1" dirty="0">
                <a:solidFill>
                  <a:srgbClr val="EB4A42"/>
                </a:solidFill>
                <a:latin typeface="+mj-lt"/>
              </a:rPr>
              <a:t>Toàn bài đọc với giọng nhẹ nhàng, cảm hứng ca ngợi, tự hào về chiếc áo dài Việt Nam.</a:t>
            </a:r>
          </a:p>
          <a:p>
            <a:pPr marL="571500" indent="-571500" algn="just">
              <a:buFontTx/>
              <a:buChar char="-"/>
            </a:pPr>
            <a:r>
              <a:rPr lang="vi-VN" sz="3200" b="1" i="1" dirty="0">
                <a:solidFill>
                  <a:srgbClr val="EB4A42"/>
                </a:solidFill>
                <a:latin typeface="+mj-lt"/>
              </a:rPr>
              <a:t>Nhấn giọng ở những từ ngữ gợi tả, gợi cảm.</a:t>
            </a:r>
          </a:p>
        </p:txBody>
      </p:sp>
    </p:spTree>
    <p:extLst>
      <p:ext uri="{BB962C8B-B14F-4D97-AF65-F5344CB8AC3E}">
        <p14:creationId xmlns:p14="http://schemas.microsoft.com/office/powerpoint/2010/main" val="24741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A2A9A0-6C5C-48EB-BECA-66B494C366E9}"/>
              </a:ext>
            </a:extLst>
          </p:cNvPr>
          <p:cNvSpPr/>
          <p:nvPr/>
        </p:nvSpPr>
        <p:spPr>
          <a:xfrm>
            <a:off x="444711" y="951398"/>
            <a:ext cx="11447487" cy="4955203"/>
          </a:xfrm>
          <a:prstGeom prst="rect">
            <a:avLst/>
          </a:prstGeom>
        </p:spPr>
        <p:txBody>
          <a:bodyPr wrap="square">
            <a:spAutoFit/>
          </a:bodyPr>
          <a:lstStyle/>
          <a:p>
            <a:pPr algn="ctr"/>
            <a:r>
              <a:rPr lang="vi-VN" sz="4800" b="1" dirty="0">
                <a:solidFill>
                  <a:srgbClr val="C00000"/>
                </a:solidFill>
                <a:latin typeface="Fleur De Leah" pitchFamily="2" charset="0"/>
              </a:rPr>
              <a:t>Tà áo dài Việt Nam</a:t>
            </a:r>
          </a:p>
          <a:p>
            <a:pPr algn="just"/>
            <a:r>
              <a:rPr lang="vi-VN" sz="3200" dirty="0">
                <a:solidFill>
                  <a:srgbClr val="000000"/>
                </a:solidFill>
                <a:latin typeface="OpenSans"/>
              </a:rPr>
              <a:t>    </a:t>
            </a:r>
            <a:r>
              <a:rPr lang="vi-VN" sz="2800" dirty="0">
                <a:solidFill>
                  <a:srgbClr val="000000"/>
                </a:solidFill>
                <a:latin typeface="OpenSans"/>
              </a:rPr>
              <a:t>Phụ nữ Việt Nam xưa hay mặc áo </a:t>
            </a:r>
            <a:r>
              <a:rPr lang="vi-VN" sz="2800" dirty="0">
                <a:solidFill>
                  <a:srgbClr val="FF0000"/>
                </a:solidFill>
                <a:latin typeface="OpenSans"/>
              </a:rPr>
              <a:t>lối mớ ba, mớ bảy</a:t>
            </a:r>
            <a:r>
              <a:rPr lang="vi-VN" sz="2800" dirty="0">
                <a:solidFill>
                  <a:srgbClr val="000000"/>
                </a:solidFill>
                <a:latin typeface="OpenSans"/>
              </a:rPr>
              <a:t>, tức là mặc nhiều áo cánh lồng vào nhau. Tuy nhiên, với phong cách </a:t>
            </a:r>
            <a:r>
              <a:rPr lang="vi-VN" sz="2800" dirty="0">
                <a:solidFill>
                  <a:srgbClr val="FF0000"/>
                </a:solidFill>
                <a:latin typeface="OpenSans"/>
              </a:rPr>
              <a:t>tế nhị</a:t>
            </a:r>
            <a:r>
              <a:rPr lang="vi-VN" sz="2800" dirty="0">
                <a:solidFill>
                  <a:srgbClr val="000000"/>
                </a:solidFill>
                <a:latin typeface="OpenSans"/>
              </a:rPr>
              <a:t>, </a:t>
            </a:r>
            <a:r>
              <a:rPr lang="vi-VN" sz="2800" dirty="0">
                <a:solidFill>
                  <a:srgbClr val="FF0000"/>
                </a:solidFill>
                <a:latin typeface="OpenSans"/>
              </a:rPr>
              <a:t>kín đáo</a:t>
            </a:r>
            <a:r>
              <a:rPr lang="vi-VN" sz="2800" dirty="0">
                <a:solidFill>
                  <a:srgbClr val="000000"/>
                </a:solidFill>
                <a:latin typeface="OpenSans"/>
              </a:rPr>
              <a:t>, người phụ nữ Việt thường mặc chiếc áo dài </a:t>
            </a:r>
            <a:r>
              <a:rPr lang="vi-VN" sz="2800" dirty="0">
                <a:solidFill>
                  <a:srgbClr val="FF0000"/>
                </a:solidFill>
                <a:latin typeface="OpenSans"/>
              </a:rPr>
              <a:t>thẫm màu </a:t>
            </a:r>
            <a:r>
              <a:rPr lang="vi-VN" sz="2800" dirty="0">
                <a:solidFill>
                  <a:srgbClr val="000000"/>
                </a:solidFill>
                <a:latin typeface="OpenSans"/>
              </a:rPr>
              <a:t>bên ngoài, lấp ló bên trong mới là các lớp áo cánh nhiều màu (</a:t>
            </a:r>
            <a:r>
              <a:rPr lang="vi-VN" sz="2800" dirty="0">
                <a:solidFill>
                  <a:srgbClr val="FF0000"/>
                </a:solidFill>
                <a:latin typeface="OpenSans"/>
              </a:rPr>
              <a:t>vàng mỡ gà</a:t>
            </a:r>
            <a:r>
              <a:rPr lang="vi-VN" sz="2800" dirty="0">
                <a:solidFill>
                  <a:srgbClr val="000000"/>
                </a:solidFill>
                <a:latin typeface="OpenSans"/>
              </a:rPr>
              <a:t>, </a:t>
            </a:r>
            <a:r>
              <a:rPr lang="vi-VN" sz="2800" dirty="0">
                <a:solidFill>
                  <a:srgbClr val="FF0000"/>
                </a:solidFill>
                <a:latin typeface="OpenSans"/>
              </a:rPr>
              <a:t>vàng chanh</a:t>
            </a:r>
            <a:r>
              <a:rPr lang="vi-VN" sz="2800" dirty="0">
                <a:solidFill>
                  <a:srgbClr val="000000"/>
                </a:solidFill>
                <a:latin typeface="OpenSans"/>
              </a:rPr>
              <a:t>, </a:t>
            </a:r>
            <a:r>
              <a:rPr lang="vi-VN" sz="2800" dirty="0">
                <a:solidFill>
                  <a:srgbClr val="FF0000"/>
                </a:solidFill>
                <a:latin typeface="OpenSans"/>
              </a:rPr>
              <a:t>hồng cánh sen</a:t>
            </a:r>
            <a:r>
              <a:rPr lang="vi-VN" sz="2800" dirty="0">
                <a:solidFill>
                  <a:srgbClr val="000000"/>
                </a:solidFill>
                <a:latin typeface="OpenSans"/>
              </a:rPr>
              <a:t>, </a:t>
            </a:r>
            <a:r>
              <a:rPr lang="vi-VN" sz="2800" dirty="0">
                <a:solidFill>
                  <a:srgbClr val="FF0000"/>
                </a:solidFill>
                <a:latin typeface="OpenSans"/>
              </a:rPr>
              <a:t>hồng đào, xanh hồ thủy</a:t>
            </a:r>
            <a:r>
              <a:rPr lang="vi-VN" sz="2800" dirty="0">
                <a:solidFill>
                  <a:srgbClr val="000000"/>
                </a:solidFill>
                <a:latin typeface="OpenSans"/>
              </a:rPr>
              <a:t>,…)</a:t>
            </a:r>
          </a:p>
          <a:p>
            <a:pPr algn="just"/>
            <a:r>
              <a:rPr lang="vi-VN" sz="2800" dirty="0">
                <a:solidFill>
                  <a:srgbClr val="000000"/>
                </a:solidFill>
                <a:latin typeface="OpenSans"/>
              </a:rPr>
              <a:t>    Áo dài trở thành biểu tượng cho y phục truyền thống của Việt Nam. Trong tà áo dài, hình ảnh người phụ nữ Việt Nam như </a:t>
            </a:r>
            <a:r>
              <a:rPr lang="vi-VN" sz="2800" dirty="0">
                <a:solidFill>
                  <a:srgbClr val="FF0000"/>
                </a:solidFill>
                <a:latin typeface="OpenSans"/>
              </a:rPr>
              <a:t>đẹp hơn, tự nhiên, mềm mại và thanh thoát hơn.</a:t>
            </a:r>
          </a:p>
          <a:p>
            <a:pPr algn="just"/>
            <a:endParaRPr lang="vi-VN" sz="2800" dirty="0">
              <a:solidFill>
                <a:srgbClr val="000000"/>
              </a:solidFill>
              <a:latin typeface="OpenSans"/>
            </a:endParaRPr>
          </a:p>
        </p:txBody>
      </p:sp>
      <p:pic>
        <p:nvPicPr>
          <p:cNvPr id="20" name="Picture 4" descr="Colorful numbers with clouds Container sticker - TenStickers">
            <a:extLst>
              <a:ext uri="{FF2B5EF4-FFF2-40B4-BE49-F238E27FC236}">
                <a16:creationId xmlns:a16="http://schemas.microsoft.com/office/drawing/2014/main" id="{45175506-37BA-4DD3-8A97-E264B92918F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444711" y="1719818"/>
            <a:ext cx="578433" cy="5328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olorful numbers with clouds Container sticker - TenStickers">
            <a:extLst>
              <a:ext uri="{FF2B5EF4-FFF2-40B4-BE49-F238E27FC236}">
                <a16:creationId xmlns:a16="http://schemas.microsoft.com/office/drawing/2014/main" id="{50B86207-515D-4657-B408-34FB94AA407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6872" b="66341" l="0" r="22625">
                        <a14:foregroundMark x1="1625" y1="54749" x2="1625" y2="54749"/>
                        <a14:foregroundMark x1="0" y1="53911" x2="0" y2="53911"/>
                      </a14:backgroundRemoval>
                    </a14:imgEffect>
                  </a14:imgLayer>
                </a14:imgProps>
              </a:ext>
              <a:ext uri="{28A0092B-C50C-407E-A947-70E740481C1C}">
                <a14:useLocalDpi xmlns:a14="http://schemas.microsoft.com/office/drawing/2010/main" val="0"/>
              </a:ext>
            </a:extLst>
          </a:blip>
          <a:srcRect l="39" t="33251" r="74863" b="29835"/>
          <a:stretch/>
        </p:blipFill>
        <p:spPr bwMode="auto">
          <a:xfrm>
            <a:off x="488068" y="3727470"/>
            <a:ext cx="535076" cy="70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625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4267B4E8-9183-4792-9907-22628AB4B45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0CB90E25-0CEC-41CD-B956-AD55CF92D19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60B9456-4F61-4243-8518-C987737B20AE}"/>
              </a:ext>
            </a:extLst>
          </p:cNvPr>
          <p:cNvSpPr/>
          <p:nvPr/>
        </p:nvSpPr>
        <p:spPr>
          <a:xfrm>
            <a:off x="926129" y="706398"/>
            <a:ext cx="10497245" cy="524963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DC8696-186B-475A-8388-63A2F7EEB262}"/>
              </a:ext>
            </a:extLst>
          </p:cNvPr>
          <p:cNvSpPr txBox="1"/>
          <p:nvPr/>
        </p:nvSpPr>
        <p:spPr>
          <a:xfrm>
            <a:off x="2999810" y="1118190"/>
            <a:ext cx="6189195" cy="923330"/>
          </a:xfrm>
          <a:prstGeom prst="rect">
            <a:avLst/>
          </a:prstGeom>
          <a:noFill/>
        </p:spPr>
        <p:txBody>
          <a:bodyPr wrap="none" lIns="0" tIns="0" rIns="0" bIns="0" rtlCol="0">
            <a:spAutoFit/>
          </a:bodyPr>
          <a:lstStyle/>
          <a:p>
            <a:pPr algn="ctr"/>
            <a:r>
              <a:rPr lang="vi-VN" sz="6000" dirty="0">
                <a:solidFill>
                  <a:srgbClr val="FF0000"/>
                </a:solidFill>
                <a:latin typeface="#9Slide03 Source Sans Pro Black" panose="020B0803030403020204" pitchFamily="34" charset="0"/>
                <a:cs typeface="Pattaya" panose="00000500000000000000" pitchFamily="2" charset="-34"/>
              </a:rPr>
              <a:t>Đánh giá mục tiêu</a:t>
            </a:r>
            <a:endParaRPr lang="en-US" sz="6000" dirty="0">
              <a:solidFill>
                <a:srgbClr val="FF0000"/>
              </a:solidFill>
              <a:latin typeface="#9Slide03 Source Sans Pro Black" panose="020B0803030403020204" pitchFamily="34" charset="0"/>
              <a:cs typeface="Pattaya" panose="00000500000000000000" pitchFamily="2" charset="-34"/>
            </a:endParaRPr>
          </a:p>
        </p:txBody>
      </p:sp>
      <p:sp>
        <p:nvSpPr>
          <p:cNvPr id="9" name="TextBox 8">
            <a:extLst>
              <a:ext uri="{FF2B5EF4-FFF2-40B4-BE49-F238E27FC236}">
                <a16:creationId xmlns:a16="http://schemas.microsoft.com/office/drawing/2014/main" id="{6E062201-D45C-4EB7-9090-4230BC5DE162}"/>
              </a:ext>
            </a:extLst>
          </p:cNvPr>
          <p:cNvSpPr txBox="1"/>
          <p:nvPr/>
        </p:nvSpPr>
        <p:spPr>
          <a:xfrm>
            <a:off x="1406269" y="2582897"/>
            <a:ext cx="9725558" cy="553998"/>
          </a:xfrm>
          <a:prstGeom prst="rect">
            <a:avLst/>
          </a:prstGeom>
          <a:noFill/>
        </p:spPr>
        <p:txBody>
          <a:bodyPr wrap="square" lIns="0" tIns="0" rIns="0" bIns="0" rtlCol="0">
            <a:spAutoFit/>
          </a:bodyPr>
          <a:lstStyle/>
          <a:p>
            <a:pPr marL="514350" indent="-514350" algn="just">
              <a:buAutoNum type="arabicParenR"/>
            </a:pPr>
            <a:r>
              <a:rPr lang="vi-VN"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Đọc</a:t>
            </a:r>
            <a:r>
              <a:rPr lang="en-SG"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 </a:t>
            </a:r>
            <a:r>
              <a:rPr lang="vi-VN"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đúng, trôi chảy; đọc diễn cảm bài đọc.</a:t>
            </a:r>
            <a:endParaRPr lang="en-US"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D7CB1DE-6DE6-476C-9891-41B43E922173}"/>
              </a:ext>
            </a:extLst>
          </p:cNvPr>
          <p:cNvSpPr txBox="1"/>
          <p:nvPr/>
        </p:nvSpPr>
        <p:spPr>
          <a:xfrm>
            <a:off x="1339247" y="3505268"/>
            <a:ext cx="9859602" cy="553998"/>
          </a:xfrm>
          <a:prstGeom prst="rect">
            <a:avLst/>
          </a:prstGeom>
          <a:noFill/>
        </p:spPr>
        <p:txBody>
          <a:bodyPr wrap="square" lIns="0" tIns="0" rIns="0" bIns="0" rtlCol="0">
            <a:spAutoFit/>
          </a:bodyPr>
          <a:lstStyle/>
          <a:p>
            <a:pPr algn="just"/>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2)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Trình</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bày</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đ</a:t>
            </a:r>
            <a:r>
              <a:rPr lang="vi-VN"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ược</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nội</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dung, ý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nghĩa</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của</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vi-VN"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bài.</a:t>
            </a:r>
            <a:endParaRPr lang="en-US"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658515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2FDF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B2485-5141-437F-9FF1-C173723789F2}"/>
              </a:ext>
            </a:extLst>
          </p:cNvPr>
          <p:cNvSpPr/>
          <p:nvPr/>
        </p:nvSpPr>
        <p:spPr>
          <a:xfrm>
            <a:off x="5524687" y="1768153"/>
            <a:ext cx="2093843" cy="830997"/>
          </a:xfrm>
          <a:prstGeom prst="rect">
            <a:avLst/>
          </a:prstGeom>
        </p:spPr>
        <p:txBody>
          <a:bodyPr wrap="none">
            <a:spAutoFit/>
          </a:bodyPr>
          <a:lstStyle/>
          <a:p>
            <a:pPr algn="ctr"/>
            <a:r>
              <a:rPr lang="vi-VN" sz="4800" dirty="0">
                <a:solidFill>
                  <a:schemeClr val="accent6">
                    <a:lumMod val="50000"/>
                  </a:schemeClr>
                </a:solidFill>
                <a:latin typeface="#9Slide03 Source Sans Pro Black" panose="020B0803030403020204" pitchFamily="34" charset="0"/>
              </a:rPr>
              <a:t>Dặn dò</a:t>
            </a:r>
            <a:endParaRPr lang="en-US" sz="4800" dirty="0">
              <a:solidFill>
                <a:schemeClr val="accent6">
                  <a:lumMod val="50000"/>
                </a:schemeClr>
              </a:solidFill>
              <a:latin typeface="#9Slide03 Source Sans Pro Black" panose="020B0803030403020204" pitchFamily="34" charset="0"/>
            </a:endParaRPr>
          </a:p>
        </p:txBody>
      </p:sp>
      <p:sp>
        <p:nvSpPr>
          <p:cNvPr id="11" name="Rectangle 10">
            <a:extLst>
              <a:ext uri="{FF2B5EF4-FFF2-40B4-BE49-F238E27FC236}">
                <a16:creationId xmlns:a16="http://schemas.microsoft.com/office/drawing/2014/main" id="{7D3B3EE8-1153-4059-A82E-59B7C12C0072}"/>
              </a:ext>
            </a:extLst>
          </p:cNvPr>
          <p:cNvSpPr/>
          <p:nvPr/>
        </p:nvSpPr>
        <p:spPr>
          <a:xfrm>
            <a:off x="4418449" y="2644170"/>
            <a:ext cx="5082317" cy="1569660"/>
          </a:xfrm>
          <a:prstGeom prst="rect">
            <a:avLst/>
          </a:prstGeom>
        </p:spPr>
        <p:txBody>
          <a:bodyPr wrap="square">
            <a:spAutoFit/>
          </a:bodyPr>
          <a:lstStyle/>
          <a:p>
            <a:pPr marL="571500" indent="-571500" algn="just"/>
            <a:r>
              <a:rPr lang="en-US" sz="3200" b="1" dirty="0" err="1">
                <a:solidFill>
                  <a:srgbClr val="00B050"/>
                </a:solidFill>
                <a:latin typeface="+mj-lt"/>
              </a:rPr>
              <a:t>Đọc</a:t>
            </a:r>
            <a:r>
              <a:rPr lang="en-US" sz="3200" b="1" dirty="0">
                <a:solidFill>
                  <a:srgbClr val="00B050"/>
                </a:solidFill>
                <a:latin typeface="+mj-lt"/>
              </a:rPr>
              <a:t> </a:t>
            </a:r>
            <a:r>
              <a:rPr lang="vi-VN" sz="3200" b="1" i="1" dirty="0">
                <a:solidFill>
                  <a:srgbClr val="00B050"/>
                </a:solidFill>
                <a:latin typeface="+mj-lt"/>
              </a:rPr>
              <a:t>lại bài.</a:t>
            </a:r>
          </a:p>
          <a:p>
            <a:pPr marL="571500" indent="-571500" algn="just"/>
            <a:r>
              <a:rPr lang="vi-VN" sz="3200" b="1" i="1" dirty="0">
                <a:solidFill>
                  <a:srgbClr val="00B050"/>
                </a:solidFill>
                <a:latin typeface="+mj-lt"/>
              </a:rPr>
              <a:t>Soạn bài “Công việc đầu tiên”.</a:t>
            </a:r>
          </a:p>
        </p:txBody>
      </p:sp>
    </p:spTree>
    <p:extLst>
      <p:ext uri="{BB962C8B-B14F-4D97-AF65-F5344CB8AC3E}">
        <p14:creationId xmlns:p14="http://schemas.microsoft.com/office/powerpoint/2010/main" val="409266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1B5DDB7-4C8B-4E92-A13A-2169504DA803}"/>
              </a:ext>
            </a:extLst>
          </p:cNvPr>
          <p:cNvSpPr/>
          <p:nvPr/>
        </p:nvSpPr>
        <p:spPr>
          <a:xfrm>
            <a:off x="404735" y="34477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A6E751-D850-4AB7-AF4B-12913E2E44BC}"/>
              </a:ext>
            </a:extLst>
          </p:cNvPr>
          <p:cNvSpPr txBox="1"/>
          <p:nvPr/>
        </p:nvSpPr>
        <p:spPr>
          <a:xfrm>
            <a:off x="1934120" y="592216"/>
            <a:ext cx="9215631" cy="984885"/>
          </a:xfrm>
          <a:prstGeom prst="rect">
            <a:avLst/>
          </a:prstGeom>
          <a:noFill/>
        </p:spPr>
        <p:txBody>
          <a:bodyPr wrap="square" lIns="0" tIns="0" rIns="0" bIns="0" rtlCol="0">
            <a:spAutoFit/>
          </a:bodyPr>
          <a:lstStyle/>
          <a:p>
            <a:pPr algn="ctr"/>
            <a:r>
              <a:rPr lang="vi-VN" sz="3200" dirty="0">
                <a:solidFill>
                  <a:srgbClr val="FF0000"/>
                </a:solidFill>
                <a:latin typeface="#9Slide03 Source Sans Pro Black" panose="020B0803030403020204" pitchFamily="34" charset="0"/>
                <a:cs typeface="Pattaya" panose="00000500000000000000" pitchFamily="2" charset="-34"/>
              </a:rPr>
              <a:t>Món ăn nào ở Hà Nội được bình chọn là một trong những món ăn ngon nhất thế giới?</a:t>
            </a:r>
            <a:endParaRPr lang="en-US" sz="3200" dirty="0">
              <a:solidFill>
                <a:srgbClr val="FF0000"/>
              </a:solidFill>
              <a:latin typeface="#9Slide03 Source Sans Pro Black" panose="020B0803030403020204" pitchFamily="34" charset="0"/>
              <a:cs typeface="Pattaya" panose="00000500000000000000" pitchFamily="2" charset="-34"/>
            </a:endParaRPr>
          </a:p>
        </p:txBody>
      </p:sp>
      <p:sp>
        <p:nvSpPr>
          <p:cNvPr id="19" name="TextBox 18">
            <a:extLst>
              <a:ext uri="{FF2B5EF4-FFF2-40B4-BE49-F238E27FC236}">
                <a16:creationId xmlns:a16="http://schemas.microsoft.com/office/drawing/2014/main" id="{5EBAE7A6-FC5C-4EA3-93AB-5473885CE3CB}"/>
              </a:ext>
            </a:extLst>
          </p:cNvPr>
          <p:cNvSpPr txBox="1"/>
          <p:nvPr/>
        </p:nvSpPr>
        <p:spPr>
          <a:xfrm>
            <a:off x="659567" y="5028745"/>
            <a:ext cx="10912840" cy="1292662"/>
          </a:xfrm>
          <a:prstGeom prst="rect">
            <a:avLst/>
          </a:prstGeom>
          <a:noFill/>
        </p:spPr>
        <p:txBody>
          <a:bodyPr wrap="square" lIns="0" tIns="0" rIns="0" bIns="0" rtlCol="0">
            <a:spAutoFit/>
          </a:bodyPr>
          <a:lstStyle/>
          <a:p>
            <a:pPr algn="just"/>
            <a:r>
              <a:rPr lang="vi-VN" sz="2800" b="1" i="1" dirty="0">
                <a:solidFill>
                  <a:srgbClr val="002060"/>
                </a:solidFill>
                <a:latin typeface="Calibri" panose="020F0502020204030204" pitchFamily="34" charset="0"/>
                <a:cs typeface="Calibri" panose="020F0502020204030204" pitchFamily="34" charset="0"/>
              </a:rPr>
              <a:t>Theo trang Bussiness Insider, phở Việt Nam được bình chọn là một trong những món phải ăn một lần trong đời ở vị trí đầu tiên, trên hạng sushi (Nhật Bản) hay món súp Penang assam laksa (Malaysia) nổi tiếng.</a:t>
            </a:r>
            <a:endParaRPr lang="en-US" sz="6000" b="1" i="1"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267C98E1-6F13-4C37-A6AB-D59FF977184A}"/>
              </a:ext>
            </a:extLst>
          </p:cNvPr>
          <p:cNvGrpSpPr/>
          <p:nvPr/>
        </p:nvGrpSpPr>
        <p:grpSpPr>
          <a:xfrm>
            <a:off x="24141" y="344774"/>
            <a:ext cx="2495106" cy="1451802"/>
            <a:chOff x="8747547" y="2005299"/>
            <a:chExt cx="2495106" cy="1451802"/>
          </a:xfrm>
        </p:grpSpPr>
        <p:sp>
          <p:nvSpPr>
            <p:cNvPr id="12" name="TextBox 11">
              <a:extLst>
                <a:ext uri="{FF2B5EF4-FFF2-40B4-BE49-F238E27FC236}">
                  <a16:creationId xmlns:a16="http://schemas.microsoft.com/office/drawing/2014/main" id="{AF415588-E028-4C4B-A67F-B64E9C5EDC7A}"/>
                </a:ext>
              </a:extLst>
            </p:cNvPr>
            <p:cNvSpPr txBox="1"/>
            <p:nvPr/>
          </p:nvSpPr>
          <p:spPr>
            <a:xfrm>
              <a:off x="8747547" y="2964658"/>
              <a:ext cx="2495106" cy="492443"/>
            </a:xfrm>
            <a:prstGeom prst="rect">
              <a:avLst/>
            </a:prstGeom>
            <a:noFill/>
          </p:spPr>
          <p:txBody>
            <a:bodyPr wrap="square" lIns="0" tIns="0" rIns="0" bIns="0" rtlCol="0">
              <a:spAutoFit/>
            </a:bodyPr>
            <a:lstStyle/>
            <a:p>
              <a:pPr algn="ctr"/>
              <a:r>
                <a:rPr lang="vi-VN" sz="3200" dirty="0">
                  <a:solidFill>
                    <a:srgbClr val="002060"/>
                  </a:solidFill>
                  <a:latin typeface="#9Slide03 Source Sans Pro Black" panose="020B0803030403020204" pitchFamily="34" charset="0"/>
                  <a:cs typeface="Pattaya" panose="00000500000000000000" pitchFamily="2" charset="-34"/>
                </a:rPr>
                <a:t>Món ăn</a:t>
              </a:r>
              <a:endParaRPr lang="en-US" sz="3200" dirty="0">
                <a:solidFill>
                  <a:srgbClr val="002060"/>
                </a:solidFill>
                <a:latin typeface="#9Slide03 Source Sans Pro Black" panose="020B0803030403020204" pitchFamily="34" charset="0"/>
                <a:cs typeface="Pattaya" panose="00000500000000000000" pitchFamily="2" charset="-34"/>
              </a:endParaRPr>
            </a:p>
          </p:txBody>
        </p:sp>
        <p:pic>
          <p:nvPicPr>
            <p:cNvPr id="13" name="Picture 6" descr="51 Clipart-travel ideas | travel clipart, clip art, marketing graphics">
              <a:hlinkClick r:id="rId3" action="ppaction://hlinksldjump"/>
              <a:extLst>
                <a:ext uri="{FF2B5EF4-FFF2-40B4-BE49-F238E27FC236}">
                  <a16:creationId xmlns:a16="http://schemas.microsoft.com/office/drawing/2014/main" id="{454E815C-6290-42BD-8A1E-F7A14E8BA92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5390" b="98363" l="84131" r="98237">
                          <a14:foregroundMark x1="84131" y1="89798" x2="84131" y2="89798"/>
                          <a14:foregroundMark x1="92317" y1="85390" x2="92317" y2="85390"/>
                          <a14:foregroundMark x1="94458" y1="85390" x2="94458" y2="85390"/>
                          <a14:foregroundMark x1="89673" y1="85642" x2="89673" y2="85642"/>
                          <a14:foregroundMark x1="86146" y1="86776" x2="86146" y2="86776"/>
                          <a14:foregroundMark x1="84887" y1="88035" x2="84887" y2="88035"/>
                        </a14:backgroundRemoval>
                      </a14:imgEffect>
                    </a14:imgLayer>
                  </a14:imgProps>
                </a:ext>
                <a:ext uri="{28A0092B-C50C-407E-A947-70E740481C1C}">
                  <a14:useLocalDpi xmlns:a14="http://schemas.microsoft.com/office/drawing/2010/main" val="0"/>
                </a:ext>
              </a:extLst>
            </a:blip>
            <a:srcRect l="82423" t="84372"/>
            <a:stretch/>
          </p:blipFill>
          <p:spPr bwMode="auto">
            <a:xfrm>
              <a:off x="9452067" y="2005299"/>
              <a:ext cx="1205459" cy="1071797"/>
            </a:xfrm>
            <a:prstGeom prst="rect">
              <a:avLst/>
            </a:prstGeom>
            <a:noFill/>
            <a:extLst>
              <a:ext uri="{909E8E84-426E-40DD-AFC4-6F175D3DCCD1}">
                <a14:hiddenFill xmlns:a14="http://schemas.microsoft.com/office/drawing/2010/main">
                  <a:solidFill>
                    <a:srgbClr val="FFFFFF"/>
                  </a:solidFill>
                </a14:hiddenFill>
              </a:ext>
            </a:extLst>
          </p:spPr>
        </p:pic>
      </p:grpSp>
      <p:pic>
        <p:nvPicPr>
          <p:cNvPr id="7170" name="Picture 2" descr="Công thức nấu 4 món phở thơm ngon, cực chuẩn">
            <a:extLst>
              <a:ext uri="{FF2B5EF4-FFF2-40B4-BE49-F238E27FC236}">
                <a16:creationId xmlns:a16="http://schemas.microsoft.com/office/drawing/2014/main" id="{6B30EB1A-C731-45FE-9DDD-0326C5948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433" y="2198797"/>
            <a:ext cx="3736299" cy="2490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4" descr="Cách nấu phở bò tại nhà bằng xương heo cho người bận rộn">
            <a:extLst>
              <a:ext uri="{FF2B5EF4-FFF2-40B4-BE49-F238E27FC236}">
                <a16:creationId xmlns:a16="http://schemas.microsoft.com/office/drawing/2014/main" id="{F3481324-9CB6-4A06-AE16-D9E03FDD08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555" y="2170495"/>
            <a:ext cx="4478522" cy="251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669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1000"/>
                                            <p:tgtEl>
                                              <p:spTgt spid="7172"/>
                                            </p:tgtEl>
                                          </p:cBhvr>
                                        </p:animEffect>
                                        <p:anim calcmode="lin" valueType="num">
                                          <p:cBhvr>
                                            <p:cTn id="13" dur="1000" fill="hold"/>
                                            <p:tgtEl>
                                              <p:spTgt spid="7172"/>
                                            </p:tgtEl>
                                            <p:attrNameLst>
                                              <p:attrName>ppt_x</p:attrName>
                                            </p:attrNameLst>
                                          </p:cBhvr>
                                          <p:tavLst>
                                            <p:tav tm="0">
                                              <p:val>
                                                <p:strVal val="#ppt_x"/>
                                              </p:val>
                                            </p:tav>
                                            <p:tav tm="100000">
                                              <p:val>
                                                <p:strVal val="#ppt_x"/>
                                              </p:val>
                                            </p:tav>
                                          </p:tavLst>
                                        </p:anim>
                                        <p:anim calcmode="lin" valueType="num">
                                          <p:cBhvr>
                                            <p:cTn id="14"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60000">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11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0"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1000"/>
                                            <p:tgtEl>
                                              <p:spTgt spid="7172"/>
                                            </p:tgtEl>
                                          </p:cBhvr>
                                        </p:animEffect>
                                        <p:anim calcmode="lin" valueType="num">
                                          <p:cBhvr>
                                            <p:cTn id="13" dur="1000" fill="hold"/>
                                            <p:tgtEl>
                                              <p:spTgt spid="7172"/>
                                            </p:tgtEl>
                                            <p:attrNameLst>
                                              <p:attrName>ppt_x</p:attrName>
                                            </p:attrNameLst>
                                          </p:cBhvr>
                                          <p:tavLst>
                                            <p:tav tm="0">
                                              <p:val>
                                                <p:strVal val="#ppt_x"/>
                                              </p:val>
                                            </p:tav>
                                            <p:tav tm="100000">
                                              <p:val>
                                                <p:strVal val="#ppt_x"/>
                                              </p:val>
                                            </p:tav>
                                          </p:tavLst>
                                        </p:anim>
                                        <p:anim calcmode="lin" valueType="num">
                                          <p:cBhvr>
                                            <p:cTn id="14"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100" fill="hold"/>
                                            <p:tgtEl>
                                              <p:spTgt spid="19"/>
                                            </p:tgtEl>
                                            <p:attrNameLst>
                                              <p:attrName>ppt_x</p:attrName>
                                            </p:attrNameLst>
                                          </p:cBhvr>
                                          <p:tavLst>
                                            <p:tav tm="0">
                                              <p:val>
                                                <p:strVal val="#ppt_x"/>
                                              </p:val>
                                            </p:tav>
                                            <p:tav tm="100000">
                                              <p:val>
                                                <p:strVal val="#ppt_x"/>
                                              </p:val>
                                            </p:tav>
                                          </p:tavLst>
                                        </p:anim>
                                        <p:anim calcmode="lin" valueType="num">
                                          <p:cBhvr additive="base">
                                            <p:cTn id="20"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DFFB5C-CDC1-49E8-A3A1-83D29A193615}"/>
              </a:ext>
            </a:extLst>
          </p:cNvPr>
          <p:cNvPicPr>
            <a:picLocks noChangeAspect="1"/>
          </p:cNvPicPr>
          <p:nvPr/>
        </p:nvPicPr>
        <p:blipFill rotWithShape="1">
          <a:blip r:embed="rId3"/>
          <a:srcRect l="10943" t="20970" r="11722" b="16705"/>
          <a:stretch/>
        </p:blipFill>
        <p:spPr>
          <a:xfrm>
            <a:off x="0" y="0"/>
            <a:ext cx="12207833" cy="6858000"/>
          </a:xfrm>
          <a:prstGeom prst="rect">
            <a:avLst/>
          </a:prstGeom>
        </p:spPr>
      </p:pic>
      <p:sp>
        <p:nvSpPr>
          <p:cNvPr id="3" name="Rectangle: Rounded Corners 2">
            <a:extLst>
              <a:ext uri="{FF2B5EF4-FFF2-40B4-BE49-F238E27FC236}">
                <a16:creationId xmlns:a16="http://schemas.microsoft.com/office/drawing/2014/main" id="{71B5DDB7-4C8B-4E92-A13A-2169504DA803}"/>
              </a:ext>
            </a:extLst>
          </p:cNvPr>
          <p:cNvSpPr/>
          <p:nvPr/>
        </p:nvSpPr>
        <p:spPr>
          <a:xfrm>
            <a:off x="275013" y="105324"/>
            <a:ext cx="11422504" cy="625089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4021,</a:t>
            </a:r>
          </a:p>
          <a:p>
            <a:pPr algn="ctr"/>
            <a:r>
              <a:rPr lang="vi-VN" dirty="0"/>
              <a:t>3</a:t>
            </a:r>
            <a:endParaRPr lang="en-US" dirty="0"/>
          </a:p>
        </p:txBody>
      </p:sp>
      <p:sp>
        <p:nvSpPr>
          <p:cNvPr id="4" name="TextBox 3">
            <a:extLst>
              <a:ext uri="{FF2B5EF4-FFF2-40B4-BE49-F238E27FC236}">
                <a16:creationId xmlns:a16="http://schemas.microsoft.com/office/drawing/2014/main" id="{EEA6E751-D850-4AB7-AF4B-12913E2E44BC}"/>
              </a:ext>
            </a:extLst>
          </p:cNvPr>
          <p:cNvSpPr txBox="1"/>
          <p:nvPr/>
        </p:nvSpPr>
        <p:spPr>
          <a:xfrm>
            <a:off x="2025497" y="501778"/>
            <a:ext cx="8774373" cy="1107996"/>
          </a:xfrm>
          <a:prstGeom prst="rect">
            <a:avLst/>
          </a:prstGeom>
          <a:noFill/>
        </p:spPr>
        <p:txBody>
          <a:bodyPr wrap="square" lIns="0" tIns="0" rIns="0" bIns="0" rtlCol="0">
            <a:spAutoFit/>
          </a:bodyPr>
          <a:lstStyle/>
          <a:p>
            <a:pPr algn="ctr"/>
            <a:r>
              <a:rPr lang="vi-VN" sz="3600" dirty="0">
                <a:solidFill>
                  <a:srgbClr val="FF0000"/>
                </a:solidFill>
                <a:latin typeface="#9Slide03 Source Sans Pro Black" panose="020B0803030403020204" pitchFamily="34" charset="0"/>
                <a:cs typeface="Pattaya" panose="00000500000000000000" pitchFamily="2" charset="-34"/>
              </a:rPr>
              <a:t>Trang phục truyền thống (quốc phục)  của Việt Nam là gì?</a:t>
            </a:r>
            <a:endParaRPr lang="en-US" sz="3600" dirty="0">
              <a:solidFill>
                <a:srgbClr val="FF0000"/>
              </a:solidFill>
              <a:latin typeface="#9Slide03 Source Sans Pro Black" panose="020B0803030403020204" pitchFamily="34" charset="0"/>
              <a:cs typeface="Pattaya" panose="00000500000000000000" pitchFamily="2" charset="-34"/>
            </a:endParaRPr>
          </a:p>
        </p:txBody>
      </p:sp>
      <p:grpSp>
        <p:nvGrpSpPr>
          <p:cNvPr id="12" name="Group 11">
            <a:extLst>
              <a:ext uri="{FF2B5EF4-FFF2-40B4-BE49-F238E27FC236}">
                <a16:creationId xmlns:a16="http://schemas.microsoft.com/office/drawing/2014/main" id="{F2D0635A-495C-4B62-B3C8-B7510A5FB3C7}"/>
              </a:ext>
            </a:extLst>
          </p:cNvPr>
          <p:cNvGrpSpPr/>
          <p:nvPr/>
        </p:nvGrpSpPr>
        <p:grpSpPr>
          <a:xfrm>
            <a:off x="275013" y="4037941"/>
            <a:ext cx="2495106" cy="2318357"/>
            <a:chOff x="8747547" y="3677036"/>
            <a:chExt cx="2495106" cy="2318357"/>
          </a:xfrm>
        </p:grpSpPr>
        <p:sp>
          <p:nvSpPr>
            <p:cNvPr id="13" name="TextBox 12">
              <a:extLst>
                <a:ext uri="{FF2B5EF4-FFF2-40B4-BE49-F238E27FC236}">
                  <a16:creationId xmlns:a16="http://schemas.microsoft.com/office/drawing/2014/main" id="{CC404E14-5986-4118-97E3-FD0A0DEF9F2F}"/>
                </a:ext>
              </a:extLst>
            </p:cNvPr>
            <p:cNvSpPr txBox="1"/>
            <p:nvPr/>
          </p:nvSpPr>
          <p:spPr>
            <a:xfrm>
              <a:off x="8747547" y="5502950"/>
              <a:ext cx="2495106" cy="492443"/>
            </a:xfrm>
            <a:prstGeom prst="rect">
              <a:avLst/>
            </a:prstGeom>
            <a:noFill/>
          </p:spPr>
          <p:txBody>
            <a:bodyPr wrap="square" lIns="0" tIns="0" rIns="0" bIns="0" rtlCol="0">
              <a:spAutoFit/>
            </a:bodyPr>
            <a:lstStyle/>
            <a:p>
              <a:pPr algn="ctr"/>
              <a:r>
                <a:rPr lang="vi-VN" sz="3200" dirty="0">
                  <a:solidFill>
                    <a:srgbClr val="002060"/>
                  </a:solidFill>
                  <a:latin typeface="#9Slide03 Source Sans Pro Black" panose="020B0803030403020204" pitchFamily="34" charset="0"/>
                  <a:cs typeface="Pattaya" panose="00000500000000000000" pitchFamily="2" charset="-34"/>
                </a:rPr>
                <a:t>Trang phục</a:t>
              </a:r>
              <a:endParaRPr lang="en-US" sz="3200" dirty="0">
                <a:solidFill>
                  <a:srgbClr val="002060"/>
                </a:solidFill>
                <a:latin typeface="#9Slide03 Source Sans Pro Black" panose="020B0803030403020204" pitchFamily="34" charset="0"/>
                <a:cs typeface="Pattaya" panose="00000500000000000000" pitchFamily="2" charset="-34"/>
              </a:endParaRPr>
            </a:p>
          </p:txBody>
        </p:sp>
        <p:pic>
          <p:nvPicPr>
            <p:cNvPr id="17" name="Picture 10" descr="51 Clipart-travel ideas | travel clipart, clip art, marketing graphics">
              <a:hlinkClick r:id="rId4" action="ppaction://hlinksldjump"/>
              <a:extLst>
                <a:ext uri="{FF2B5EF4-FFF2-40B4-BE49-F238E27FC236}">
                  <a16:creationId xmlns:a16="http://schemas.microsoft.com/office/drawing/2014/main" id="{336EF3BF-EAED-419D-BB9F-7F1C0A76F42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3149" b="97229" l="58438" r="78338">
                          <a14:foregroundMark x1="59068" y1="64106" x2="59068" y2="64106"/>
                          <a14:foregroundMark x1="63854" y1="53149" x2="63854" y2="53149"/>
                          <a14:foregroundMark x1="78715" y1="64232" x2="78715" y2="64232"/>
                          <a14:foregroundMark x1="66877" y1="67128" x2="70781" y2="67506"/>
                          <a14:foregroundMark x1="68262" y1="68010" x2="70025" y2="68136"/>
                          <a14:foregroundMark x1="62594" y1="63224" x2="62594" y2="63224"/>
                          <a14:foregroundMark x1="62594" y1="63224" x2="62594" y2="63224"/>
                          <a14:foregroundMark x1="62343" y1="81486" x2="63602" y2="87028"/>
                          <a14:foregroundMark x1="74055" y1="80479" x2="74055" y2="87028"/>
                          <a14:foregroundMark x1="65365" y1="86776" x2="66877" y2="95088"/>
                          <a14:foregroundMark x1="64232" y1="97103" x2="64232" y2="97103"/>
                          <a14:foregroundMark x1="73426" y1="97229" x2="73426" y2="97229"/>
                        </a14:backgroundRemoval>
                      </a14:imgEffect>
                    </a14:imgLayer>
                  </a14:imgProps>
                </a:ext>
                <a:ext uri="{28A0092B-C50C-407E-A947-70E740481C1C}">
                  <a14:useLocalDpi xmlns:a14="http://schemas.microsoft.com/office/drawing/2010/main" val="0"/>
                </a:ext>
              </a:extLst>
            </a:blip>
            <a:srcRect l="56939" t="48764" r="19860" b="1857"/>
            <a:stretch/>
          </p:blipFill>
          <p:spPr bwMode="auto">
            <a:xfrm>
              <a:off x="9665176" y="3677036"/>
              <a:ext cx="857919" cy="182591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1B01400A-6B5E-46A4-B200-0837759D9E8C}"/>
              </a:ext>
            </a:extLst>
          </p:cNvPr>
          <p:cNvPicPr>
            <a:picLocks noChangeAspect="1"/>
          </p:cNvPicPr>
          <p:nvPr/>
        </p:nvPicPr>
        <p:blipFill rotWithShape="1">
          <a:blip r:embed="rId7"/>
          <a:srcRect l="40451" t="20532" r="40123" b="12550"/>
          <a:stretch/>
        </p:blipFill>
        <p:spPr>
          <a:xfrm>
            <a:off x="4848447" y="1711227"/>
            <a:ext cx="2495105" cy="4671638"/>
          </a:xfrm>
          <a:prstGeom prst="rect">
            <a:avLst/>
          </a:prstGeom>
        </p:spPr>
      </p:pic>
    </p:spTree>
    <p:extLst>
      <p:ext uri="{BB962C8B-B14F-4D97-AF65-F5344CB8AC3E}">
        <p14:creationId xmlns:p14="http://schemas.microsoft.com/office/powerpoint/2010/main" val="154871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10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8" dur="11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100" fill="hold"/>
                                            <p:tgtEl>
                                              <p:spTgt spid="4"/>
                                            </p:tgtEl>
                                            <p:attrNameLst>
                                              <p:attrName>ppt_x</p:attrName>
                                            </p:attrNameLst>
                                          </p:cBhvr>
                                          <p:tavLst>
                                            <p:tav tm="0">
                                              <p:val>
                                                <p:strVal val="#ppt_x"/>
                                              </p:val>
                                            </p:tav>
                                            <p:tav tm="100000">
                                              <p:val>
                                                <p:strVal val="#ppt_x"/>
                                              </p:val>
                                            </p:tav>
                                          </p:tavLst>
                                        </p:anim>
                                        <p:anim calcmode="lin" valueType="num">
                                          <p:cBhvr additive="base">
                                            <p:cTn id="8" dur="11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4267B4E8-9183-4792-9907-22628AB4B45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a:off x="1924332" y="-272955"/>
            <a:ext cx="5036025" cy="1146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Vẽ Tay Phim Hoạt Hình Bầu Trời Xanh Và Những đám Mây Trắng Khóa  Miễn Phí, Bầu Trời Xanh, Mây Trắng, Vẽ Tay Trời Xanh miễn phí tải tập tin">
            <a:extLst>
              <a:ext uri="{FF2B5EF4-FFF2-40B4-BE49-F238E27FC236}">
                <a16:creationId xmlns:a16="http://schemas.microsoft.com/office/drawing/2014/main" id="{0CB90E25-0CEC-41CD-B956-AD55CF92D19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242" b="29384" l="71319" r="99540">
                        <a14:foregroundMark x1="72853" y1="20616" x2="72853" y2="20616"/>
                        <a14:foregroundMark x1="73160" y1="21327" x2="81902" y2="21327"/>
                        <a14:foregroundMark x1="81902" y1="21327" x2="98466" y2="17299"/>
                        <a14:foregroundMark x1="98466" y1="17299" x2="98620" y2="17299"/>
                        <a14:foregroundMark x1="88344" y1="9479" x2="96626" y2="9242"/>
                        <a14:foregroundMark x1="96626" y1="9242" x2="99693" y2="9242"/>
                        <a14:foregroundMark x1="75153" y1="26066" x2="84049" y2="25829"/>
                        <a14:foregroundMark x1="84049" y1="25829" x2="85736" y2="24882"/>
                        <a14:foregroundMark x1="73620" y1="25118" x2="81595" y2="27488"/>
                        <a14:foregroundMark x1="81595" y1="27488" x2="88497" y2="21327"/>
                        <a14:foregroundMark x1="75153" y1="25118" x2="82669" y2="27962"/>
                        <a14:foregroundMark x1="82669" y1="27962" x2="86963" y2="24882"/>
                        <a14:foregroundMark x1="75767" y1="27251" x2="81442" y2="27962"/>
                        <a14:foregroundMark x1="76687" y1="27962" x2="85429" y2="27962"/>
                        <a14:foregroundMark x1="85429" y1="27962" x2="86503" y2="26777"/>
                        <a14:foregroundMark x1="89571" y1="25355" x2="73620" y2="26777"/>
                        <a14:foregroundMark x1="73620" y1="26777" x2="74080" y2="20142"/>
                        <a14:foregroundMark x1="71319" y1="22512" x2="76840" y2="26540"/>
                        <a14:foregroundMark x1="72853" y1="25118" x2="80828" y2="28910"/>
                        <a14:foregroundMark x1="80828" y1="28910" x2="87423" y2="26066"/>
                      </a14:backgroundRemoval>
                    </a14:imgEffect>
                  </a14:imgLayer>
                </a14:imgProps>
              </a:ext>
              <a:ext uri="{28A0092B-C50C-407E-A947-70E740481C1C}">
                <a14:useLocalDpi xmlns:a14="http://schemas.microsoft.com/office/drawing/2010/main" val="0"/>
              </a:ext>
            </a:extLst>
          </a:blip>
          <a:srcRect l="70291" t="7473" b="68080"/>
          <a:stretch/>
        </p:blipFill>
        <p:spPr bwMode="auto">
          <a:xfrm rot="10800000">
            <a:off x="6960357" y="-573206"/>
            <a:ext cx="3307311" cy="11464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60B9456-4F61-4243-8518-C987737B20AE}"/>
              </a:ext>
            </a:extLst>
          </p:cNvPr>
          <p:cNvSpPr/>
          <p:nvPr/>
        </p:nvSpPr>
        <p:spPr>
          <a:xfrm>
            <a:off x="926129" y="706398"/>
            <a:ext cx="10497245" cy="5249635"/>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DC8696-186B-475A-8388-63A2F7EEB262}"/>
              </a:ext>
            </a:extLst>
          </p:cNvPr>
          <p:cNvSpPr txBox="1"/>
          <p:nvPr/>
        </p:nvSpPr>
        <p:spPr>
          <a:xfrm>
            <a:off x="4593997" y="1256073"/>
            <a:ext cx="3000821" cy="923330"/>
          </a:xfrm>
          <a:prstGeom prst="rect">
            <a:avLst/>
          </a:prstGeom>
          <a:noFill/>
        </p:spPr>
        <p:txBody>
          <a:bodyPr wrap="none" lIns="0" tIns="0" rIns="0" bIns="0" rtlCol="0">
            <a:spAutoFit/>
          </a:bodyPr>
          <a:lstStyle/>
          <a:p>
            <a:pPr algn="ctr"/>
            <a:r>
              <a:rPr lang="vi-VN" sz="6000" dirty="0">
                <a:solidFill>
                  <a:srgbClr val="FF0000"/>
                </a:solidFill>
                <a:latin typeface="#9Slide03 Source Sans Pro Black" panose="020B0803030403020204" pitchFamily="34" charset="0"/>
                <a:cs typeface="Pattaya" panose="00000500000000000000" pitchFamily="2" charset="-34"/>
              </a:rPr>
              <a:t>Mục tiêu</a:t>
            </a:r>
            <a:endParaRPr lang="en-US" sz="6000" dirty="0">
              <a:solidFill>
                <a:srgbClr val="FF0000"/>
              </a:solidFill>
              <a:latin typeface="#9Slide03 Source Sans Pro Black" panose="020B0803030403020204" pitchFamily="34" charset="0"/>
              <a:cs typeface="Pattaya" panose="00000500000000000000" pitchFamily="2" charset="-34"/>
            </a:endParaRPr>
          </a:p>
        </p:txBody>
      </p:sp>
      <p:sp>
        <p:nvSpPr>
          <p:cNvPr id="9" name="TextBox 8">
            <a:extLst>
              <a:ext uri="{FF2B5EF4-FFF2-40B4-BE49-F238E27FC236}">
                <a16:creationId xmlns:a16="http://schemas.microsoft.com/office/drawing/2014/main" id="{6E062201-D45C-4EB7-9090-4230BC5DE162}"/>
              </a:ext>
            </a:extLst>
          </p:cNvPr>
          <p:cNvSpPr txBox="1"/>
          <p:nvPr/>
        </p:nvSpPr>
        <p:spPr>
          <a:xfrm>
            <a:off x="1406269" y="2582897"/>
            <a:ext cx="9725558" cy="553998"/>
          </a:xfrm>
          <a:prstGeom prst="rect">
            <a:avLst/>
          </a:prstGeom>
          <a:noFill/>
        </p:spPr>
        <p:txBody>
          <a:bodyPr wrap="square" lIns="0" tIns="0" rIns="0" bIns="0" rtlCol="0">
            <a:spAutoFit/>
          </a:bodyPr>
          <a:lstStyle/>
          <a:p>
            <a:pPr marL="514350" indent="-514350" algn="just">
              <a:buAutoNum type="arabicParenR"/>
            </a:pPr>
            <a:r>
              <a:rPr lang="vi-VN"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Đọc</a:t>
            </a:r>
            <a:r>
              <a:rPr lang="en-SG"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 </a:t>
            </a:r>
            <a:r>
              <a:rPr lang="vi-VN"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rPr>
              <a:t>đúng, trôi chảy; đọc diễn cảm bài đọc.</a:t>
            </a:r>
            <a:endParaRPr lang="en-US" sz="3600" b="1" dirty="0">
              <a:solidFill>
                <a:schemeClr val="accent4"/>
              </a:solidFill>
              <a:latin typeface="#9Slide03 Source Sans Pro Black" panose="020B0803030403020204" pitchFamily="34"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D7CB1DE-6DE6-476C-9891-41B43E922173}"/>
              </a:ext>
            </a:extLst>
          </p:cNvPr>
          <p:cNvSpPr txBox="1"/>
          <p:nvPr/>
        </p:nvSpPr>
        <p:spPr>
          <a:xfrm>
            <a:off x="1339247" y="3505268"/>
            <a:ext cx="9859602" cy="553998"/>
          </a:xfrm>
          <a:prstGeom prst="rect">
            <a:avLst/>
          </a:prstGeom>
          <a:noFill/>
        </p:spPr>
        <p:txBody>
          <a:bodyPr wrap="square" lIns="0" tIns="0" rIns="0" bIns="0" rtlCol="0">
            <a:spAutoFit/>
          </a:bodyPr>
          <a:lstStyle/>
          <a:p>
            <a:pPr algn="just"/>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2)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Trình</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bày</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đ</a:t>
            </a:r>
            <a:r>
              <a:rPr lang="vi-VN"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ược</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nội</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dung, ý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nghĩa</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en-SG" sz="3600" b="1" dirty="0" err="1">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của</a:t>
            </a:r>
            <a:r>
              <a:rPr lang="en-SG"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 </a:t>
            </a:r>
            <a:r>
              <a:rPr lang="vi-VN"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rPr>
              <a:t>bài.</a:t>
            </a:r>
            <a:endParaRPr lang="en-US" sz="3600" b="1" dirty="0">
              <a:solidFill>
                <a:srgbClr val="00B050"/>
              </a:solidFill>
              <a:latin typeface="#9Slide03 Source Sans Pro Black" panose="020B0803030403020204" pitchFamily="34"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931200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60900A-35E7-44B7-9856-B007496359D5}"/>
              </a:ext>
            </a:extLst>
          </p:cNvPr>
          <p:cNvSpPr/>
          <p:nvPr/>
        </p:nvSpPr>
        <p:spPr>
          <a:xfrm>
            <a:off x="4622644" y="312674"/>
            <a:ext cx="4294765" cy="1200329"/>
          </a:xfrm>
          <a:prstGeom prst="rect">
            <a:avLst/>
          </a:prstGeom>
          <a:noFill/>
        </p:spPr>
        <p:txBody>
          <a:bodyPr wrap="none" lIns="91440" tIns="45720" rIns="91440" bIns="45720">
            <a:spAutoFit/>
          </a:bodyPr>
          <a:lstStyle/>
          <a:p>
            <a:pPr algn="ctr"/>
            <a:r>
              <a:rPr lang="vi-VN" sz="7200" b="1" cap="none" spc="0" dirty="0">
                <a:ln w="13462">
                  <a:solidFill>
                    <a:schemeClr val="bg1"/>
                  </a:solidFill>
                  <a:prstDash val="solid"/>
                </a:ln>
                <a:solidFill>
                  <a:srgbClr val="FFC000"/>
                </a:solidFill>
                <a:effectLst>
                  <a:outerShdw dist="38100" dir="2700000" algn="bl" rotWithShape="0">
                    <a:schemeClr val="accent5"/>
                  </a:outerShdw>
                </a:effectLst>
                <a:latin typeface="#9Slide03 Source Sans Pro Black" panose="020B0803030403020204" pitchFamily="34" charset="0"/>
              </a:rPr>
              <a:t>Chia đoạn</a:t>
            </a:r>
            <a:endParaRPr lang="en-US" sz="7200" b="1" cap="none" spc="0" dirty="0">
              <a:ln w="13462">
                <a:solidFill>
                  <a:schemeClr val="bg1"/>
                </a:solidFill>
                <a:prstDash val="solid"/>
              </a:ln>
              <a:solidFill>
                <a:srgbClr val="FFC000"/>
              </a:solidFill>
              <a:effectLst>
                <a:outerShdw dist="38100" dir="2700000" algn="bl" rotWithShape="0">
                  <a:schemeClr val="accent5"/>
                </a:outerShdw>
              </a:effectLst>
              <a:latin typeface="#9Slide03 Source Sans Pro Black" panose="020B0803030403020204" pitchFamily="34" charset="0"/>
            </a:endParaRPr>
          </a:p>
        </p:txBody>
      </p:sp>
      <p:sp>
        <p:nvSpPr>
          <p:cNvPr id="4" name="Rectangle: Rounded Corners 3">
            <a:extLst>
              <a:ext uri="{FF2B5EF4-FFF2-40B4-BE49-F238E27FC236}">
                <a16:creationId xmlns:a16="http://schemas.microsoft.com/office/drawing/2014/main" id="{B19F8B84-9EE4-4047-9BF2-1CFDC1F6A5DF}"/>
              </a:ext>
            </a:extLst>
          </p:cNvPr>
          <p:cNvSpPr/>
          <p:nvPr/>
        </p:nvSpPr>
        <p:spPr>
          <a:xfrm>
            <a:off x="3439332" y="1529755"/>
            <a:ext cx="5313336" cy="1089438"/>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Đoạn 1: </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đến </a:t>
            </a:r>
          </a:p>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a:t>
            </a:r>
            <a:r>
              <a:rPr lang="vi-VN" sz="3200" b="1" i="1" u="sng" dirty="0">
                <a:solidFill>
                  <a:srgbClr val="002060"/>
                </a:solidFill>
                <a:latin typeface="AvantGarde" panose="00000400000000000000" pitchFamily="2" charset="0"/>
                <a:ea typeface="AvantGarde" panose="00000400000000000000" pitchFamily="2" charset="0"/>
                <a:cs typeface="AvantGarde" panose="00000400000000000000" pitchFamily="2" charset="0"/>
              </a:rPr>
              <a:t>xanh hồ thủy</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 </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Rounded Corners 4">
            <a:extLst>
              <a:ext uri="{FF2B5EF4-FFF2-40B4-BE49-F238E27FC236}">
                <a16:creationId xmlns:a16="http://schemas.microsoft.com/office/drawing/2014/main" id="{5C76D05C-878F-4E18-BFF0-F3943C07BB89}"/>
              </a:ext>
            </a:extLst>
          </p:cNvPr>
          <p:cNvSpPr/>
          <p:nvPr/>
        </p:nvSpPr>
        <p:spPr>
          <a:xfrm>
            <a:off x="3747059" y="2867953"/>
            <a:ext cx="6335326" cy="1089438"/>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Đoạn 2: </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a:t>
            </a:r>
            <a:r>
              <a:rPr lang="vi-VN" sz="3200" b="1" i="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đầu thế kỉ </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a:t>
            </a:r>
          </a:p>
          <a:p>
            <a:pPr algn="ct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đến ...</a:t>
            </a:r>
            <a:r>
              <a:rPr lang="vi-VN" sz="3200" b="1" i="1" dirty="0">
                <a:solidFill>
                  <a:srgbClr val="002060"/>
                </a:solidFill>
                <a:latin typeface="AvantGarde" panose="00000400000000000000" pitchFamily="2" charset="0"/>
                <a:ea typeface="AvantGarde" panose="00000400000000000000" pitchFamily="2" charset="0"/>
                <a:cs typeface="AvantGarde" panose="00000400000000000000" pitchFamily="2" charset="0"/>
              </a:rPr>
              <a:t>gấp đôi vạt phải</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 </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Rounded Corners 6">
            <a:extLst>
              <a:ext uri="{FF2B5EF4-FFF2-40B4-BE49-F238E27FC236}">
                <a16:creationId xmlns:a16="http://schemas.microsoft.com/office/drawing/2014/main" id="{0327FBCF-E762-4A7A-A4FD-4B5F7BC74E09}"/>
              </a:ext>
            </a:extLst>
          </p:cNvPr>
          <p:cNvSpPr/>
          <p:nvPr/>
        </p:nvSpPr>
        <p:spPr>
          <a:xfrm>
            <a:off x="4181017" y="4375500"/>
            <a:ext cx="5778073" cy="1089438"/>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Đoạn 3: </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a:t>
            </a:r>
            <a:r>
              <a:rPr lang="vi-VN" sz="3200" b="1" i="1" dirty="0">
                <a:solidFill>
                  <a:srgbClr val="002060"/>
                </a:solidFill>
                <a:latin typeface="AvantGarde" panose="00000400000000000000" pitchFamily="2" charset="0"/>
                <a:ea typeface="AvantGarde" panose="00000400000000000000" pitchFamily="2" charset="0"/>
                <a:cs typeface="AvantGarde" panose="00000400000000000000" pitchFamily="2" charset="0"/>
              </a:rPr>
              <a:t>Từ những năm 30</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 đến ...</a:t>
            </a:r>
            <a:r>
              <a:rPr lang="vi-VN" sz="3200" b="1" i="1" dirty="0">
                <a:solidFill>
                  <a:srgbClr val="002060"/>
                </a:solidFill>
                <a:latin typeface="AvantGarde" panose="00000400000000000000" pitchFamily="2" charset="0"/>
                <a:ea typeface="AvantGarde" panose="00000400000000000000" pitchFamily="2" charset="0"/>
                <a:cs typeface="AvantGarde" panose="00000400000000000000" pitchFamily="2" charset="0"/>
              </a:rPr>
              <a:t>trẻ trung</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 </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Rectangle: Rounded Corners 7">
            <a:extLst>
              <a:ext uri="{FF2B5EF4-FFF2-40B4-BE49-F238E27FC236}">
                <a16:creationId xmlns:a16="http://schemas.microsoft.com/office/drawing/2014/main" id="{1C97DF23-AB97-4AF1-8DE8-738C8BE87ECA}"/>
              </a:ext>
            </a:extLst>
          </p:cNvPr>
          <p:cNvSpPr/>
          <p:nvPr/>
        </p:nvSpPr>
        <p:spPr>
          <a:xfrm>
            <a:off x="4286849" y="5563413"/>
            <a:ext cx="4465819" cy="1089438"/>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Đoạn 4: </a:t>
            </a:r>
            <a:r>
              <a:rPr lang="vi-VN" sz="32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Đoạn còn lại</a:t>
            </a:r>
            <a:endParaRPr lang="en-US" sz="32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032893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A2A9A0-6C5C-48EB-BECA-66B494C366E9}"/>
              </a:ext>
            </a:extLst>
          </p:cNvPr>
          <p:cNvSpPr/>
          <p:nvPr/>
        </p:nvSpPr>
        <p:spPr>
          <a:xfrm>
            <a:off x="437212" y="292469"/>
            <a:ext cx="11447487" cy="6063198"/>
          </a:xfrm>
          <a:prstGeom prst="rect">
            <a:avLst/>
          </a:prstGeom>
        </p:spPr>
        <p:txBody>
          <a:bodyPr wrap="square">
            <a:spAutoFit/>
          </a:bodyPr>
          <a:lstStyle/>
          <a:p>
            <a:pPr algn="ctr"/>
            <a:r>
              <a:rPr lang="vi-VN" sz="4800" b="1" dirty="0">
                <a:solidFill>
                  <a:srgbClr val="C00000"/>
                </a:solidFill>
                <a:latin typeface="+mj-lt"/>
              </a:rPr>
              <a:t>Tà áo dài Việt Nam</a:t>
            </a:r>
          </a:p>
          <a:p>
            <a:pPr algn="just"/>
            <a:r>
              <a:rPr lang="vi-VN" sz="3200" dirty="0">
                <a:solidFill>
                  <a:srgbClr val="000000"/>
                </a:solidFill>
                <a:latin typeface="+mj-lt"/>
              </a:rPr>
              <a:t>    </a:t>
            </a:r>
            <a:r>
              <a:rPr lang="vi-VN" sz="2800" dirty="0">
                <a:solidFill>
                  <a:srgbClr val="000000"/>
                </a:solidFill>
                <a:latin typeface="+mj-lt"/>
              </a:rPr>
              <a:t>Phụ nữ Việt Nam xưa hay mặc áo lối mớ ba, mớ bảy, tức là mặc nhiều áo cánh lồng vào nhau. Tuy nhiên, với phong cách tế nhị, kín đáo, người phụ nữ Việt thường mặc chiếc áo dài thẫm màu bên ngoài, lấp ló bên trong mới là các lớp áo cánh nhiều màu (vàng mỡ gà, vàng chanh, hồng cánh sen, hồng đào, xanh hồ thủy,…)</a:t>
            </a:r>
          </a:p>
          <a:p>
            <a:pPr algn="just"/>
            <a:r>
              <a:rPr lang="vi-VN" sz="2800" dirty="0">
                <a:solidFill>
                  <a:srgbClr val="000000"/>
                </a:solidFill>
                <a:latin typeface="+mj-lt"/>
              </a:rPr>
              <a:t>    Từ đầu thế kỉ XIX đến sau năm 1945, ở một số vùng, người ta mặc áo dài kể cả khi lao động nặng nhọc. Áo dài phụ nữ có hai loại: áo tứ thân và áo năm thân. Phổ biến hơn là áo tứ thân, được may từ bốn mảnh vải, hai mảnh sau ghép liền ở giữa sống lưng. Đằng trước là hai vạt áo, không có khuy, khi mặc </a:t>
            </a:r>
            <a:r>
              <a:rPr lang="vi-VN" sz="2800" dirty="0">
                <a:solidFill>
                  <a:srgbClr val="000000"/>
                </a:solidFill>
                <a:highlight>
                  <a:srgbClr val="FFFF00"/>
                </a:highlight>
                <a:latin typeface="+mj-lt"/>
              </a:rPr>
              <a:t>bỏ buông </a:t>
            </a:r>
            <a:r>
              <a:rPr lang="vi-VN" sz="2800" dirty="0">
                <a:solidFill>
                  <a:srgbClr val="000000"/>
                </a:solidFill>
                <a:latin typeface="+mj-lt"/>
              </a:rPr>
              <a:t>hoặc buộc thắt vào nhau. Áo năm thân cũng may như áo tứ thân, chỉ có điều vạt trước phía trái may ghép từ hai thân vải, thành ra rộng gấp đôi vạt phải.</a:t>
            </a:r>
          </a:p>
        </p:txBody>
      </p:sp>
      <p:pic>
        <p:nvPicPr>
          <p:cNvPr id="20" name="Picture 4" descr="Colorful numbers with clouds Container sticker - TenStickers">
            <a:extLst>
              <a:ext uri="{FF2B5EF4-FFF2-40B4-BE49-F238E27FC236}">
                <a16:creationId xmlns:a16="http://schemas.microsoft.com/office/drawing/2014/main" id="{45175506-37BA-4DD3-8A97-E264B92918F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095" b="30447" l="3250" r="29500">
                        <a14:foregroundMark x1="21500" y1="2095" x2="21500" y2="2095"/>
                      </a14:backgroundRemoval>
                    </a14:imgEffect>
                  </a14:imgLayer>
                </a14:imgProps>
              </a:ext>
              <a:ext uri="{28A0092B-C50C-407E-A947-70E740481C1C}">
                <a14:useLocalDpi xmlns:a14="http://schemas.microsoft.com/office/drawing/2010/main" val="0"/>
              </a:ext>
            </a:extLst>
          </a:blip>
          <a:srcRect r="67113" b="66150"/>
          <a:stretch/>
        </p:blipFill>
        <p:spPr bwMode="auto">
          <a:xfrm>
            <a:off x="437212" y="1060889"/>
            <a:ext cx="578433" cy="5328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olorful numbers with clouds Container sticker - TenStickers">
            <a:extLst>
              <a:ext uri="{FF2B5EF4-FFF2-40B4-BE49-F238E27FC236}">
                <a16:creationId xmlns:a16="http://schemas.microsoft.com/office/drawing/2014/main" id="{25B7E144-6462-4E81-8FF5-F4341358B586}"/>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57" b="30447" l="37375" r="65250">
                        <a14:foregroundMark x1="50500" y1="1257" x2="50500" y2="1257"/>
                      </a14:backgroundRemoval>
                    </a14:imgEffect>
                  </a14:imgLayer>
                </a14:imgProps>
              </a:ext>
              <a:ext uri="{28A0092B-C50C-407E-A947-70E740481C1C}">
                <a14:useLocalDpi xmlns:a14="http://schemas.microsoft.com/office/drawing/2010/main" val="0"/>
              </a:ext>
            </a:extLst>
          </a:blip>
          <a:srcRect l="33981" r="31167" b="66115"/>
          <a:stretch/>
        </p:blipFill>
        <p:spPr bwMode="auto">
          <a:xfrm>
            <a:off x="437212" y="3324068"/>
            <a:ext cx="577775" cy="50275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5FABAB87-EBA6-4900-AE7A-00826E79A2A4}"/>
              </a:ext>
            </a:extLst>
          </p:cNvPr>
          <p:cNvSpPr/>
          <p:nvPr/>
        </p:nvSpPr>
        <p:spPr>
          <a:xfrm>
            <a:off x="5734553" y="6297660"/>
            <a:ext cx="1701107" cy="523220"/>
          </a:xfrm>
          <a:prstGeom prst="rect">
            <a:avLst/>
          </a:prstGeom>
        </p:spPr>
        <p:txBody>
          <a:bodyPr wrap="none">
            <a:spAutoFit/>
          </a:bodyPr>
          <a:lstStyle/>
          <a:p>
            <a:r>
              <a:rPr lang="vi-VN" sz="2800" b="1" dirty="0">
                <a:solidFill>
                  <a:srgbClr val="002060"/>
                </a:solidFill>
                <a:latin typeface="Pattaya" panose="00000500000000000000" pitchFamily="2" charset="-34"/>
                <a:cs typeface="Pattaya" panose="00000500000000000000" pitchFamily="2" charset="-34"/>
              </a:rPr>
              <a:t>Từ khó đọc</a:t>
            </a:r>
            <a:endParaRPr lang="en-US" sz="2800" b="1" dirty="0">
              <a:solidFill>
                <a:srgbClr val="002060"/>
              </a:solidFill>
              <a:latin typeface="Pattaya" panose="00000500000000000000" pitchFamily="2" charset="-34"/>
              <a:cs typeface="Pattaya" panose="00000500000000000000" pitchFamily="2" charset="-34"/>
            </a:endParaRPr>
          </a:p>
        </p:txBody>
      </p:sp>
      <p:sp>
        <p:nvSpPr>
          <p:cNvPr id="23" name="Rectangle 22">
            <a:extLst>
              <a:ext uri="{FF2B5EF4-FFF2-40B4-BE49-F238E27FC236}">
                <a16:creationId xmlns:a16="http://schemas.microsoft.com/office/drawing/2014/main" id="{66CA5861-B6D1-4417-A10E-7374989CE5AB}"/>
              </a:ext>
            </a:extLst>
          </p:cNvPr>
          <p:cNvSpPr/>
          <p:nvPr/>
        </p:nvSpPr>
        <p:spPr>
          <a:xfrm>
            <a:off x="4785672" y="6358242"/>
            <a:ext cx="935263" cy="29714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D608506-74A9-4A30-AD38-4AF890550438}"/>
              </a:ext>
            </a:extLst>
          </p:cNvPr>
          <p:cNvSpPr/>
          <p:nvPr/>
        </p:nvSpPr>
        <p:spPr>
          <a:xfrm>
            <a:off x="5889511" y="1092403"/>
            <a:ext cx="2924550"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BC2B14C-DA98-4A46-A96E-8DE8190B16DC}"/>
              </a:ext>
            </a:extLst>
          </p:cNvPr>
          <p:cNvSpPr/>
          <p:nvPr/>
        </p:nvSpPr>
        <p:spPr>
          <a:xfrm>
            <a:off x="7738220" y="1972672"/>
            <a:ext cx="1213251"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DC8256-B056-4CC7-9C33-4520BBF43788}"/>
              </a:ext>
            </a:extLst>
          </p:cNvPr>
          <p:cNvSpPr/>
          <p:nvPr/>
        </p:nvSpPr>
        <p:spPr>
          <a:xfrm>
            <a:off x="7142344" y="4575583"/>
            <a:ext cx="1671717"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171FE19-6F27-472B-A8EA-9DE3BCE03C71}"/>
              </a:ext>
            </a:extLst>
          </p:cNvPr>
          <p:cNvSpPr/>
          <p:nvPr/>
        </p:nvSpPr>
        <p:spPr>
          <a:xfrm>
            <a:off x="8951471" y="4573791"/>
            <a:ext cx="1898781"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DABBBE0-E851-4B57-A808-21494254FBDC}"/>
              </a:ext>
            </a:extLst>
          </p:cNvPr>
          <p:cNvSpPr/>
          <p:nvPr/>
        </p:nvSpPr>
        <p:spPr>
          <a:xfrm>
            <a:off x="2782268" y="4982831"/>
            <a:ext cx="1445347"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402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A2A9A0-6C5C-48EB-BECA-66B494C366E9}"/>
              </a:ext>
            </a:extLst>
          </p:cNvPr>
          <p:cNvSpPr/>
          <p:nvPr/>
        </p:nvSpPr>
        <p:spPr>
          <a:xfrm>
            <a:off x="437212" y="337440"/>
            <a:ext cx="11447487" cy="5509200"/>
          </a:xfrm>
          <a:prstGeom prst="rect">
            <a:avLst/>
          </a:prstGeom>
        </p:spPr>
        <p:txBody>
          <a:bodyPr wrap="square">
            <a:spAutoFit/>
          </a:bodyPr>
          <a:lstStyle/>
          <a:p>
            <a:pPr algn="ctr"/>
            <a:r>
              <a:rPr lang="vi-VN" sz="4800" b="1" dirty="0">
                <a:solidFill>
                  <a:srgbClr val="C00000"/>
                </a:solidFill>
                <a:latin typeface="Fleur De Leah" pitchFamily="2" charset="0"/>
              </a:rPr>
              <a:t>Tà áo dài Việt Nam</a:t>
            </a:r>
          </a:p>
          <a:p>
            <a:pPr algn="ctr"/>
            <a:endParaRPr lang="vi-VN" sz="4800" b="1" dirty="0">
              <a:solidFill>
                <a:srgbClr val="C00000"/>
              </a:solidFill>
              <a:latin typeface="+mj-lt"/>
            </a:endParaRPr>
          </a:p>
          <a:p>
            <a:pPr algn="just"/>
            <a:r>
              <a:rPr lang="vi-VN" sz="3200" dirty="0">
                <a:solidFill>
                  <a:srgbClr val="000000"/>
                </a:solidFill>
                <a:latin typeface="+mj-lt"/>
              </a:rPr>
              <a:t>     Từ những năm 30 của thế kỉ XX, chiếc áo dài cổ truyền được cải tiến dần thành chiếc áo tân thời. Chiếc áo tân thời là sự kết hợp hài hòa giữa phong cách dân tộc tế nhị, kín đáo với phong cách phương Tây hiện đại, trẻ trung.</a:t>
            </a:r>
          </a:p>
          <a:p>
            <a:pPr algn="just"/>
            <a:r>
              <a:rPr lang="vi-VN" sz="3200" dirty="0">
                <a:solidFill>
                  <a:srgbClr val="000000"/>
                </a:solidFill>
                <a:latin typeface="+mj-lt"/>
              </a:rPr>
              <a:t>     Áo dài trở thành biểu tượng cho y phục truyền thống của Việt Nam. Trong tà áo dài, hình ảnh người phụ nữ Việt Nam như đẹp hơn, tự nhiên, mềm mại và thanh thoát hơn.</a:t>
            </a:r>
          </a:p>
          <a:p>
            <a:pPr algn="r"/>
            <a:r>
              <a:rPr lang="vi-VN" sz="2800" b="1" dirty="0">
                <a:solidFill>
                  <a:srgbClr val="000000"/>
                </a:solidFill>
                <a:latin typeface="+mj-lt"/>
              </a:rPr>
              <a:t>Theo TRẦN NGỌC THÊM</a:t>
            </a:r>
            <a:endParaRPr lang="vi-VN" sz="3200" dirty="0">
              <a:solidFill>
                <a:srgbClr val="000000"/>
              </a:solidFill>
              <a:latin typeface="+mj-lt"/>
            </a:endParaRPr>
          </a:p>
        </p:txBody>
      </p:sp>
      <p:pic>
        <p:nvPicPr>
          <p:cNvPr id="6" name="Picture 8" descr="Colorful numbers with clouds Container sticker - TenStickers">
            <a:extLst>
              <a:ext uri="{FF2B5EF4-FFF2-40B4-BE49-F238E27FC236}">
                <a16:creationId xmlns:a16="http://schemas.microsoft.com/office/drawing/2014/main" id="{0FA536B7-5446-4481-BC2E-89F3A541269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78" b="29469" l="68250" r="96375">
                        <a14:foregroundMark x1="79750" y1="978" x2="79750" y2="978"/>
                      </a14:backgroundRemoval>
                    </a14:imgEffect>
                  </a14:imgLayer>
                </a14:imgProps>
              </a:ext>
              <a:ext uri="{28A0092B-C50C-407E-A947-70E740481C1C}">
                <a14:useLocalDpi xmlns:a14="http://schemas.microsoft.com/office/drawing/2010/main" val="0"/>
              </a:ext>
            </a:extLst>
          </a:blip>
          <a:srcRect l="64778" b="67154"/>
          <a:stretch/>
        </p:blipFill>
        <p:spPr bwMode="auto">
          <a:xfrm>
            <a:off x="571251" y="1867293"/>
            <a:ext cx="602366" cy="502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olorful numbers with clouds Container sticker - TenStickers">
            <a:extLst>
              <a:ext uri="{FF2B5EF4-FFF2-40B4-BE49-F238E27FC236}">
                <a16:creationId xmlns:a16="http://schemas.microsoft.com/office/drawing/2014/main" id="{DD105AC4-2DD2-4BD4-9151-3C13CC1E7AC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6872" b="66341" l="0" r="22625">
                        <a14:foregroundMark x1="1625" y1="54749" x2="1625" y2="54749"/>
                        <a14:foregroundMark x1="0" y1="53911" x2="0" y2="53911"/>
                      </a14:backgroundRemoval>
                    </a14:imgEffect>
                  </a14:imgLayer>
                </a14:imgProps>
              </a:ext>
              <a:ext uri="{28A0092B-C50C-407E-A947-70E740481C1C}">
                <a14:useLocalDpi xmlns:a14="http://schemas.microsoft.com/office/drawing/2010/main" val="0"/>
              </a:ext>
            </a:extLst>
          </a:blip>
          <a:srcRect l="39" t="33251" r="74863" b="29835"/>
          <a:stretch/>
        </p:blipFill>
        <p:spPr bwMode="auto">
          <a:xfrm>
            <a:off x="638541" y="3771085"/>
            <a:ext cx="535076" cy="7043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B13A31B-F749-4698-9F79-813EDF19F9A1}"/>
              </a:ext>
            </a:extLst>
          </p:cNvPr>
          <p:cNvSpPr/>
          <p:nvPr/>
        </p:nvSpPr>
        <p:spPr>
          <a:xfrm>
            <a:off x="5743979" y="6146513"/>
            <a:ext cx="1701107" cy="523220"/>
          </a:xfrm>
          <a:prstGeom prst="rect">
            <a:avLst/>
          </a:prstGeom>
        </p:spPr>
        <p:txBody>
          <a:bodyPr wrap="none">
            <a:spAutoFit/>
          </a:bodyPr>
          <a:lstStyle/>
          <a:p>
            <a:r>
              <a:rPr lang="vi-VN" sz="2800" b="1" dirty="0">
                <a:solidFill>
                  <a:srgbClr val="002060"/>
                </a:solidFill>
                <a:latin typeface="Pattaya" panose="00000500000000000000" pitchFamily="2" charset="-34"/>
                <a:cs typeface="Pattaya" panose="00000500000000000000" pitchFamily="2" charset="-34"/>
              </a:rPr>
              <a:t>Từ khó đọc</a:t>
            </a:r>
            <a:endParaRPr lang="en-US" sz="2800" b="1" dirty="0">
              <a:solidFill>
                <a:srgbClr val="002060"/>
              </a:solidFill>
              <a:latin typeface="Pattaya" panose="00000500000000000000" pitchFamily="2" charset="-34"/>
              <a:cs typeface="Pattaya" panose="00000500000000000000" pitchFamily="2" charset="-34"/>
            </a:endParaRPr>
          </a:p>
        </p:txBody>
      </p:sp>
      <p:sp>
        <p:nvSpPr>
          <p:cNvPr id="10" name="Rectangle 9">
            <a:extLst>
              <a:ext uri="{FF2B5EF4-FFF2-40B4-BE49-F238E27FC236}">
                <a16:creationId xmlns:a16="http://schemas.microsoft.com/office/drawing/2014/main" id="{0EE9C4A5-60EB-4122-8B46-1F0F67193CD8}"/>
              </a:ext>
            </a:extLst>
          </p:cNvPr>
          <p:cNvSpPr/>
          <p:nvPr/>
        </p:nvSpPr>
        <p:spPr>
          <a:xfrm>
            <a:off x="4795098" y="6207095"/>
            <a:ext cx="935263" cy="29714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BE93F1-B2E3-477A-9F8C-2F62B01B6D0E}"/>
              </a:ext>
            </a:extLst>
          </p:cNvPr>
          <p:cNvSpPr/>
          <p:nvPr/>
        </p:nvSpPr>
        <p:spPr>
          <a:xfrm>
            <a:off x="5200389" y="4819891"/>
            <a:ext cx="1791222" cy="4090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78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5 Travel Scams To Look Out For In Vietnam | Neue">
            <a:extLst>
              <a:ext uri="{FF2B5EF4-FFF2-40B4-BE49-F238E27FC236}">
                <a16:creationId xmlns:a16="http://schemas.microsoft.com/office/drawing/2014/main" id="{9F60B7AD-17CA-47E7-B979-7C6FEDF8D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02429" cy="68580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A2D7A1C4-208C-4E44-A0D7-9D2DDDF86E58}"/>
              </a:ext>
            </a:extLst>
          </p:cNvPr>
          <p:cNvSpPr/>
          <p:nvPr/>
        </p:nvSpPr>
        <p:spPr>
          <a:xfrm>
            <a:off x="299802" y="164737"/>
            <a:ext cx="11722309" cy="6558508"/>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A2A9A0-6C5C-48EB-BECA-66B494C366E9}"/>
              </a:ext>
            </a:extLst>
          </p:cNvPr>
          <p:cNvSpPr/>
          <p:nvPr/>
        </p:nvSpPr>
        <p:spPr>
          <a:xfrm>
            <a:off x="2295989" y="2604416"/>
            <a:ext cx="7600013" cy="3046988"/>
          </a:xfrm>
          <a:prstGeom prst="rect">
            <a:avLst/>
          </a:prstGeom>
        </p:spPr>
        <p:txBody>
          <a:bodyPr wrap="square">
            <a:spAutoFit/>
          </a:bodyPr>
          <a:lstStyle/>
          <a:p>
            <a:pPr algn="just"/>
            <a:r>
              <a:rPr lang="vi-VN" sz="3200" b="1" dirty="0">
                <a:solidFill>
                  <a:srgbClr val="002060"/>
                </a:solidFill>
                <a:latin typeface="+mj-lt"/>
              </a:rPr>
              <a:t>Phụ nữ Việt Nam xưa hay mặc áo dài thẫm màu, phủ ra bên ngoài những lớp áo cánh nhiều màu bên trong. </a:t>
            </a:r>
          </a:p>
          <a:p>
            <a:pPr algn="just"/>
            <a:endParaRPr lang="vi-VN" sz="3200" b="1" dirty="0">
              <a:solidFill>
                <a:srgbClr val="002060"/>
              </a:solidFill>
              <a:latin typeface="+mj-lt"/>
            </a:endParaRPr>
          </a:p>
          <a:p>
            <a:pPr algn="just"/>
            <a:r>
              <a:rPr lang="vi-VN" sz="3200" b="1" i="1" dirty="0">
                <a:solidFill>
                  <a:srgbClr val="FF0000"/>
                </a:solidFill>
                <a:latin typeface="+mj-lt"/>
              </a:rPr>
              <a:t>=&gt; Chiếc áo dài làm cho phụ nữ trở nên tế nhị, kín </a:t>
            </a:r>
            <a:r>
              <a:rPr lang="vi-VN" sz="3200" b="1" i="1" dirty="0">
                <a:solidFill>
                  <a:srgbClr val="FF0000"/>
                </a:solidFill>
                <a:latin typeface="OpenSans"/>
              </a:rPr>
              <a:t>đáo.</a:t>
            </a:r>
          </a:p>
        </p:txBody>
      </p:sp>
      <p:sp>
        <p:nvSpPr>
          <p:cNvPr id="16" name="Rectangle 15">
            <a:extLst>
              <a:ext uri="{FF2B5EF4-FFF2-40B4-BE49-F238E27FC236}">
                <a16:creationId xmlns:a16="http://schemas.microsoft.com/office/drawing/2014/main" id="{BA101EC2-00CB-40AC-8BA0-C011A8BC7EB4}"/>
              </a:ext>
            </a:extLst>
          </p:cNvPr>
          <p:cNvSpPr/>
          <p:nvPr/>
        </p:nvSpPr>
        <p:spPr>
          <a:xfrm>
            <a:off x="1071524" y="936364"/>
            <a:ext cx="10048945" cy="1077218"/>
          </a:xfrm>
          <a:prstGeom prst="rect">
            <a:avLst/>
          </a:prstGeom>
        </p:spPr>
        <p:txBody>
          <a:bodyPr wrap="square">
            <a:spAutoFit/>
          </a:bodyPr>
          <a:lstStyle/>
          <a:p>
            <a:pPr algn="ctr"/>
            <a:r>
              <a:rPr lang="vi-VN" sz="3200" dirty="0">
                <a:solidFill>
                  <a:srgbClr val="7030A0"/>
                </a:solidFill>
                <a:latin typeface="#9Slide03 Source Sans Pro Black" panose="020B0803030403020204" pitchFamily="34" charset="0"/>
              </a:rPr>
              <a:t>Câu 1. Chiếc áo dài có vai trò như thế nào trong trang phục của phụ nữ Việt Nam xưa? </a:t>
            </a:r>
            <a:endParaRPr lang="en-US" sz="3200" dirty="0">
              <a:solidFill>
                <a:srgbClr val="7030A0"/>
              </a:solidFill>
              <a:latin typeface="#9Slide03 Source Sans Pro Black" panose="020B0803030403020204" pitchFamily="34" charset="0"/>
            </a:endParaRPr>
          </a:p>
        </p:txBody>
      </p:sp>
    </p:spTree>
    <p:extLst>
      <p:ext uri="{BB962C8B-B14F-4D97-AF65-F5344CB8AC3E}">
        <p14:creationId xmlns:p14="http://schemas.microsoft.com/office/powerpoint/2010/main" val="275062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im Hoạt Hình Nền Trời Vàng Mây, đám Mây, Sương Mù, Thành Phần Hình nền  Vector để tải xuống miễn phí">
            <a:extLst>
              <a:ext uri="{FF2B5EF4-FFF2-40B4-BE49-F238E27FC236}">
                <a16:creationId xmlns:a16="http://schemas.microsoft.com/office/drawing/2014/main" id="{B8BBFDAA-4CBC-4AE5-977B-8D6E298377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02"/>
          <a:stretch/>
        </p:blipFill>
        <p:spPr bwMode="auto">
          <a:xfrm>
            <a:off x="-1" y="0"/>
            <a:ext cx="12192001" cy="68349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DCE0E70-A934-4976-8AB7-CE40934283F0}"/>
              </a:ext>
            </a:extLst>
          </p:cNvPr>
          <p:cNvSpPr/>
          <p:nvPr/>
        </p:nvSpPr>
        <p:spPr>
          <a:xfrm>
            <a:off x="314358" y="348156"/>
            <a:ext cx="11506581" cy="6161687"/>
          </a:xfrm>
          <a:prstGeom prst="roundRect">
            <a:avLst>
              <a:gd name="adj" fmla="val 11503"/>
            </a:avLst>
          </a:prstGeom>
          <a:solidFill>
            <a:schemeClr val="bg1">
              <a:alpha val="92000"/>
            </a:schemeClr>
          </a:solidFill>
          <a:ln>
            <a:noFill/>
          </a:ln>
          <a:effectLst>
            <a:outerShdw blurRad="50800" dist="50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7DA54E4-25CF-4B61-BC67-AC4C965A2C6C}"/>
              </a:ext>
            </a:extLst>
          </p:cNvPr>
          <p:cNvSpPr/>
          <p:nvPr/>
        </p:nvSpPr>
        <p:spPr>
          <a:xfrm>
            <a:off x="1103136" y="531630"/>
            <a:ext cx="9704773" cy="1077218"/>
          </a:xfrm>
          <a:prstGeom prst="rect">
            <a:avLst/>
          </a:prstGeom>
        </p:spPr>
        <p:txBody>
          <a:bodyPr wrap="square">
            <a:spAutoFit/>
          </a:bodyPr>
          <a:lstStyle/>
          <a:p>
            <a:pPr algn="ctr"/>
            <a:r>
              <a:rPr lang="vi-VN" sz="3200" dirty="0">
                <a:solidFill>
                  <a:srgbClr val="7030A0"/>
                </a:solidFill>
                <a:latin typeface="#9Slide03 Source Sans Pro Black" panose="020B0803030403020204" pitchFamily="34" charset="0"/>
              </a:rPr>
              <a:t>Câu 2. Chiếc áo dài tân thời có gì khác so với chiếc áo dài cổ truyền? </a:t>
            </a:r>
            <a:endParaRPr lang="en-US" sz="3200" dirty="0">
              <a:solidFill>
                <a:srgbClr val="7030A0"/>
              </a:solidFill>
              <a:latin typeface="#9Slide03 Source Sans Pro Black" panose="020B0803030403020204" pitchFamily="34" charset="0"/>
            </a:endParaRPr>
          </a:p>
        </p:txBody>
      </p:sp>
      <p:sp>
        <p:nvSpPr>
          <p:cNvPr id="16" name="Flowchart: Terminator 15">
            <a:extLst>
              <a:ext uri="{FF2B5EF4-FFF2-40B4-BE49-F238E27FC236}">
                <a16:creationId xmlns:a16="http://schemas.microsoft.com/office/drawing/2014/main" id="{3BA8E460-2B83-493B-9D65-D0F162A643D2}"/>
              </a:ext>
            </a:extLst>
          </p:cNvPr>
          <p:cNvSpPr/>
          <p:nvPr/>
        </p:nvSpPr>
        <p:spPr>
          <a:xfrm>
            <a:off x="1290166" y="1666054"/>
            <a:ext cx="3520985" cy="822305"/>
          </a:xfrm>
          <a:prstGeom prst="flowChartTerminator">
            <a:avLst/>
          </a:prstGeom>
          <a:ln w="57150">
            <a:solidFill>
              <a:srgbClr val="C00000"/>
            </a:solid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3200" b="1" i="1" dirty="0">
                <a:solidFill>
                  <a:srgbClr val="FF0000"/>
                </a:solidFill>
                <a:latin typeface="+mj-lt"/>
              </a:rPr>
              <a:t>Áo dài cổ truyền</a:t>
            </a:r>
          </a:p>
        </p:txBody>
      </p:sp>
      <p:sp>
        <p:nvSpPr>
          <p:cNvPr id="17" name="Flowchart: Terminator 16">
            <a:extLst>
              <a:ext uri="{FF2B5EF4-FFF2-40B4-BE49-F238E27FC236}">
                <a16:creationId xmlns:a16="http://schemas.microsoft.com/office/drawing/2014/main" id="{E9C5EEB2-76B3-4381-910A-554DB30F0797}"/>
              </a:ext>
            </a:extLst>
          </p:cNvPr>
          <p:cNvSpPr/>
          <p:nvPr/>
        </p:nvSpPr>
        <p:spPr>
          <a:xfrm>
            <a:off x="7108419" y="1676144"/>
            <a:ext cx="3520985" cy="822305"/>
          </a:xfrm>
          <a:prstGeom prst="flowChartTerminator">
            <a:avLst/>
          </a:prstGeom>
          <a:ln w="57150">
            <a:solidFill>
              <a:srgbClr val="0070C0"/>
            </a:solidFill>
            <a:prstDash val="dashDot"/>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vi-VN" sz="3200" b="1" i="1" dirty="0">
                <a:solidFill>
                  <a:srgbClr val="00B0F0"/>
                </a:solidFill>
                <a:latin typeface="+mj-lt"/>
              </a:rPr>
              <a:t>Áo dài tân thời</a:t>
            </a:r>
          </a:p>
        </p:txBody>
      </p:sp>
      <p:grpSp>
        <p:nvGrpSpPr>
          <p:cNvPr id="12" name="Group 11">
            <a:extLst>
              <a:ext uri="{FF2B5EF4-FFF2-40B4-BE49-F238E27FC236}">
                <a16:creationId xmlns:a16="http://schemas.microsoft.com/office/drawing/2014/main" id="{358C90E2-FE78-4199-A694-831753121DEA}"/>
              </a:ext>
            </a:extLst>
          </p:cNvPr>
          <p:cNvGrpSpPr/>
          <p:nvPr/>
        </p:nvGrpSpPr>
        <p:grpSpPr>
          <a:xfrm>
            <a:off x="790785" y="2683423"/>
            <a:ext cx="2524125" cy="3721387"/>
            <a:chOff x="790785" y="2683423"/>
            <a:chExt cx="2524125" cy="3721387"/>
          </a:xfrm>
        </p:grpSpPr>
        <p:pic>
          <p:nvPicPr>
            <p:cNvPr id="1034" name="Picture 10" descr="ArtStation - Ao tu than - Vietnamese ancient">
              <a:extLst>
                <a:ext uri="{FF2B5EF4-FFF2-40B4-BE49-F238E27FC236}">
                  <a16:creationId xmlns:a16="http://schemas.microsoft.com/office/drawing/2014/main" id="{C6F2C034-AC3B-4090-BB7C-52B49436713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394" b="89954" l="10000" r="92240">
                          <a14:foregroundMark x1="28438" y1="73888" x2="25990" y2="88113"/>
                          <a14:foregroundMark x1="25990" y1="88113" x2="54271" y2="89417"/>
                          <a14:foregroundMark x1="92240" y1="69517" x2="92240" y2="69517"/>
                          <a14:foregroundMark x1="22188" y1="11580" x2="16927" y2="18021"/>
                          <a14:foregroundMark x1="16927" y1="18021" x2="14479" y2="25192"/>
                          <a14:foregroundMark x1="14479" y1="25192" x2="14740" y2="30176"/>
                          <a14:foregroundMark x1="27813" y1="9394" x2="36719" y2="9624"/>
                        </a14:backgroundRemoval>
                      </a14:imgEffect>
                    </a14:imgLayer>
                  </a14:imgProps>
                </a:ext>
                <a:ext uri="{28A0092B-C50C-407E-A947-70E740481C1C}">
                  <a14:useLocalDpi xmlns:a14="http://schemas.microsoft.com/office/drawing/2010/main" val="0"/>
                </a:ext>
              </a:extLst>
            </a:blip>
            <a:srcRect/>
            <a:stretch>
              <a:fillRect/>
            </a:stretch>
          </p:blipFill>
          <p:spPr bwMode="auto">
            <a:xfrm>
              <a:off x="790785" y="2683423"/>
              <a:ext cx="25241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E97C738-1BBB-4D80-A730-62DD6F8EC64A}"/>
                </a:ext>
              </a:extLst>
            </p:cNvPr>
            <p:cNvSpPr/>
            <p:nvPr/>
          </p:nvSpPr>
          <p:spPr>
            <a:xfrm>
              <a:off x="1023867" y="5820035"/>
              <a:ext cx="2024913" cy="584775"/>
            </a:xfrm>
            <a:prstGeom prst="rect">
              <a:avLst/>
            </a:prstGeom>
          </p:spPr>
          <p:txBody>
            <a:bodyPr wrap="none">
              <a:spAutoFit/>
            </a:bodyPr>
            <a:lstStyle/>
            <a:p>
              <a:pPr algn="just"/>
              <a:r>
                <a:rPr lang="vi-VN" sz="3200" b="1" i="1" dirty="0">
                  <a:solidFill>
                    <a:srgbClr val="FF0000"/>
                  </a:solidFill>
                  <a:latin typeface="+mj-lt"/>
                </a:rPr>
                <a:t>Áo tứ thân</a:t>
              </a:r>
            </a:p>
          </p:txBody>
        </p:sp>
      </p:grpSp>
      <p:grpSp>
        <p:nvGrpSpPr>
          <p:cNvPr id="13" name="Group 12">
            <a:extLst>
              <a:ext uri="{FF2B5EF4-FFF2-40B4-BE49-F238E27FC236}">
                <a16:creationId xmlns:a16="http://schemas.microsoft.com/office/drawing/2014/main" id="{00724681-8D32-468B-89F3-D81D488B0DC7}"/>
              </a:ext>
            </a:extLst>
          </p:cNvPr>
          <p:cNvGrpSpPr/>
          <p:nvPr/>
        </p:nvGrpSpPr>
        <p:grpSpPr>
          <a:xfrm>
            <a:off x="3314910" y="2743844"/>
            <a:ext cx="2390398" cy="3691540"/>
            <a:chOff x="3314910" y="2743844"/>
            <a:chExt cx="2390398" cy="3691540"/>
          </a:xfrm>
        </p:grpSpPr>
        <p:pic>
          <p:nvPicPr>
            <p:cNvPr id="1036" name="Picture 12" descr="Chàng trai minh họa cổ phục Việt thời Nguyễn bằng nét vẽ chibi | Văn hóa |  PLO">
              <a:extLst>
                <a:ext uri="{FF2B5EF4-FFF2-40B4-BE49-F238E27FC236}">
                  <a16:creationId xmlns:a16="http://schemas.microsoft.com/office/drawing/2014/main" id="{94D1068F-1E15-4DFF-8EB6-A49BBE39D80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9500" b="96000" l="8500" r="43375">
                          <a14:foregroundMark x1="10750" y1="39750" x2="13250" y2="32750"/>
                          <a14:foregroundMark x1="13250" y1="32750" x2="18875" y2="28500"/>
                          <a14:foregroundMark x1="18875" y1="28500" x2="28000" y2="27875"/>
                          <a14:foregroundMark x1="28000" y1="27875" x2="34750" y2="32625"/>
                          <a14:foregroundMark x1="34750" y1="32625" x2="35875" y2="34500"/>
                          <a14:foregroundMark x1="11000" y1="32750" x2="15125" y2="24250"/>
                          <a14:foregroundMark x1="15125" y1="24250" x2="20875" y2="19875"/>
                          <a14:foregroundMark x1="20875" y1="19875" x2="29000" y2="19500"/>
                          <a14:foregroundMark x1="29000" y1="19500" x2="35125" y2="24125"/>
                          <a14:foregroundMark x1="35125" y1="24125" x2="39125" y2="32750"/>
                          <a14:foregroundMark x1="8750" y1="31750" x2="8500" y2="35875"/>
                          <a14:foregroundMark x1="13375" y1="94375" x2="19750" y2="89000"/>
                          <a14:foregroundMark x1="19750" y1="89000" x2="21625" y2="83750"/>
                          <a14:foregroundMark x1="28250" y1="96000" x2="33000" y2="92875"/>
                        </a14:backgroundRemoval>
                      </a14:imgEffect>
                    </a14:imgLayer>
                  </a14:imgProps>
                </a:ext>
                <a:ext uri="{28A0092B-C50C-407E-A947-70E740481C1C}">
                  <a14:useLocalDpi xmlns:a14="http://schemas.microsoft.com/office/drawing/2010/main" val="0"/>
                </a:ext>
              </a:extLst>
            </a:blip>
            <a:srcRect l="5264" t="15957" r="52386" b="2401"/>
            <a:stretch/>
          </p:blipFill>
          <p:spPr bwMode="auto">
            <a:xfrm>
              <a:off x="3715212" y="2743844"/>
              <a:ext cx="1678898" cy="323659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3C8C5B0-6E10-49C7-B26F-9ED15CF3927E}"/>
                </a:ext>
              </a:extLst>
            </p:cNvPr>
            <p:cNvSpPr/>
            <p:nvPr/>
          </p:nvSpPr>
          <p:spPr>
            <a:xfrm>
              <a:off x="3314910" y="5850609"/>
              <a:ext cx="2390398" cy="584775"/>
            </a:xfrm>
            <a:prstGeom prst="rect">
              <a:avLst/>
            </a:prstGeom>
          </p:spPr>
          <p:txBody>
            <a:bodyPr wrap="none">
              <a:spAutoFit/>
            </a:bodyPr>
            <a:lstStyle/>
            <a:p>
              <a:pPr algn="just"/>
              <a:r>
                <a:rPr lang="vi-VN" sz="3200" b="1" i="1" dirty="0">
                  <a:solidFill>
                    <a:srgbClr val="FF0000"/>
                  </a:solidFill>
                  <a:latin typeface="+mj-lt"/>
                </a:rPr>
                <a:t>Áo năm thân</a:t>
              </a:r>
            </a:p>
          </p:txBody>
        </p:sp>
      </p:grpSp>
      <p:pic>
        <p:nvPicPr>
          <p:cNvPr id="18" name="Picture 17">
            <a:extLst>
              <a:ext uri="{FF2B5EF4-FFF2-40B4-BE49-F238E27FC236}">
                <a16:creationId xmlns:a16="http://schemas.microsoft.com/office/drawing/2014/main" id="{3BA4BAD4-AA07-4869-8871-1DF2CD95484A}"/>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2900" l="10000" r="90000">
                        <a14:foregroundMark x1="46150" y1="10067" x2="40950" y2="16433"/>
                        <a14:foregroundMark x1="40950" y1="16433" x2="39600" y2="31467"/>
                        <a14:foregroundMark x1="58950" y1="15533" x2="62550" y2="39133"/>
                        <a14:foregroundMark x1="44850" y1="20533" x2="56350" y2="20533"/>
                        <a14:foregroundMark x1="47800" y1="10500" x2="58300" y2="12100"/>
                        <a14:foregroundMark x1="58300" y1="12100" x2="58950" y2="12667"/>
                        <a14:foregroundMark x1="37650" y1="30600" x2="34000" y2="44767"/>
                        <a14:foregroundMark x1="34000" y1="44767" x2="36000" y2="46567"/>
                        <a14:foregroundMark x1="39950" y1="46333" x2="39950" y2="46333"/>
                        <a14:foregroundMark x1="41250" y1="45467" x2="46850" y2="40667"/>
                        <a14:foregroundMark x1="33050" y1="41533" x2="35850" y2="34600"/>
                        <a14:foregroundMark x1="35850" y1="34600" x2="36000" y2="34533"/>
                        <a14:foregroundMark x1="63200" y1="30600" x2="66850" y2="37200"/>
                        <a14:foregroundMark x1="66850" y1="37200" x2="66350" y2="44367"/>
                        <a14:foregroundMark x1="66350" y1="44367" x2="65200" y2="46333"/>
                        <a14:foregroundMark x1="33700" y1="92900" x2="34700" y2="87433"/>
                        <a14:foregroundMark x1="53050" y1="92667" x2="55050" y2="88100"/>
                        <a14:foregroundMark x1="34700" y1="33000" x2="32800" y2="40000"/>
                        <a14:foregroundMark x1="32800" y1="40000" x2="34700" y2="42833"/>
                      </a14:backgroundRemoval>
                    </a14:imgEffect>
                  </a14:imgLayer>
                </a14:imgProps>
              </a:ext>
              <a:ext uri="{28A0092B-C50C-407E-A947-70E740481C1C}">
                <a14:useLocalDpi xmlns:a14="http://schemas.microsoft.com/office/drawing/2010/main" val="0"/>
              </a:ext>
            </a:extLst>
          </a:blip>
          <a:stretch>
            <a:fillRect/>
          </a:stretch>
        </p:blipFill>
        <p:spPr>
          <a:xfrm>
            <a:off x="7333276" y="2392407"/>
            <a:ext cx="2815652" cy="4223478"/>
          </a:xfrm>
          <a:prstGeom prst="rect">
            <a:avLst/>
          </a:prstGeom>
        </p:spPr>
      </p:pic>
    </p:spTree>
    <p:extLst>
      <p:ext uri="{BB962C8B-B14F-4D97-AF65-F5344CB8AC3E}">
        <p14:creationId xmlns:p14="http://schemas.microsoft.com/office/powerpoint/2010/main" val="7181078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bg/>
                                          </p:spTgt>
                                        </p:tgtEl>
                                        <p:attrNameLst>
                                          <p:attrName>style.visibility</p:attrName>
                                        </p:attrNameLst>
                                      </p:cBhvr>
                                      <p:to>
                                        <p:strVal val="visible"/>
                                      </p:to>
                                    </p:set>
                                    <p:animEffect transition="in" filter="fade">
                                      <p:cBhvr>
                                        <p:cTn id="18" dur="500"/>
                                        <p:tgtEl>
                                          <p:spTgt spid="17">
                                            <p:bg/>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249047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1070</Words>
  <Application>Microsoft Office PowerPoint</Application>
  <PresentationFormat>Màn hình rộng</PresentationFormat>
  <Paragraphs>67</Paragraphs>
  <Slides>17</Slides>
  <Notes>2</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17</vt:i4>
      </vt:variant>
    </vt:vector>
  </HeadingPairs>
  <TitlesOfParts>
    <vt:vector size="27" baseType="lpstr">
      <vt:lpstr>Fleur De Leah</vt:lpstr>
      <vt:lpstr>Arial</vt:lpstr>
      <vt:lpstr>Calibri Light</vt:lpstr>
      <vt:lpstr>#9Slide03 Source Sans Pro Black</vt:lpstr>
      <vt:lpstr>Times New Roman</vt:lpstr>
      <vt:lpstr>Pattaya</vt:lpstr>
      <vt:lpstr>OpenSans</vt:lpstr>
      <vt:lpstr>Calibri</vt:lpstr>
      <vt:lpstr>AvantGarde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phgiang.k21dgdth@gmail.com</dc:creator>
  <cp:lastModifiedBy>WINDOWS</cp:lastModifiedBy>
  <cp:revision>71</cp:revision>
  <dcterms:created xsi:type="dcterms:W3CDTF">2022-03-11T22:58:49Z</dcterms:created>
  <dcterms:modified xsi:type="dcterms:W3CDTF">2024-04-08T05:13:38Z</dcterms:modified>
</cp:coreProperties>
</file>