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60" r:id="rId4"/>
    <p:sldId id="262" r:id="rId5"/>
    <p:sldId id="263" r:id="rId6"/>
    <p:sldId id="264" r:id="rId7"/>
    <p:sldId id="261" r:id="rId8"/>
    <p:sldId id="266" r:id="rId9"/>
    <p:sldId id="271" r:id="rId10"/>
    <p:sldId id="267" r:id="rId11"/>
    <p:sldId id="268" r:id="rId12"/>
    <p:sldId id="269" r:id="rId13"/>
    <p:sldId id="272" r:id="rId14"/>
    <p:sldId id="273" r:id="rId15"/>
    <p:sldId id="270" r:id="rId16"/>
    <p:sldId id="276" r:id="rId17"/>
    <p:sldId id="279" r:id="rId18"/>
    <p:sldId id="280"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B8B8"/>
    <a:srgbClr val="FFD966"/>
    <a:srgbClr val="E1FFA5"/>
    <a:srgbClr val="FFF1B8"/>
    <a:srgbClr val="C5D9EB"/>
    <a:srgbClr val="FFCC00"/>
    <a:srgbClr val="9966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1" d="100"/>
          <a:sy n="71" d="100"/>
        </p:scale>
        <p:origin x="-47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B47AA-4368-499B-86C0-7C3EE5C7E0D4}" type="datetimeFigureOut">
              <a:rPr lang="en-GB" smtClean="0"/>
              <a:pPr/>
              <a:t>03/06/2023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87B65-AF47-48F8-96BA-FD1430C5D992}" type="slidenum">
              <a:rPr lang="en-GB" smtClean="0"/>
              <a:pPr/>
              <a:t>‹#›</a:t>
            </a:fld>
            <a:endParaRPr lang="en-GB"/>
          </a:p>
        </p:txBody>
      </p:sp>
    </p:spTree>
    <p:extLst>
      <p:ext uri="{BB962C8B-B14F-4D97-AF65-F5344CB8AC3E}">
        <p14:creationId xmlns:p14="http://schemas.microsoft.com/office/powerpoint/2010/main" xmlns="" val="213034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92B679-AE23-4750-8FB0-6513430B8953}" type="slidenum">
              <a:rPr lang="zh-CN" altLang="en-US" smtClean="0"/>
              <a:pPr/>
              <a:t>2</a:t>
            </a:fld>
            <a:endParaRPr lang="zh-CN" altLang="en-US" dirty="0"/>
          </a:p>
        </p:txBody>
      </p:sp>
    </p:spTree>
    <p:extLst>
      <p:ext uri="{BB962C8B-B14F-4D97-AF65-F5344CB8AC3E}">
        <p14:creationId xmlns:p14="http://schemas.microsoft.com/office/powerpoint/2010/main" xmlns="" val="282108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63B9AE-580E-4F33-83C3-FE7E7251E7D2}" type="datetimeFigureOut">
              <a:rPr lang="en-GB" smtClean="0"/>
              <a:pPr/>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4A99A-7ECA-4CD3-BB84-8473F7ED729C}" type="slidenum">
              <a:rPr lang="en-GB" smtClean="0"/>
              <a:pPr/>
              <a:t>‹#›</a:t>
            </a:fld>
            <a:endParaRPr lang="en-GB"/>
          </a:p>
        </p:txBody>
      </p:sp>
    </p:spTree>
    <p:extLst>
      <p:ext uri="{BB962C8B-B14F-4D97-AF65-F5344CB8AC3E}">
        <p14:creationId xmlns:p14="http://schemas.microsoft.com/office/powerpoint/2010/main" xmlns="" val="46921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63B9AE-580E-4F33-83C3-FE7E7251E7D2}" type="datetimeFigureOut">
              <a:rPr lang="en-GB" smtClean="0"/>
              <a:pPr/>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4A99A-7ECA-4CD3-BB84-8473F7ED729C}" type="slidenum">
              <a:rPr lang="en-GB" smtClean="0"/>
              <a:pPr/>
              <a:t>‹#›</a:t>
            </a:fld>
            <a:endParaRPr lang="en-GB"/>
          </a:p>
        </p:txBody>
      </p:sp>
    </p:spTree>
    <p:extLst>
      <p:ext uri="{BB962C8B-B14F-4D97-AF65-F5344CB8AC3E}">
        <p14:creationId xmlns:p14="http://schemas.microsoft.com/office/powerpoint/2010/main" xmlns="" val="182373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63B9AE-580E-4F33-83C3-FE7E7251E7D2}" type="datetimeFigureOut">
              <a:rPr lang="en-GB" smtClean="0"/>
              <a:pPr/>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4A99A-7ECA-4CD3-BB84-8473F7ED729C}" type="slidenum">
              <a:rPr lang="en-GB" smtClean="0"/>
              <a:pPr/>
              <a:t>‹#›</a:t>
            </a:fld>
            <a:endParaRPr lang="en-GB"/>
          </a:p>
        </p:txBody>
      </p:sp>
    </p:spTree>
    <p:extLst>
      <p:ext uri="{BB962C8B-B14F-4D97-AF65-F5344CB8AC3E}">
        <p14:creationId xmlns:p14="http://schemas.microsoft.com/office/powerpoint/2010/main" xmlns="" val="2358853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50795881"/>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63B9AE-580E-4F33-83C3-FE7E7251E7D2}" type="datetimeFigureOut">
              <a:rPr lang="en-GB" smtClean="0"/>
              <a:pPr/>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4A99A-7ECA-4CD3-BB84-8473F7ED729C}" type="slidenum">
              <a:rPr lang="en-GB" smtClean="0"/>
              <a:pPr/>
              <a:t>‹#›</a:t>
            </a:fld>
            <a:endParaRPr lang="en-GB"/>
          </a:p>
        </p:txBody>
      </p:sp>
    </p:spTree>
    <p:extLst>
      <p:ext uri="{BB962C8B-B14F-4D97-AF65-F5344CB8AC3E}">
        <p14:creationId xmlns:p14="http://schemas.microsoft.com/office/powerpoint/2010/main" xmlns="" val="53710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63B9AE-580E-4F33-83C3-FE7E7251E7D2}" type="datetimeFigureOut">
              <a:rPr lang="en-GB" smtClean="0"/>
              <a:pPr/>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4A99A-7ECA-4CD3-BB84-8473F7ED729C}" type="slidenum">
              <a:rPr lang="en-GB" smtClean="0"/>
              <a:pPr/>
              <a:t>‹#›</a:t>
            </a:fld>
            <a:endParaRPr lang="en-GB"/>
          </a:p>
        </p:txBody>
      </p:sp>
    </p:spTree>
    <p:extLst>
      <p:ext uri="{BB962C8B-B14F-4D97-AF65-F5344CB8AC3E}">
        <p14:creationId xmlns:p14="http://schemas.microsoft.com/office/powerpoint/2010/main" xmlns="" val="141571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63B9AE-580E-4F33-83C3-FE7E7251E7D2}" type="datetimeFigureOut">
              <a:rPr lang="en-GB" smtClean="0"/>
              <a:pPr/>
              <a:t>03/06/2023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14A99A-7ECA-4CD3-BB84-8473F7ED729C}" type="slidenum">
              <a:rPr lang="en-GB" smtClean="0"/>
              <a:pPr/>
              <a:t>‹#›</a:t>
            </a:fld>
            <a:endParaRPr lang="en-GB"/>
          </a:p>
        </p:txBody>
      </p:sp>
    </p:spTree>
    <p:extLst>
      <p:ext uri="{BB962C8B-B14F-4D97-AF65-F5344CB8AC3E}">
        <p14:creationId xmlns:p14="http://schemas.microsoft.com/office/powerpoint/2010/main" xmlns="" val="108257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63B9AE-580E-4F33-83C3-FE7E7251E7D2}" type="datetimeFigureOut">
              <a:rPr lang="en-GB" smtClean="0"/>
              <a:pPr/>
              <a:t>03/06/2023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14A99A-7ECA-4CD3-BB84-8473F7ED729C}" type="slidenum">
              <a:rPr lang="en-GB" smtClean="0"/>
              <a:pPr/>
              <a:t>‹#›</a:t>
            </a:fld>
            <a:endParaRPr lang="en-GB"/>
          </a:p>
        </p:txBody>
      </p:sp>
    </p:spTree>
    <p:extLst>
      <p:ext uri="{BB962C8B-B14F-4D97-AF65-F5344CB8AC3E}">
        <p14:creationId xmlns:p14="http://schemas.microsoft.com/office/powerpoint/2010/main" xmlns="" val="131033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63B9AE-580E-4F33-83C3-FE7E7251E7D2}" type="datetimeFigureOut">
              <a:rPr lang="en-GB" smtClean="0"/>
              <a:pPr/>
              <a:t>03/06/2023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14A99A-7ECA-4CD3-BB84-8473F7ED729C}" type="slidenum">
              <a:rPr lang="en-GB" smtClean="0"/>
              <a:pPr/>
              <a:t>‹#›</a:t>
            </a:fld>
            <a:endParaRPr lang="en-GB"/>
          </a:p>
        </p:txBody>
      </p:sp>
    </p:spTree>
    <p:extLst>
      <p:ext uri="{BB962C8B-B14F-4D97-AF65-F5344CB8AC3E}">
        <p14:creationId xmlns:p14="http://schemas.microsoft.com/office/powerpoint/2010/main" xmlns="" val="129253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3B9AE-580E-4F33-83C3-FE7E7251E7D2}" type="datetimeFigureOut">
              <a:rPr lang="en-GB" smtClean="0"/>
              <a:pPr/>
              <a:t>03/06/2023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14A99A-7ECA-4CD3-BB84-8473F7ED729C}" type="slidenum">
              <a:rPr lang="en-GB" smtClean="0"/>
              <a:pPr/>
              <a:t>‹#›</a:t>
            </a:fld>
            <a:endParaRPr lang="en-GB"/>
          </a:p>
        </p:txBody>
      </p:sp>
    </p:spTree>
    <p:extLst>
      <p:ext uri="{BB962C8B-B14F-4D97-AF65-F5344CB8AC3E}">
        <p14:creationId xmlns:p14="http://schemas.microsoft.com/office/powerpoint/2010/main" xmlns="" val="225367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63B9AE-580E-4F33-83C3-FE7E7251E7D2}" type="datetimeFigureOut">
              <a:rPr lang="en-GB" smtClean="0"/>
              <a:pPr/>
              <a:t>03/06/2023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14A99A-7ECA-4CD3-BB84-8473F7ED729C}" type="slidenum">
              <a:rPr lang="en-GB" smtClean="0"/>
              <a:pPr/>
              <a:t>‹#›</a:t>
            </a:fld>
            <a:endParaRPr lang="en-GB"/>
          </a:p>
        </p:txBody>
      </p:sp>
    </p:spTree>
    <p:extLst>
      <p:ext uri="{BB962C8B-B14F-4D97-AF65-F5344CB8AC3E}">
        <p14:creationId xmlns:p14="http://schemas.microsoft.com/office/powerpoint/2010/main" xmlns="" val="159838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63B9AE-580E-4F33-83C3-FE7E7251E7D2}" type="datetimeFigureOut">
              <a:rPr lang="en-GB" smtClean="0"/>
              <a:pPr/>
              <a:t>03/06/2023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14A99A-7ECA-4CD3-BB84-8473F7ED729C}" type="slidenum">
              <a:rPr lang="en-GB" smtClean="0"/>
              <a:pPr/>
              <a:t>‹#›</a:t>
            </a:fld>
            <a:endParaRPr lang="en-GB"/>
          </a:p>
        </p:txBody>
      </p:sp>
    </p:spTree>
    <p:extLst>
      <p:ext uri="{BB962C8B-B14F-4D97-AF65-F5344CB8AC3E}">
        <p14:creationId xmlns:p14="http://schemas.microsoft.com/office/powerpoint/2010/main" xmlns="" val="224776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3B9AE-580E-4F33-83C3-FE7E7251E7D2}" type="datetimeFigureOut">
              <a:rPr lang="en-GB" smtClean="0"/>
              <a:pPr/>
              <a:t>03/06/2023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4A99A-7ECA-4CD3-BB84-8473F7ED729C}" type="slidenum">
              <a:rPr lang="en-GB" smtClean="0"/>
              <a:pPr/>
              <a:t>‹#›</a:t>
            </a:fld>
            <a:endParaRPr lang="en-GB"/>
          </a:p>
        </p:txBody>
      </p:sp>
    </p:spTree>
    <p:extLst>
      <p:ext uri="{BB962C8B-B14F-4D97-AF65-F5344CB8AC3E}">
        <p14:creationId xmlns:p14="http://schemas.microsoft.com/office/powerpoint/2010/main" xmlns="" val="422674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856631" y="1809750"/>
            <a:ext cx="3718405" cy="1009650"/>
            <a:chOff x="4856631" y="1809750"/>
            <a:chExt cx="3718405" cy="1009650"/>
          </a:xfrm>
        </p:grpSpPr>
        <p:sp>
          <p:nvSpPr>
            <p:cNvPr id="7" name="Round Diagonal Corner Rectangle 6"/>
            <p:cNvSpPr/>
            <p:nvPr/>
          </p:nvSpPr>
          <p:spPr>
            <a:xfrm>
              <a:off x="4856631" y="1809750"/>
              <a:ext cx="3382493" cy="1009650"/>
            </a:xfrm>
            <a:prstGeom prst="round2DiagRect">
              <a:avLst>
                <a:gd name="adj1" fmla="val 50000"/>
                <a:gd name="adj2" fmla="val 50000"/>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975762" y="1960632"/>
              <a:ext cx="3599274" cy="707886"/>
            </a:xfrm>
            <a:prstGeom prst="rect">
              <a:avLst/>
            </a:prstGeom>
            <a:noFill/>
          </p:spPr>
          <p:txBody>
            <a:bodyPr wrap="square" rtlCol="0">
              <a:spAutoFit/>
            </a:bodyPr>
            <a:lstStyle/>
            <a:p>
              <a:r>
                <a:rPr lang="en-GB" sz="4000" dirty="0" err="1">
                  <a:solidFill>
                    <a:schemeClr val="bg1"/>
                  </a:solidFill>
                  <a:latin typeface="Times New Roman" pitchFamily="18" charset="0"/>
                  <a:cs typeface="Times New Roman" pitchFamily="18" charset="0"/>
                </a:rPr>
                <a:t>Tập</a:t>
              </a:r>
              <a:r>
                <a:rPr lang="en-GB" sz="4000" dirty="0">
                  <a:solidFill>
                    <a:schemeClr val="bg1"/>
                  </a:solidFill>
                  <a:latin typeface="Times New Roman" pitchFamily="18" charset="0"/>
                  <a:cs typeface="Times New Roman" pitchFamily="18" charset="0"/>
                </a:rPr>
                <a:t> </a:t>
              </a:r>
              <a:r>
                <a:rPr lang="en-GB" sz="4000" dirty="0" err="1">
                  <a:solidFill>
                    <a:schemeClr val="bg1"/>
                  </a:solidFill>
                  <a:latin typeface="Times New Roman" pitchFamily="18" charset="0"/>
                  <a:cs typeface="Times New Roman" pitchFamily="18" charset="0"/>
                </a:rPr>
                <a:t>đọc</a:t>
              </a:r>
              <a:r>
                <a:rPr lang="en-GB" sz="4000" dirty="0">
                  <a:solidFill>
                    <a:schemeClr val="bg1"/>
                  </a:solidFill>
                  <a:latin typeface="Times New Roman" pitchFamily="18" charset="0"/>
                  <a:cs typeface="Times New Roman" pitchFamily="18" charset="0"/>
                </a:rPr>
                <a:t>- </a:t>
              </a:r>
              <a:r>
                <a:rPr lang="en-GB" sz="4000" dirty="0" err="1">
                  <a:solidFill>
                    <a:schemeClr val="bg1"/>
                  </a:solidFill>
                  <a:latin typeface="Times New Roman" pitchFamily="18" charset="0"/>
                  <a:cs typeface="Times New Roman" pitchFamily="18" charset="0"/>
                </a:rPr>
                <a:t>Lớp</a:t>
              </a:r>
              <a:r>
                <a:rPr lang="en-GB" sz="4000" dirty="0">
                  <a:solidFill>
                    <a:schemeClr val="bg1"/>
                  </a:solidFill>
                  <a:latin typeface="Times New Roman" pitchFamily="18" charset="0"/>
                  <a:cs typeface="Times New Roman" pitchFamily="18" charset="0"/>
                </a:rPr>
                <a:t> 5</a:t>
              </a:r>
            </a:p>
          </p:txBody>
        </p:sp>
      </p:grpSp>
      <p:sp>
        <p:nvSpPr>
          <p:cNvPr id="5" name="TextBox 4"/>
          <p:cNvSpPr txBox="1"/>
          <p:nvPr/>
        </p:nvSpPr>
        <p:spPr>
          <a:xfrm>
            <a:off x="1887155" y="3171825"/>
            <a:ext cx="9321783" cy="1015663"/>
          </a:xfrm>
          <a:prstGeom prst="rect">
            <a:avLst/>
          </a:prstGeom>
          <a:noFill/>
        </p:spPr>
        <p:txBody>
          <a:bodyPr wrap="none" rtlCol="0">
            <a:spAutoFit/>
          </a:bodyPr>
          <a:lstStyle/>
          <a:p>
            <a:r>
              <a:rPr lang="en-GB" sz="6000" dirty="0">
                <a:ln w="28575">
                  <a:solidFill>
                    <a:sysClr val="windowText" lastClr="000000"/>
                  </a:solidFill>
                </a:ln>
                <a:solidFill>
                  <a:srgbClr val="FF0000"/>
                </a:solidFill>
                <a:latin typeface="#9Slide03 IcielPanton Black" panose="00000A00000000000000" pitchFamily="2" charset="0"/>
              </a:rPr>
              <a:t>PHONG CẢNH ĐỀN HÙNG</a:t>
            </a:r>
          </a:p>
        </p:txBody>
      </p:sp>
      <p:sp>
        <p:nvSpPr>
          <p:cNvPr id="2" name="Hộp Văn bản 1">
            <a:extLst>
              <a:ext uri="{FF2B5EF4-FFF2-40B4-BE49-F238E27FC236}">
                <a16:creationId xmlns:a16="http://schemas.microsoft.com/office/drawing/2014/main" xmlns="" id="{62154AE9-16C3-CF17-80E2-47630F35A18D}"/>
              </a:ext>
            </a:extLst>
          </p:cNvPr>
          <p:cNvSpPr txBox="1"/>
          <p:nvPr/>
        </p:nvSpPr>
        <p:spPr>
          <a:xfrm>
            <a:off x="3062812" y="547909"/>
            <a:ext cx="6639328" cy="523220"/>
          </a:xfrm>
          <a:prstGeom prst="rect">
            <a:avLst/>
          </a:prstGeom>
          <a:noFill/>
        </p:spPr>
        <p:txBody>
          <a:bodyPr wrap="square" rtlCol="0">
            <a:spAutoFit/>
          </a:bodyPr>
          <a:lstStyle/>
          <a:p>
            <a:pPr algn="ctr"/>
            <a:r>
              <a:rPr lang="en-US" sz="2800" dirty="0" err="1">
                <a:solidFill>
                  <a:srgbClr val="FF0000"/>
                </a:solidFill>
              </a:rPr>
              <a:t>Trường</a:t>
            </a:r>
            <a:r>
              <a:rPr lang="en-US" sz="2800" dirty="0">
                <a:solidFill>
                  <a:srgbClr val="FF0000"/>
                </a:solidFill>
              </a:rPr>
              <a:t> </a:t>
            </a:r>
            <a:r>
              <a:rPr lang="en-US" sz="2800" dirty="0" err="1">
                <a:solidFill>
                  <a:srgbClr val="FF0000"/>
                </a:solidFill>
              </a:rPr>
              <a:t>Tiểu</a:t>
            </a:r>
            <a:r>
              <a:rPr lang="en-US" sz="2800" dirty="0">
                <a:solidFill>
                  <a:srgbClr val="FF0000"/>
                </a:solidFill>
              </a:rPr>
              <a:t> </a:t>
            </a:r>
            <a:r>
              <a:rPr lang="en-US" sz="2800" dirty="0" err="1">
                <a:solidFill>
                  <a:srgbClr val="FF0000"/>
                </a:solidFill>
              </a:rPr>
              <a:t>học</a:t>
            </a:r>
            <a:r>
              <a:rPr lang="en-US" sz="2800" dirty="0">
                <a:solidFill>
                  <a:srgbClr val="FF0000"/>
                </a:solidFill>
              </a:rPr>
              <a:t> </a:t>
            </a:r>
            <a:r>
              <a:rPr lang="en-US" sz="2800" dirty="0" err="1">
                <a:solidFill>
                  <a:srgbClr val="FF0000"/>
                </a:solidFill>
              </a:rPr>
              <a:t>Ngọc</a:t>
            </a:r>
            <a:r>
              <a:rPr lang="en-US" sz="2800" dirty="0">
                <a:solidFill>
                  <a:srgbClr val="FF0000"/>
                </a:solidFill>
              </a:rPr>
              <a:t> </a:t>
            </a:r>
            <a:r>
              <a:rPr lang="en-US" sz="2800" dirty="0" err="1">
                <a:solidFill>
                  <a:srgbClr val="FF0000"/>
                </a:solidFill>
              </a:rPr>
              <a:t>Lâm</a:t>
            </a:r>
            <a:endParaRPr lang="vi-VN" sz="2800" dirty="0">
              <a:solidFill>
                <a:srgbClr val="FF0000"/>
              </a:solidFill>
            </a:endParaRPr>
          </a:p>
        </p:txBody>
      </p:sp>
    </p:spTree>
    <p:extLst>
      <p:ext uri="{BB962C8B-B14F-4D97-AF65-F5344CB8AC3E}">
        <p14:creationId xmlns:p14="http://schemas.microsoft.com/office/powerpoint/2010/main" xmlns="" val="19434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8653" y="486136"/>
            <a:ext cx="10718156" cy="1805651"/>
            <a:chOff x="798653" y="486136"/>
            <a:chExt cx="10718156" cy="1805651"/>
          </a:xfrm>
        </p:grpSpPr>
        <p:sp>
          <p:nvSpPr>
            <p:cNvPr id="3" name="Rounded Rectangle 2"/>
            <p:cNvSpPr/>
            <p:nvPr/>
          </p:nvSpPr>
          <p:spPr>
            <a:xfrm>
              <a:off x="798653" y="486136"/>
              <a:ext cx="10718156" cy="180565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257781" y="1062333"/>
              <a:ext cx="9799899" cy="684803"/>
            </a:xfrm>
            <a:prstGeom prst="rect">
              <a:avLst/>
            </a:prstGeom>
          </p:spPr>
          <p:txBody>
            <a:bodyPr wrap="square">
              <a:spAutoFit/>
            </a:bodyPr>
            <a:lstStyle/>
            <a:p>
              <a:pPr algn="just">
                <a:lnSpc>
                  <a:spcPct val="150000"/>
                </a:lnSpc>
              </a:pPr>
              <a:r>
                <a:rPr lang="en-GB" sz="2800" b="0" i="0" dirty="0" err="1">
                  <a:effectLst/>
                  <a:latin typeface="Times New Roman" pitchFamily="18" charset="0"/>
                  <a:cs typeface="Times New Roman" pitchFamily="18" charset="0"/>
                </a:rPr>
                <a:t>Câu</a:t>
              </a:r>
              <a:r>
                <a:rPr lang="en-GB" sz="2800" b="0" i="0" dirty="0">
                  <a:effectLst/>
                  <a:latin typeface="Times New Roman" pitchFamily="18" charset="0"/>
                  <a:cs typeface="Times New Roman" pitchFamily="18" charset="0"/>
                </a:rPr>
                <a:t> 1: </a:t>
              </a:r>
              <a:r>
                <a:rPr lang="en-GB" sz="2800" b="0" i="0" dirty="0" err="1">
                  <a:effectLst/>
                  <a:latin typeface="Times New Roman" pitchFamily="18" charset="0"/>
                  <a:cs typeface="Times New Roman" pitchFamily="18" charset="0"/>
                </a:rPr>
                <a:t>Hãy</a:t>
              </a:r>
              <a:r>
                <a:rPr lang="en-GB" sz="2800" b="0" i="0" dirty="0">
                  <a:effectLst/>
                  <a:latin typeface="Times New Roman" pitchFamily="18" charset="0"/>
                  <a:cs typeface="Times New Roman" pitchFamily="18" charset="0"/>
                </a:rPr>
                <a:t> </a:t>
              </a:r>
              <a:r>
                <a:rPr lang="en-GB" sz="2800" b="0" i="0" dirty="0" err="1">
                  <a:effectLst/>
                  <a:latin typeface="Times New Roman" pitchFamily="18" charset="0"/>
                  <a:cs typeface="Times New Roman" pitchFamily="18" charset="0"/>
                </a:rPr>
                <a:t>kể</a:t>
              </a:r>
              <a:r>
                <a:rPr lang="en-GB" sz="2800" b="0" i="0" dirty="0">
                  <a:effectLst/>
                  <a:latin typeface="Times New Roman" pitchFamily="18" charset="0"/>
                  <a:cs typeface="Times New Roman" pitchFamily="18" charset="0"/>
                </a:rPr>
                <a:t> </a:t>
              </a:r>
              <a:r>
                <a:rPr lang="en-GB" sz="2800" b="0" i="0" dirty="0" err="1">
                  <a:effectLst/>
                  <a:latin typeface="Times New Roman" pitchFamily="18" charset="0"/>
                  <a:cs typeface="Times New Roman" pitchFamily="18" charset="0"/>
                </a:rPr>
                <a:t>những</a:t>
              </a:r>
              <a:r>
                <a:rPr lang="en-GB" sz="2800" b="0" i="0" dirty="0">
                  <a:effectLst/>
                  <a:latin typeface="Times New Roman" pitchFamily="18" charset="0"/>
                  <a:cs typeface="Times New Roman" pitchFamily="18" charset="0"/>
                </a:rPr>
                <a:t> </a:t>
              </a:r>
              <a:r>
                <a:rPr lang="en-GB" sz="2800" b="0" i="0" dirty="0" err="1">
                  <a:effectLst/>
                  <a:latin typeface="Times New Roman" pitchFamily="18" charset="0"/>
                  <a:cs typeface="Times New Roman" pitchFamily="18" charset="0"/>
                </a:rPr>
                <a:t>điều</a:t>
              </a:r>
              <a:r>
                <a:rPr lang="en-GB" sz="2800" b="0" i="0" dirty="0">
                  <a:effectLst/>
                  <a:latin typeface="Times New Roman" pitchFamily="18" charset="0"/>
                  <a:cs typeface="Times New Roman" pitchFamily="18" charset="0"/>
                </a:rPr>
                <a:t> </a:t>
              </a:r>
              <a:r>
                <a:rPr lang="en-GB" sz="2800" b="0" i="0" dirty="0" err="1">
                  <a:effectLst/>
                  <a:latin typeface="Times New Roman" pitchFamily="18" charset="0"/>
                  <a:cs typeface="Times New Roman" pitchFamily="18" charset="0"/>
                </a:rPr>
                <a:t>em</a:t>
              </a:r>
              <a:r>
                <a:rPr lang="en-GB" sz="2800" b="0" i="0" dirty="0">
                  <a:effectLst/>
                  <a:latin typeface="Times New Roman" pitchFamily="18" charset="0"/>
                  <a:cs typeface="Times New Roman" pitchFamily="18" charset="0"/>
                </a:rPr>
                <a:t> </a:t>
              </a:r>
              <a:r>
                <a:rPr lang="en-GB" sz="2800" b="0" i="0" dirty="0" err="1">
                  <a:effectLst/>
                  <a:latin typeface="Times New Roman" pitchFamily="18" charset="0"/>
                  <a:cs typeface="Times New Roman" pitchFamily="18" charset="0"/>
                </a:rPr>
                <a:t>biết</a:t>
              </a:r>
              <a:r>
                <a:rPr lang="en-GB" sz="2800" b="0" i="0" dirty="0">
                  <a:effectLst/>
                  <a:latin typeface="Times New Roman" pitchFamily="18" charset="0"/>
                  <a:cs typeface="Times New Roman" pitchFamily="18" charset="0"/>
                </a:rPr>
                <a:t> </a:t>
              </a:r>
              <a:r>
                <a:rPr lang="en-GB" sz="2800" b="0" i="0" dirty="0" err="1">
                  <a:effectLst/>
                  <a:latin typeface="Times New Roman" pitchFamily="18" charset="0"/>
                  <a:cs typeface="Times New Roman" pitchFamily="18" charset="0"/>
                </a:rPr>
                <a:t>về</a:t>
              </a:r>
              <a:r>
                <a:rPr lang="en-GB" sz="2800" b="0" i="0" dirty="0">
                  <a:effectLst/>
                  <a:latin typeface="Times New Roman" pitchFamily="18" charset="0"/>
                  <a:cs typeface="Times New Roman" pitchFamily="18" charset="0"/>
                </a:rPr>
                <a:t> </a:t>
              </a:r>
              <a:r>
                <a:rPr lang="en-GB" sz="2800" b="0" i="0" dirty="0" err="1">
                  <a:effectLst/>
                  <a:latin typeface="Times New Roman" pitchFamily="18" charset="0"/>
                  <a:cs typeface="Times New Roman" pitchFamily="18" charset="0"/>
                </a:rPr>
                <a:t>các</a:t>
              </a:r>
              <a:r>
                <a:rPr lang="en-GB" sz="2800" b="0" i="0" dirty="0">
                  <a:effectLst/>
                  <a:latin typeface="Times New Roman" pitchFamily="18" charset="0"/>
                  <a:cs typeface="Times New Roman" pitchFamily="18" charset="0"/>
                </a:rPr>
                <a:t> </a:t>
              </a:r>
              <a:r>
                <a:rPr lang="en-GB" sz="2800" b="0" i="0" dirty="0" err="1">
                  <a:effectLst/>
                  <a:latin typeface="Times New Roman" pitchFamily="18" charset="0"/>
                  <a:cs typeface="Times New Roman" pitchFamily="18" charset="0"/>
                </a:rPr>
                <a:t>vua</a:t>
              </a:r>
              <a:r>
                <a:rPr lang="en-GB" sz="2800" b="0" i="0" dirty="0">
                  <a:effectLst/>
                  <a:latin typeface="Times New Roman" pitchFamily="18" charset="0"/>
                  <a:cs typeface="Times New Roman" pitchFamily="18" charset="0"/>
                </a:rPr>
                <a:t> </a:t>
              </a:r>
              <a:r>
                <a:rPr lang="en-GB" sz="2800" b="0" i="0" dirty="0" err="1">
                  <a:effectLst/>
                  <a:latin typeface="Times New Roman" pitchFamily="18" charset="0"/>
                  <a:cs typeface="Times New Roman" pitchFamily="18" charset="0"/>
                </a:rPr>
                <a:t>Hùng</a:t>
              </a:r>
              <a:r>
                <a:rPr lang="en-GB" sz="2800" b="0" i="0" dirty="0">
                  <a:effectLst/>
                  <a:latin typeface="#9Slide03 Comfortaa Bold" panose="00000800000000000000" pitchFamily="2" charset="0"/>
                </a:rPr>
                <a:t>.</a:t>
              </a:r>
            </a:p>
          </p:txBody>
        </p:sp>
      </p:grpSp>
      <p:sp>
        <p:nvSpPr>
          <p:cNvPr id="5" name="Rectangle 4"/>
          <p:cNvSpPr/>
          <p:nvPr/>
        </p:nvSpPr>
        <p:spPr>
          <a:xfrm>
            <a:off x="798653" y="2632859"/>
            <a:ext cx="6817489" cy="3163238"/>
          </a:xfrm>
          <a:prstGeom prst="rect">
            <a:avLst/>
          </a:prstGeom>
          <a:solidFill>
            <a:schemeClr val="bg1"/>
          </a:solidFill>
        </p:spPr>
        <p:txBody>
          <a:bodyPr wrap="square">
            <a:spAutoFit/>
          </a:bodyPr>
          <a:lstStyle/>
          <a:p>
            <a:pPr algn="just">
              <a:lnSpc>
                <a:spcPct val="120000"/>
              </a:lnSpc>
            </a:pPr>
            <a:r>
              <a:rPr lang="vi-VN" sz="2400" dirty="0">
                <a:latin typeface="+mj-lt"/>
              </a:rPr>
              <a:t>Người con trưởng theo Âu Cơ được tôn làm vua, lấy hiệu là Hùng Vương, đóng đô ở đất Phong Châu, đặt tên nước là Văn Lang. Triều đình có tướng văn, tướng võ. Con trai của vua gọi là Lang, con gái của vua gọi là Mị Nương. Khi cha chết thì ngôi vua truyền cho con trai trưởng, mười mấy đời nối ngôi đều lấy hiệu là Hùng Vương.</a:t>
            </a:r>
            <a:endParaRPr lang="en-GB" sz="2400" dirty="0">
              <a:latin typeface="+mj-lt"/>
            </a:endParaRPr>
          </a:p>
        </p:txBody>
      </p:sp>
      <p:pic>
        <p:nvPicPr>
          <p:cNvPr id="9" name="Picture 8"/>
          <p:cNvPicPr>
            <a:picLocks noChangeAspect="1"/>
          </p:cNvPicPr>
          <p:nvPr/>
        </p:nvPicPr>
        <p:blipFill>
          <a:blip r:embed="rId2"/>
          <a:stretch>
            <a:fillRect/>
          </a:stretch>
        </p:blipFill>
        <p:spPr>
          <a:xfrm>
            <a:off x="7706977" y="3796496"/>
            <a:ext cx="4328530" cy="2428821"/>
          </a:xfrm>
          <a:prstGeom prst="rect">
            <a:avLst/>
          </a:prstGeom>
        </p:spPr>
      </p:pic>
    </p:spTree>
    <p:extLst>
      <p:ext uri="{BB962C8B-B14F-4D97-AF65-F5344CB8AC3E}">
        <p14:creationId xmlns:p14="http://schemas.microsoft.com/office/powerpoint/2010/main" xmlns="" val="1921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21" presetClass="entr" presetSubtype="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8653" y="486136"/>
            <a:ext cx="10718156" cy="1805651"/>
            <a:chOff x="798653" y="486136"/>
            <a:chExt cx="10718156" cy="1805651"/>
          </a:xfrm>
        </p:grpSpPr>
        <p:sp>
          <p:nvSpPr>
            <p:cNvPr id="3" name="Rounded Rectangle 2"/>
            <p:cNvSpPr/>
            <p:nvPr/>
          </p:nvSpPr>
          <p:spPr>
            <a:xfrm>
              <a:off x="798653" y="486136"/>
              <a:ext cx="10718156" cy="180565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257781" y="981310"/>
              <a:ext cx="9799899" cy="1081322"/>
            </a:xfrm>
            <a:prstGeom prst="rect">
              <a:avLst/>
            </a:prstGeom>
          </p:spPr>
          <p:txBody>
            <a:bodyPr wrap="square">
              <a:spAutoFit/>
            </a:bodyPr>
            <a:lstStyle/>
            <a:p>
              <a:pPr algn="just">
                <a:lnSpc>
                  <a:spcPct val="120000"/>
                </a:lnSpc>
              </a:pPr>
              <a:r>
                <a:rPr lang="en-GB" sz="2800" b="0" i="0" dirty="0" err="1">
                  <a:effectLst/>
                  <a:latin typeface="Times New Roman" pitchFamily="18" charset="0"/>
                  <a:cs typeface="Times New Roman" pitchFamily="18" charset="0"/>
                </a:rPr>
                <a:t>Câu</a:t>
              </a:r>
              <a:r>
                <a:rPr lang="en-GB" sz="2800" b="0" i="0" dirty="0">
                  <a:effectLst/>
                  <a:latin typeface="Times New Roman" pitchFamily="18" charset="0"/>
                  <a:cs typeface="Times New Roman" pitchFamily="18" charset="0"/>
                </a:rPr>
                <a:t> 2: </a:t>
              </a:r>
              <a:r>
                <a:rPr lang="vi-VN" sz="2800" dirty="0">
                  <a:latin typeface="Times New Roman" pitchFamily="18" charset="0"/>
                  <a:cs typeface="Times New Roman" pitchFamily="18" charset="0"/>
                </a:rPr>
                <a:t>Tìm những từ ngữ miêu tả cảnh đẹp của thiên nhiên nơi đền Hùng.</a:t>
              </a:r>
            </a:p>
          </p:txBody>
        </p:sp>
      </p:grpSp>
      <p:sp>
        <p:nvSpPr>
          <p:cNvPr id="5" name="Rectangle 4"/>
          <p:cNvSpPr/>
          <p:nvPr/>
        </p:nvSpPr>
        <p:spPr>
          <a:xfrm>
            <a:off x="798653" y="2518340"/>
            <a:ext cx="6817489" cy="3342453"/>
          </a:xfrm>
          <a:prstGeom prst="rect">
            <a:avLst/>
          </a:prstGeom>
          <a:solidFill>
            <a:schemeClr val="bg1"/>
          </a:solidFill>
        </p:spPr>
        <p:txBody>
          <a:bodyPr wrap="square">
            <a:spAutoFit/>
          </a:bodyPr>
          <a:lstStyle/>
          <a:p>
            <a:pPr algn="just">
              <a:lnSpc>
                <a:spcPct val="120000"/>
              </a:lnSpc>
            </a:pPr>
            <a:r>
              <a:rPr lang="vi-VN" sz="2200" dirty="0">
                <a:latin typeface="+mj-lt"/>
              </a:rPr>
              <a:t>Trước đền, khóm hải đường đâm bông rực rỡ.</a:t>
            </a:r>
          </a:p>
          <a:p>
            <a:pPr algn="just">
              <a:lnSpc>
                <a:spcPct val="120000"/>
              </a:lnSpc>
            </a:pPr>
            <a:r>
              <a:rPr lang="vi-VN" sz="2200" dirty="0">
                <a:latin typeface="+mj-lt"/>
              </a:rPr>
              <a:t>- Những cánh bướm nhiều màu sắc bay dập dờn như đang múa quạt xòe hoa.</a:t>
            </a:r>
          </a:p>
          <a:p>
            <a:pPr algn="just">
              <a:lnSpc>
                <a:spcPct val="120000"/>
              </a:lnSpc>
            </a:pPr>
            <a:r>
              <a:rPr lang="vi-VN" sz="2200" dirty="0">
                <a:latin typeface="+mj-lt"/>
              </a:rPr>
              <a:t>- Bên trái là đỉnh Ba Vì vòi vọi.</a:t>
            </a:r>
          </a:p>
          <a:p>
            <a:pPr algn="just">
              <a:lnSpc>
                <a:spcPct val="120000"/>
              </a:lnSpc>
            </a:pPr>
            <a:r>
              <a:rPr lang="vi-VN" sz="2200" dirty="0">
                <a:latin typeface="+mj-lt"/>
              </a:rPr>
              <a:t>- Dãy Tam Đảo như bức tường xanh sừng sững.</a:t>
            </a:r>
          </a:p>
          <a:p>
            <a:pPr algn="just">
              <a:lnSpc>
                <a:spcPct val="120000"/>
              </a:lnSpc>
            </a:pPr>
            <a:r>
              <a:rPr lang="vi-VN" sz="2200" dirty="0">
                <a:latin typeface="+mj-lt"/>
              </a:rPr>
              <a:t>- Phía xa xa là núi Sóc Sơn…</a:t>
            </a:r>
          </a:p>
          <a:p>
            <a:pPr algn="just">
              <a:lnSpc>
                <a:spcPct val="120000"/>
              </a:lnSpc>
            </a:pPr>
            <a:r>
              <a:rPr lang="vi-VN" sz="2200" dirty="0">
                <a:latin typeface="+mj-lt"/>
              </a:rPr>
              <a:t>- Những cánh hoa dại, những gốc thông già… che mát và tỏa hương thơm</a:t>
            </a:r>
            <a:r>
              <a:rPr lang="vi-VN" sz="2200" dirty="0">
                <a:latin typeface="#9Slide03 Comfortaa Light" panose="00000400000000000000" pitchFamily="2" charset="0"/>
              </a:rPr>
              <a:t>…</a:t>
            </a:r>
          </a:p>
        </p:txBody>
      </p:sp>
      <p:pic>
        <p:nvPicPr>
          <p:cNvPr id="1026" name="Picture 2" descr="Tới thăm di tích lịch sử Đền Hùng - Phú Thọ"/>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17701" y="3300650"/>
            <a:ext cx="4393276" cy="29246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707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8653" y="145062"/>
            <a:ext cx="10718156" cy="2146725"/>
            <a:chOff x="798653" y="145062"/>
            <a:chExt cx="10718156" cy="2146725"/>
          </a:xfrm>
        </p:grpSpPr>
        <p:sp>
          <p:nvSpPr>
            <p:cNvPr id="3" name="Rounded Rectangle 2"/>
            <p:cNvSpPr/>
            <p:nvPr/>
          </p:nvSpPr>
          <p:spPr>
            <a:xfrm>
              <a:off x="798653" y="145062"/>
              <a:ext cx="10718156" cy="214672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61010" y="245465"/>
              <a:ext cx="9799899" cy="2031325"/>
            </a:xfrm>
            <a:prstGeom prst="rect">
              <a:avLst/>
            </a:prstGeom>
          </p:spPr>
          <p:txBody>
            <a:bodyPr wrap="square">
              <a:spAutoFit/>
            </a:bodyPr>
            <a:lstStyle/>
            <a:p>
              <a:pPr algn="just">
                <a:lnSpc>
                  <a:spcPct val="150000"/>
                </a:lnSpc>
              </a:pPr>
              <a:r>
                <a:rPr lang="en-GB" sz="2800" b="0" i="0" dirty="0" err="1">
                  <a:effectLst/>
                  <a:latin typeface="Times New Roman" pitchFamily="18" charset="0"/>
                  <a:cs typeface="Times New Roman" pitchFamily="18" charset="0"/>
                </a:rPr>
                <a:t>Câu</a:t>
              </a:r>
              <a:r>
                <a:rPr lang="en-GB" sz="2800" b="0" i="0" dirty="0">
                  <a:effectLst/>
                  <a:latin typeface="Times New Roman" pitchFamily="18" charset="0"/>
                  <a:cs typeface="Times New Roman" pitchFamily="18" charset="0"/>
                </a:rPr>
                <a:t> 3: </a:t>
              </a:r>
              <a:r>
                <a:rPr lang="vi-VN" sz="2800" dirty="0">
                  <a:latin typeface="Times New Roman" pitchFamily="18" charset="0"/>
                  <a:cs typeface="Times New Roman" pitchFamily="18" charset="0"/>
                </a:rPr>
                <a:t>Bài văn đã gợi cho em nhớ đến một số truyền thuyết về sự nghiệp dựng nước và giữ nước của dân tộc. Hãy kể tên các truyền thuyết đó</a:t>
              </a:r>
              <a:r>
                <a:rPr lang="vi-VN" sz="2800" dirty="0">
                  <a:latin typeface="#9Slide03 Comfortaa Bold" panose="00000800000000000000" pitchFamily="2" charset="0"/>
                </a:rPr>
                <a:t>.</a:t>
              </a:r>
              <a:endParaRPr lang="en-GB" sz="2800" b="0" i="0" dirty="0">
                <a:effectLst/>
                <a:latin typeface="#9Slide03 Comfortaa Bold" panose="00000800000000000000" pitchFamily="2" charset="0"/>
              </a:endParaRPr>
            </a:p>
          </p:txBody>
        </p:sp>
      </p:grpSp>
      <p:sp>
        <p:nvSpPr>
          <p:cNvPr id="5" name="Rectangle 4"/>
          <p:cNvSpPr/>
          <p:nvPr/>
        </p:nvSpPr>
        <p:spPr>
          <a:xfrm>
            <a:off x="798653" y="2632859"/>
            <a:ext cx="5208607" cy="1390445"/>
          </a:xfrm>
          <a:prstGeom prst="rect">
            <a:avLst/>
          </a:prstGeom>
          <a:solidFill>
            <a:schemeClr val="bg1"/>
          </a:solidFill>
        </p:spPr>
        <p:txBody>
          <a:bodyPr wrap="square">
            <a:spAutoFit/>
          </a:bodyPr>
          <a:lstStyle/>
          <a:p>
            <a:pPr algn="just">
              <a:lnSpc>
                <a:spcPct val="120000"/>
              </a:lnSpc>
            </a:pPr>
            <a:r>
              <a:rPr lang="vi-VN" sz="2400" dirty="0">
                <a:latin typeface="+mj-lt"/>
              </a:rPr>
              <a:t>Đỉnh Ba Vì vòi vọi, nơi Mị Nương Ngọc Hoa – con gái Hùng Vương thứ 18 – theo Sơn Tinh về trấn giữ núi cao.</a:t>
            </a:r>
            <a:endParaRPr lang="en-GB" sz="2400" dirty="0">
              <a:latin typeface="+mj-lt"/>
            </a:endParaRPr>
          </a:p>
        </p:txBody>
      </p:sp>
      <p:pic>
        <p:nvPicPr>
          <p:cNvPr id="2050" name="Picture 2" descr="Mị Nương - vợ Sơn Tinh tên thật là gì? - VnExpres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43859" y="2632859"/>
            <a:ext cx="5620187" cy="39671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500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8653" y="145062"/>
            <a:ext cx="10718156" cy="2146725"/>
            <a:chOff x="798653" y="145062"/>
            <a:chExt cx="10718156" cy="2146725"/>
          </a:xfrm>
        </p:grpSpPr>
        <p:sp>
          <p:nvSpPr>
            <p:cNvPr id="3" name="Rounded Rectangle 2"/>
            <p:cNvSpPr/>
            <p:nvPr/>
          </p:nvSpPr>
          <p:spPr>
            <a:xfrm>
              <a:off x="798653" y="145062"/>
              <a:ext cx="10718156" cy="214672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61010" y="245465"/>
              <a:ext cx="9799899" cy="2031325"/>
            </a:xfrm>
            <a:prstGeom prst="rect">
              <a:avLst/>
            </a:prstGeom>
          </p:spPr>
          <p:txBody>
            <a:bodyPr wrap="square">
              <a:spAutoFit/>
            </a:bodyPr>
            <a:lstStyle/>
            <a:p>
              <a:pPr algn="just">
                <a:lnSpc>
                  <a:spcPct val="150000"/>
                </a:lnSpc>
              </a:pPr>
              <a:r>
                <a:rPr lang="en-GB" sz="2800" b="0" i="0" dirty="0" err="1">
                  <a:effectLst/>
                  <a:latin typeface="Times New Roman" pitchFamily="18" charset="0"/>
                  <a:cs typeface="Times New Roman" pitchFamily="18" charset="0"/>
                </a:rPr>
                <a:t>Câu</a:t>
              </a:r>
              <a:r>
                <a:rPr lang="en-GB" sz="2800" b="0" i="0" dirty="0">
                  <a:effectLst/>
                  <a:latin typeface="Times New Roman" pitchFamily="18" charset="0"/>
                  <a:cs typeface="Times New Roman" pitchFamily="18" charset="0"/>
                </a:rPr>
                <a:t> 3: </a:t>
              </a:r>
              <a:r>
                <a:rPr lang="vi-VN" sz="2800" dirty="0">
                  <a:latin typeface="Times New Roman" pitchFamily="18" charset="0"/>
                  <a:cs typeface="Times New Roman" pitchFamily="18" charset="0"/>
                </a:rPr>
                <a:t>Bài văn đã gợi cho em nhớ đến một số truyền thuyết về sự nghiệp dựng nước và giữ nước của dân tộc. Hãy kể tên các truyền thuyết đó.</a:t>
              </a:r>
              <a:endParaRPr lang="en-GB" sz="2800" b="0" i="0" dirty="0">
                <a:effectLst/>
                <a:latin typeface="Times New Roman" pitchFamily="18" charset="0"/>
                <a:cs typeface="Times New Roman" pitchFamily="18" charset="0"/>
              </a:endParaRPr>
            </a:p>
          </p:txBody>
        </p:sp>
      </p:grpSp>
      <p:sp>
        <p:nvSpPr>
          <p:cNvPr id="5" name="Rectangle 4"/>
          <p:cNvSpPr/>
          <p:nvPr/>
        </p:nvSpPr>
        <p:spPr>
          <a:xfrm>
            <a:off x="798653" y="2632859"/>
            <a:ext cx="5208607" cy="947247"/>
          </a:xfrm>
          <a:prstGeom prst="rect">
            <a:avLst/>
          </a:prstGeom>
          <a:solidFill>
            <a:schemeClr val="bg1"/>
          </a:solidFill>
        </p:spPr>
        <p:txBody>
          <a:bodyPr wrap="square">
            <a:spAutoFit/>
          </a:bodyPr>
          <a:lstStyle/>
          <a:p>
            <a:pPr algn="just">
              <a:lnSpc>
                <a:spcPct val="120000"/>
              </a:lnSpc>
            </a:pPr>
            <a:r>
              <a:rPr lang="vi-VN" sz="2400" dirty="0">
                <a:latin typeface="+mj-lt"/>
              </a:rPr>
              <a:t>Cảnh vật nơi này gợi nhớ truyền thuyết Sơn Tinh, Thủy Tinh.</a:t>
            </a:r>
            <a:endParaRPr lang="en-GB" sz="2400" dirty="0">
              <a:latin typeface="+mj-lt"/>
            </a:endParaRPr>
          </a:p>
        </p:txBody>
      </p:sp>
      <p:pic>
        <p:nvPicPr>
          <p:cNvPr id="6" name="Picture 5"/>
          <p:cNvPicPr>
            <a:picLocks noChangeAspect="1"/>
          </p:cNvPicPr>
          <p:nvPr/>
        </p:nvPicPr>
        <p:blipFill>
          <a:blip r:embed="rId2"/>
          <a:stretch>
            <a:fillRect/>
          </a:stretch>
        </p:blipFill>
        <p:spPr>
          <a:xfrm>
            <a:off x="6239960" y="2508209"/>
            <a:ext cx="5574281" cy="4239832"/>
          </a:xfrm>
          <a:prstGeom prst="rect">
            <a:avLst/>
          </a:prstGeom>
        </p:spPr>
      </p:pic>
    </p:spTree>
    <p:extLst>
      <p:ext uri="{BB962C8B-B14F-4D97-AF65-F5344CB8AC3E}">
        <p14:creationId xmlns:p14="http://schemas.microsoft.com/office/powerpoint/2010/main" xmlns="" val="137235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8653" y="145062"/>
            <a:ext cx="10718156" cy="2146725"/>
            <a:chOff x="798653" y="145062"/>
            <a:chExt cx="10718156" cy="2146725"/>
          </a:xfrm>
        </p:grpSpPr>
        <p:sp>
          <p:nvSpPr>
            <p:cNvPr id="3" name="Rounded Rectangle 2"/>
            <p:cNvSpPr/>
            <p:nvPr/>
          </p:nvSpPr>
          <p:spPr>
            <a:xfrm>
              <a:off x="798653" y="145062"/>
              <a:ext cx="10718156" cy="214672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61010" y="245465"/>
              <a:ext cx="9799899" cy="2031325"/>
            </a:xfrm>
            <a:prstGeom prst="rect">
              <a:avLst/>
            </a:prstGeom>
          </p:spPr>
          <p:txBody>
            <a:bodyPr wrap="square">
              <a:spAutoFit/>
            </a:bodyPr>
            <a:lstStyle/>
            <a:p>
              <a:pPr algn="just">
                <a:lnSpc>
                  <a:spcPct val="150000"/>
                </a:lnSpc>
              </a:pPr>
              <a:r>
                <a:rPr lang="en-GB" sz="2800" b="0" i="0" dirty="0" err="1">
                  <a:effectLst/>
                  <a:latin typeface="Times New Roman" pitchFamily="18" charset="0"/>
                  <a:cs typeface="Times New Roman" pitchFamily="18" charset="0"/>
                </a:rPr>
                <a:t>Câu</a:t>
              </a:r>
              <a:r>
                <a:rPr lang="en-GB" sz="2800" b="0" i="0" dirty="0">
                  <a:effectLst/>
                  <a:latin typeface="Times New Roman" pitchFamily="18" charset="0"/>
                  <a:cs typeface="Times New Roman" pitchFamily="18" charset="0"/>
                </a:rPr>
                <a:t> 3: </a:t>
              </a:r>
              <a:r>
                <a:rPr lang="vi-VN" sz="2800" dirty="0">
                  <a:latin typeface="Times New Roman" pitchFamily="18" charset="0"/>
                  <a:cs typeface="Times New Roman" pitchFamily="18" charset="0"/>
                </a:rPr>
                <a:t>Bài văn đã gợi cho em nhớ đến một số truyền thuyết về sự nghiệp dựng nước và giữ nước của dân tộc. Hãy kể tên các truyền thuyết đó.</a:t>
              </a:r>
              <a:endParaRPr lang="en-GB" sz="2800" b="0" i="0" dirty="0">
                <a:effectLst/>
                <a:latin typeface="Times New Roman" pitchFamily="18" charset="0"/>
                <a:cs typeface="Times New Roman" pitchFamily="18" charset="0"/>
              </a:endParaRPr>
            </a:p>
          </p:txBody>
        </p:sp>
      </p:grpSp>
      <p:sp>
        <p:nvSpPr>
          <p:cNvPr id="5" name="Rectangle 4"/>
          <p:cNvSpPr/>
          <p:nvPr/>
        </p:nvSpPr>
        <p:spPr>
          <a:xfrm>
            <a:off x="432422" y="2516361"/>
            <a:ext cx="5625296" cy="3156057"/>
          </a:xfrm>
          <a:prstGeom prst="rect">
            <a:avLst/>
          </a:prstGeom>
          <a:solidFill>
            <a:schemeClr val="bg1"/>
          </a:solidFill>
        </p:spPr>
        <p:txBody>
          <a:bodyPr wrap="square">
            <a:spAutoFit/>
          </a:bodyPr>
          <a:lstStyle/>
          <a:p>
            <a:pPr algn="just">
              <a:lnSpc>
                <a:spcPct val="120000"/>
              </a:lnSpc>
            </a:pPr>
            <a:r>
              <a:rPr lang="vi-VN" sz="2400" dirty="0">
                <a:latin typeface="Times New Roman" pitchFamily="18" charset="0"/>
                <a:cs typeface="Times New Roman" pitchFamily="18" charset="0"/>
              </a:rPr>
              <a:t>Núi Sóc Sơn, nơi in dấu chân ngựa sắt Phù Đổng, đánh thắng giặc Ân xâm lược.</a:t>
            </a:r>
          </a:p>
          <a:p>
            <a:pPr algn="just">
              <a:lnSpc>
                <a:spcPct val="120000"/>
              </a:lnSpc>
            </a:pPr>
            <a:r>
              <a:rPr lang="vi-VN" sz="2400" dirty="0">
                <a:latin typeface="Times New Roman" pitchFamily="18" charset="0"/>
                <a:cs typeface="Times New Roman" pitchFamily="18" charset="0"/>
              </a:rPr>
              <a:t>Cảnh vật này gợi nhớ truyền thuyết Thánh Gióng.</a:t>
            </a:r>
          </a:p>
          <a:p>
            <a:pPr algn="just">
              <a:lnSpc>
                <a:spcPct val="120000"/>
              </a:lnSpc>
            </a:pPr>
            <a:r>
              <a:rPr lang="vi-VN" sz="2400" dirty="0">
                <a:latin typeface="Times New Roman" pitchFamily="18" charset="0"/>
                <a:cs typeface="Times New Roman" pitchFamily="18" charset="0"/>
              </a:rPr>
              <a:t>+ Cột đá cao năm gang, rộng khoảng ba tấc. Cột đá đó An Dương Vương dựng và thề với các Vua Hùng giữ vững giang sơn.</a:t>
            </a:r>
          </a:p>
        </p:txBody>
      </p:sp>
      <p:pic>
        <p:nvPicPr>
          <p:cNvPr id="7" name="Picture 6"/>
          <p:cNvPicPr>
            <a:picLocks noChangeAspect="1"/>
          </p:cNvPicPr>
          <p:nvPr/>
        </p:nvPicPr>
        <p:blipFill>
          <a:blip r:embed="rId2"/>
          <a:stretch>
            <a:fillRect/>
          </a:stretch>
        </p:blipFill>
        <p:spPr>
          <a:xfrm>
            <a:off x="6157731" y="2516361"/>
            <a:ext cx="5808198" cy="4081117"/>
          </a:xfrm>
          <a:prstGeom prst="rect">
            <a:avLst/>
          </a:prstGeom>
        </p:spPr>
      </p:pic>
    </p:spTree>
    <p:extLst>
      <p:ext uri="{BB962C8B-B14F-4D97-AF65-F5344CB8AC3E}">
        <p14:creationId xmlns:p14="http://schemas.microsoft.com/office/powerpoint/2010/main" xmlns="" val="346008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8653" y="613458"/>
            <a:ext cx="10718156" cy="1805651"/>
            <a:chOff x="798653" y="486136"/>
            <a:chExt cx="10718156" cy="1805651"/>
          </a:xfrm>
        </p:grpSpPr>
        <p:sp>
          <p:nvSpPr>
            <p:cNvPr id="3" name="Rounded Rectangle 2"/>
            <p:cNvSpPr/>
            <p:nvPr/>
          </p:nvSpPr>
          <p:spPr>
            <a:xfrm>
              <a:off x="798653" y="486136"/>
              <a:ext cx="10718156" cy="180565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385103" y="696463"/>
              <a:ext cx="9799899" cy="1384995"/>
            </a:xfrm>
            <a:prstGeom prst="rect">
              <a:avLst/>
            </a:prstGeom>
          </p:spPr>
          <p:txBody>
            <a:bodyPr wrap="square">
              <a:spAutoFit/>
            </a:bodyPr>
            <a:lstStyle/>
            <a:p>
              <a:r>
                <a:rPr lang="en-GB" sz="2800" dirty="0" err="1">
                  <a:latin typeface="Times New Roman" pitchFamily="18" charset="0"/>
                  <a:cs typeface="Times New Roman" pitchFamily="18" charset="0"/>
                </a:rPr>
                <a:t>Câu</a:t>
              </a:r>
              <a:r>
                <a:rPr lang="en-GB" sz="2800" dirty="0">
                  <a:latin typeface="Times New Roman" pitchFamily="18" charset="0"/>
                  <a:cs typeface="Times New Roman" pitchFamily="18" charset="0"/>
                </a:rPr>
                <a:t> 4: </a:t>
              </a:r>
              <a:r>
                <a:rPr lang="vi-VN" sz="2800" dirty="0">
                  <a:latin typeface="Times New Roman" pitchFamily="18" charset="0"/>
                  <a:cs typeface="Times New Roman" pitchFamily="18" charset="0"/>
                </a:rPr>
                <a:t>Em hiểu câu ca dao sau như thế nào?</a:t>
              </a:r>
            </a:p>
            <a:p>
              <a:pPr algn="ctr"/>
              <a:r>
                <a:rPr lang="vi-VN" sz="2800" dirty="0">
                  <a:latin typeface="Times New Roman" pitchFamily="18" charset="0"/>
                  <a:cs typeface="Times New Roman" pitchFamily="18" charset="0"/>
                </a:rPr>
                <a:t>"Dù ai đi ngược về xuôi</a:t>
              </a:r>
            </a:p>
            <a:p>
              <a:pPr algn="ctr"/>
              <a:r>
                <a:rPr lang="vi-VN" sz="2800" dirty="0">
                  <a:latin typeface="Times New Roman" pitchFamily="18" charset="0"/>
                  <a:cs typeface="Times New Roman" pitchFamily="18" charset="0"/>
                </a:rPr>
                <a:t>Nhớ ngày giỗ Tổ mùng mười tháng ba."</a:t>
              </a:r>
            </a:p>
          </p:txBody>
        </p:sp>
      </p:grpSp>
      <p:sp>
        <p:nvSpPr>
          <p:cNvPr id="5" name="Rectangle 4"/>
          <p:cNvSpPr/>
          <p:nvPr/>
        </p:nvSpPr>
        <p:spPr>
          <a:xfrm>
            <a:off x="798653" y="2887502"/>
            <a:ext cx="10718156" cy="2276842"/>
          </a:xfrm>
          <a:prstGeom prst="rect">
            <a:avLst/>
          </a:prstGeom>
          <a:solidFill>
            <a:schemeClr val="bg1"/>
          </a:solidFill>
        </p:spPr>
        <p:txBody>
          <a:bodyPr wrap="square">
            <a:spAutoFit/>
          </a:bodyPr>
          <a:lstStyle/>
          <a:p>
            <a:pPr algn="just">
              <a:lnSpc>
                <a:spcPct val="120000"/>
              </a:lnSpc>
            </a:pPr>
            <a:r>
              <a:rPr lang="vi-VN" sz="2400" dirty="0">
                <a:latin typeface="+mj-lt"/>
              </a:rPr>
              <a:t>Câu ca dao trên nói đến một tục truyền tốt đạp của dân tộc ta: Ngày 10 tháng 3 (âm lịch) hàng năm là ngày giỗ Tổ Hùng Vương để tưởng nhớ các vua Hùng đã có công dựng nước. Và ngày trẩy hội đền Hùng cũng trở thành ngày hội chung đông vui của cả nước. Từ đó, câu ca dao còn nhắc mọi người hãy nhớ tổ tiên, nguồn cội của mình, biết ơn người dựng nước.</a:t>
            </a:r>
            <a:endParaRPr lang="en-GB" sz="2400" dirty="0">
              <a:latin typeface="+mj-lt"/>
            </a:endParaRPr>
          </a:p>
        </p:txBody>
      </p:sp>
    </p:spTree>
    <p:extLst>
      <p:ext uri="{BB962C8B-B14F-4D97-AF65-F5344CB8AC3E}">
        <p14:creationId xmlns:p14="http://schemas.microsoft.com/office/powerpoint/2010/main" xmlns="" val="397674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4268" y="218717"/>
            <a:ext cx="10386349" cy="2997843"/>
            <a:chOff x="798653" y="486136"/>
            <a:chExt cx="10386349" cy="2997843"/>
          </a:xfrm>
        </p:grpSpPr>
        <p:sp>
          <p:nvSpPr>
            <p:cNvPr id="3" name="Rounded Rectangle 2"/>
            <p:cNvSpPr/>
            <p:nvPr/>
          </p:nvSpPr>
          <p:spPr>
            <a:xfrm>
              <a:off x="798653" y="486136"/>
              <a:ext cx="10386349" cy="299784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385103" y="942695"/>
              <a:ext cx="9799899" cy="1964512"/>
            </a:xfrm>
            <a:prstGeom prst="rect">
              <a:avLst/>
            </a:prstGeom>
          </p:spPr>
          <p:txBody>
            <a:bodyPr wrap="square">
              <a:spAutoFit/>
            </a:bodyPr>
            <a:lstStyle/>
            <a:p>
              <a:pPr>
                <a:lnSpc>
                  <a:spcPct val="150000"/>
                </a:lnSpc>
              </a:pPr>
              <a:r>
                <a:rPr lang="en-GB" sz="2800" dirty="0" err="1">
                  <a:solidFill>
                    <a:srgbClr val="FF0000"/>
                  </a:solidFill>
                  <a:latin typeface="Times New Roman" pitchFamily="18" charset="0"/>
                  <a:cs typeface="Times New Roman" pitchFamily="18" charset="0"/>
                </a:rPr>
                <a:t>Nội</a:t>
              </a:r>
              <a:r>
                <a:rPr lang="en-GB" sz="2800" dirty="0">
                  <a:solidFill>
                    <a:srgbClr val="FF0000"/>
                  </a:solidFill>
                  <a:latin typeface="Times New Roman" pitchFamily="18" charset="0"/>
                  <a:cs typeface="Times New Roman" pitchFamily="18" charset="0"/>
                </a:rPr>
                <a:t> dung: Ca </a:t>
              </a:r>
              <a:r>
                <a:rPr lang="en-GB" sz="2800" dirty="0" err="1">
                  <a:solidFill>
                    <a:srgbClr val="FF0000"/>
                  </a:solidFill>
                  <a:latin typeface="Times New Roman" pitchFamily="18" charset="0"/>
                  <a:cs typeface="Times New Roman" pitchFamily="18" charset="0"/>
                </a:rPr>
                <a:t>ngợi</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vẻ</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đẹp</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tráng</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lệ</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của</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Đền</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Hùng</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và</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vùng</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Đất</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Tổ</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đồng</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thời</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bày</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tỏ</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niềm</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thành</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kính</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thiêng</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liêng</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của</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mỗi</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người</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đối</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với</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tổ</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tiên</a:t>
              </a:r>
              <a:r>
                <a:rPr lang="en-GB"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xmlns="" val="1579531133"/>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44952" y="1990846"/>
            <a:ext cx="14774312" cy="395854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45808" y="150299"/>
            <a:ext cx="1975275" cy="1975275"/>
          </a:xfrm>
          <a:prstGeom prst="rect">
            <a:avLst/>
          </a:prstGeom>
        </p:spPr>
      </p:pic>
      <p:sp>
        <p:nvSpPr>
          <p:cNvPr id="7" name="Rectangle 6"/>
          <p:cNvSpPr/>
          <p:nvPr/>
        </p:nvSpPr>
        <p:spPr>
          <a:xfrm>
            <a:off x="429284" y="3634334"/>
            <a:ext cx="11506200" cy="669542"/>
          </a:xfrm>
          <a:prstGeom prst="rect">
            <a:avLst/>
          </a:prstGeom>
        </p:spPr>
        <p:txBody>
          <a:bodyPr wrap="square">
            <a:spAutoFit/>
          </a:bodyPr>
          <a:lstStyle/>
          <a:p>
            <a:pPr lvl="0">
              <a:lnSpc>
                <a:spcPct val="150000"/>
              </a:lnSpc>
            </a:pPr>
            <a:r>
              <a:rPr lang="vi-VN" sz="2800" dirty="0">
                <a:solidFill>
                  <a:prstClr val="black"/>
                </a:solidFill>
                <a:latin typeface="+mj-lt"/>
              </a:rPr>
              <a:t>B. </a:t>
            </a:r>
            <a:r>
              <a:rPr lang="en-GB" sz="2800" dirty="0" err="1">
                <a:solidFill>
                  <a:prstClr val="black"/>
                </a:solidFill>
                <a:latin typeface="+mj-lt"/>
              </a:rPr>
              <a:t>Ba</a:t>
            </a:r>
            <a:r>
              <a:rPr lang="en-GB" sz="2800" dirty="0">
                <a:solidFill>
                  <a:prstClr val="black"/>
                </a:solidFill>
                <a:latin typeface="+mj-lt"/>
              </a:rPr>
              <a:t> </a:t>
            </a:r>
            <a:r>
              <a:rPr lang="en-GB" sz="2800" dirty="0" err="1">
                <a:solidFill>
                  <a:prstClr val="black"/>
                </a:solidFill>
                <a:latin typeface="+mj-lt"/>
              </a:rPr>
              <a:t>Vì</a:t>
            </a:r>
            <a:endParaRPr lang="vi-VN" sz="2800" dirty="0">
              <a:solidFill>
                <a:prstClr val="black"/>
              </a:solidFill>
              <a:latin typeface="+mj-lt"/>
            </a:endParaRPr>
          </a:p>
        </p:txBody>
      </p:sp>
      <p:sp>
        <p:nvSpPr>
          <p:cNvPr id="8" name="Rectangle 7"/>
          <p:cNvSpPr/>
          <p:nvPr/>
        </p:nvSpPr>
        <p:spPr>
          <a:xfrm>
            <a:off x="437622" y="4472534"/>
            <a:ext cx="11650261" cy="669542"/>
          </a:xfrm>
          <a:prstGeom prst="rect">
            <a:avLst/>
          </a:prstGeom>
        </p:spPr>
        <p:txBody>
          <a:bodyPr wrap="square">
            <a:spAutoFit/>
          </a:bodyPr>
          <a:lstStyle/>
          <a:p>
            <a:pPr lvl="0">
              <a:lnSpc>
                <a:spcPct val="150000"/>
              </a:lnSpc>
            </a:pPr>
            <a:r>
              <a:rPr lang="vi-VN" sz="2800" dirty="0">
                <a:solidFill>
                  <a:prstClr val="black"/>
                </a:solidFill>
                <a:latin typeface="+mj-lt"/>
              </a:rPr>
              <a:t>C. </a:t>
            </a:r>
            <a:r>
              <a:rPr lang="en-GB" sz="2800" dirty="0">
                <a:solidFill>
                  <a:prstClr val="black"/>
                </a:solidFill>
                <a:latin typeface="+mj-lt"/>
              </a:rPr>
              <a:t>Tam </a:t>
            </a:r>
            <a:r>
              <a:rPr lang="en-GB" sz="2800" dirty="0" err="1">
                <a:solidFill>
                  <a:prstClr val="black"/>
                </a:solidFill>
                <a:latin typeface="+mj-lt"/>
              </a:rPr>
              <a:t>Đảo</a:t>
            </a:r>
            <a:endParaRPr lang="vi-VN" sz="2800" dirty="0">
              <a:solidFill>
                <a:prstClr val="black"/>
              </a:solidFill>
              <a:latin typeface="+mj-lt"/>
            </a:endParaRPr>
          </a:p>
        </p:txBody>
      </p:sp>
      <p:sp>
        <p:nvSpPr>
          <p:cNvPr id="9" name="Rectangle 8"/>
          <p:cNvSpPr/>
          <p:nvPr/>
        </p:nvSpPr>
        <p:spPr>
          <a:xfrm>
            <a:off x="429284" y="2796134"/>
            <a:ext cx="11506200" cy="661207"/>
          </a:xfrm>
          <a:prstGeom prst="rect">
            <a:avLst/>
          </a:prstGeom>
        </p:spPr>
        <p:txBody>
          <a:bodyPr wrap="square">
            <a:spAutoFit/>
          </a:bodyPr>
          <a:lstStyle/>
          <a:p>
            <a:pPr lvl="0">
              <a:lnSpc>
                <a:spcPct val="150000"/>
              </a:lnSpc>
            </a:pPr>
            <a:r>
              <a:rPr lang="en-GB" sz="2800" dirty="0">
                <a:solidFill>
                  <a:prstClr val="black"/>
                </a:solidFill>
                <a:latin typeface="Times New Roman" pitchFamily="18" charset="0"/>
                <a:cs typeface="Times New Roman" pitchFamily="18" charset="0"/>
              </a:rPr>
              <a:t>A. </a:t>
            </a:r>
            <a:r>
              <a:rPr lang="en-GB" sz="2800" dirty="0" err="1">
                <a:solidFill>
                  <a:prstClr val="black"/>
                </a:solidFill>
                <a:latin typeface="Times New Roman" pitchFamily="18" charset="0"/>
                <a:cs typeface="Times New Roman" pitchFamily="18" charset="0"/>
              </a:rPr>
              <a:t>Nghĩa</a:t>
            </a:r>
            <a:r>
              <a:rPr lang="en-GB" sz="2800" dirty="0">
                <a:solidFill>
                  <a:prstClr val="black"/>
                </a:solidFill>
                <a:latin typeface="Times New Roman" pitchFamily="18" charset="0"/>
                <a:cs typeface="Times New Roman" pitchFamily="18" charset="0"/>
              </a:rPr>
              <a:t> </a:t>
            </a:r>
            <a:r>
              <a:rPr lang="en-GB" sz="2800" dirty="0" err="1">
                <a:solidFill>
                  <a:prstClr val="black"/>
                </a:solidFill>
                <a:latin typeface="Times New Roman" pitchFamily="18" charset="0"/>
                <a:cs typeface="Times New Roman" pitchFamily="18" charset="0"/>
              </a:rPr>
              <a:t>Lĩnh</a:t>
            </a:r>
            <a:endParaRPr lang="vi-VN" sz="2800" dirty="0">
              <a:solidFill>
                <a:prstClr val="black"/>
              </a:solidFill>
              <a:latin typeface="Times New Roman" pitchFamily="18" charset="0"/>
              <a:cs typeface="Times New Roman" pitchFamily="18" charset="0"/>
            </a:endParaRPr>
          </a:p>
        </p:txBody>
      </p:sp>
      <p:sp>
        <p:nvSpPr>
          <p:cNvPr id="10" name="Rectangle 9"/>
          <p:cNvSpPr/>
          <p:nvPr/>
        </p:nvSpPr>
        <p:spPr>
          <a:xfrm>
            <a:off x="602079" y="1171878"/>
            <a:ext cx="5851282" cy="584775"/>
          </a:xfrm>
          <a:prstGeom prst="rect">
            <a:avLst/>
          </a:prstGeom>
        </p:spPr>
        <p:txBody>
          <a:bodyPr wrap="none">
            <a:spAutoFit/>
          </a:bodyPr>
          <a:lstStyle/>
          <a:p>
            <a:r>
              <a:rPr lang="en-GB" sz="3200" dirty="0">
                <a:latin typeface="Times New Roman" pitchFamily="18" charset="0"/>
                <a:cs typeface="Times New Roman" pitchFamily="18" charset="0"/>
              </a:rPr>
              <a:t>1. </a:t>
            </a:r>
            <a:r>
              <a:rPr lang="en-GB" sz="3200" dirty="0" err="1">
                <a:latin typeface="Times New Roman" pitchFamily="18" charset="0"/>
                <a:cs typeface="Times New Roman" pitchFamily="18" charset="0"/>
              </a:rPr>
              <a:t>Đền</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Hùng</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nằm</a:t>
            </a:r>
            <a:r>
              <a:rPr lang="en-GB" sz="3200" dirty="0">
                <a:latin typeface="Times New Roman" pitchFamily="18" charset="0"/>
                <a:cs typeface="Times New Roman" pitchFamily="18" charset="0"/>
              </a:rPr>
              <a:t> ở </a:t>
            </a:r>
            <a:r>
              <a:rPr lang="en-GB" sz="3200" dirty="0" err="1">
                <a:latin typeface="Times New Roman" pitchFamily="18" charset="0"/>
                <a:cs typeface="Times New Roman" pitchFamily="18" charset="0"/>
              </a:rPr>
              <a:t>ngọn</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núi</a:t>
            </a:r>
            <a:r>
              <a:rPr lang="en-GB" sz="3200" dirty="0">
                <a:latin typeface="Times New Roman" pitchFamily="18" charset="0"/>
                <a:cs typeface="Times New Roman" pitchFamily="18" charset="0"/>
              </a:rPr>
              <a:t> </a:t>
            </a:r>
            <a:r>
              <a:rPr lang="en-GB" sz="3200" dirty="0" err="1">
                <a:latin typeface="Times New Roman" pitchFamily="18" charset="0"/>
                <a:cs typeface="Times New Roman" pitchFamily="18" charset="0"/>
              </a:rPr>
              <a:t>nào</a:t>
            </a:r>
            <a:r>
              <a:rPr lang="en-GB"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pic>
        <p:nvPicPr>
          <p:cNvPr id="12" name="Picture 11"/>
          <p:cNvPicPr>
            <a:picLocks noChangeAspect="1"/>
          </p:cNvPicPr>
          <p:nvPr/>
        </p:nvPicPr>
        <p:blipFill>
          <a:blip r:embed="rId4"/>
          <a:stretch>
            <a:fillRect/>
          </a:stretch>
        </p:blipFill>
        <p:spPr>
          <a:xfrm>
            <a:off x="4986712" y="1990846"/>
            <a:ext cx="6245168" cy="3976091"/>
          </a:xfrm>
          <a:prstGeom prst="rect">
            <a:avLst/>
          </a:prstGeom>
        </p:spPr>
      </p:pic>
      <p:sp>
        <p:nvSpPr>
          <p:cNvPr id="13" name="TextBox 12"/>
          <p:cNvSpPr txBox="1"/>
          <p:nvPr/>
        </p:nvSpPr>
        <p:spPr>
          <a:xfrm>
            <a:off x="3697941" y="295835"/>
            <a:ext cx="2958353" cy="584775"/>
          </a:xfrm>
          <a:prstGeom prst="rect">
            <a:avLst/>
          </a:prstGeom>
          <a:noFill/>
        </p:spPr>
        <p:txBody>
          <a:bodyPr wrap="square" rtlCol="0">
            <a:spAutoFit/>
          </a:bodyPr>
          <a:lstStyle/>
          <a:p>
            <a:pPr algn="ctr"/>
            <a:r>
              <a:rPr lang="en-US" sz="3200" dirty="0" smtClean="0">
                <a:solidFill>
                  <a:srgbClr val="FF0000"/>
                </a:solidFill>
              </a:rPr>
              <a:t>VẬN DỤNG</a:t>
            </a:r>
            <a:endParaRPr lang="en-US" sz="3200" dirty="0">
              <a:solidFill>
                <a:srgbClr val="FF0000"/>
              </a:solidFill>
            </a:endParaRPr>
          </a:p>
        </p:txBody>
      </p:sp>
    </p:spTree>
    <p:extLst>
      <p:ext uri="{BB962C8B-B14F-4D97-AF65-F5344CB8AC3E}">
        <p14:creationId xmlns:p14="http://schemas.microsoft.com/office/powerpoint/2010/main" xmlns="" val="309796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repeatCount="10000" fill="hold" nodeType="clickEffect">
                                  <p:stCondLst>
                                    <p:cond delay="0"/>
                                  </p:stCondLst>
                                  <p:childTnLst>
                                    <p:animClr clrSpc="rgb" dir="cw">
                                      <p:cBhvr>
                                        <p:cTn id="27" dur="500" fill="hold"/>
                                        <p:tgtEl>
                                          <p:spTgt spid="9"/>
                                        </p:tgtEl>
                                        <p:attrNameLst>
                                          <p:attrName>fillcolor</p:attrName>
                                        </p:attrNameLst>
                                      </p:cBhvr>
                                      <p:to>
                                        <a:srgbClr val="FF0000"/>
                                      </p:to>
                                    </p:animClr>
                                    <p:set>
                                      <p:cBhvr>
                                        <p:cTn id="28" dur="500" fill="hold"/>
                                        <p:tgtEl>
                                          <p:spTgt spid="9"/>
                                        </p:tgtEl>
                                        <p:attrNameLst>
                                          <p:attrName>fill.type</p:attrName>
                                        </p:attrNameLst>
                                      </p:cBhvr>
                                      <p:to>
                                        <p:strVal val="solid"/>
                                      </p:to>
                                    </p:set>
                                    <p:set>
                                      <p:cBhvr>
                                        <p:cTn id="29" dur="500" fill="hold"/>
                                        <p:tgtEl>
                                          <p:spTgt spid="9"/>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123_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0192" y="1828801"/>
            <a:ext cx="14774312" cy="597848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75906" y="2191672"/>
            <a:ext cx="11916094" cy="1331134"/>
          </a:xfrm>
          <a:prstGeom prst="rect">
            <a:avLst/>
          </a:prstGeom>
        </p:spPr>
        <p:txBody>
          <a:bodyPr wrap="square">
            <a:spAutoFit/>
          </a:bodyPr>
          <a:lstStyle/>
          <a:p>
            <a:pPr fontAlgn="base">
              <a:lnSpc>
                <a:spcPct val="150000"/>
              </a:lnSpc>
              <a:spcBef>
                <a:spcPct val="0"/>
              </a:spcBef>
              <a:spcAft>
                <a:spcPct val="0"/>
              </a:spcAft>
            </a:pPr>
            <a:r>
              <a:rPr lang="vi-VN" sz="2800" dirty="0">
                <a:solidFill>
                  <a:prstClr val="black"/>
                </a:solidFill>
                <a:latin typeface="+mj-lt"/>
                <a:ea typeface="宋体" charset="-122"/>
              </a:rPr>
              <a:t>A. </a:t>
            </a:r>
            <a:r>
              <a:rPr lang="vi-VN" sz="2800" dirty="0">
                <a:latin typeface="+mj-lt"/>
              </a:rPr>
              <a:t>Trước đền, những khóm hải đường đâm bông rực đỏ, những cánh bướm nhiều màu sắc bay dập dờn như đang múa quạt xòe hoa</a:t>
            </a:r>
            <a:r>
              <a:rPr lang="vi-VN" sz="2800" dirty="0">
                <a:latin typeface="#9Slide03 Comfortaa Bold" panose="00000800000000000000" pitchFamily="2" charset="0"/>
              </a:rPr>
              <a:t>.</a:t>
            </a:r>
            <a:endParaRPr lang="vi-VN" sz="2800" dirty="0">
              <a:solidFill>
                <a:prstClr val="black"/>
              </a:solidFill>
              <a:latin typeface="#9Slide03 Comfortaa Bold" panose="00000800000000000000" pitchFamily="2" charset="0"/>
              <a:ea typeface="宋体" charset="-122"/>
            </a:endParaRPr>
          </a:p>
        </p:txBody>
      </p:sp>
      <p:sp>
        <p:nvSpPr>
          <p:cNvPr id="3" name="Rectangle 2"/>
          <p:cNvSpPr/>
          <p:nvPr/>
        </p:nvSpPr>
        <p:spPr>
          <a:xfrm>
            <a:off x="275906" y="4222997"/>
            <a:ext cx="11506200" cy="1331134"/>
          </a:xfrm>
          <a:prstGeom prst="rect">
            <a:avLst/>
          </a:prstGeom>
        </p:spPr>
        <p:txBody>
          <a:bodyPr wrap="square">
            <a:spAutoFit/>
          </a:bodyPr>
          <a:lstStyle/>
          <a:p>
            <a:pPr fontAlgn="base">
              <a:lnSpc>
                <a:spcPct val="150000"/>
              </a:lnSpc>
              <a:spcBef>
                <a:spcPct val="0"/>
              </a:spcBef>
              <a:spcAft>
                <a:spcPct val="0"/>
              </a:spcAft>
            </a:pPr>
            <a:r>
              <a:rPr lang="vi-VN" sz="2800" dirty="0">
                <a:solidFill>
                  <a:prstClr val="black"/>
                </a:solidFill>
                <a:latin typeface="+mj-lt"/>
                <a:ea typeface="宋体" charset="-122"/>
              </a:rPr>
              <a:t>B. </a:t>
            </a:r>
            <a:r>
              <a:rPr lang="vi-VN" sz="2800" dirty="0">
                <a:latin typeface="+mj-lt"/>
              </a:rPr>
              <a:t>Dãy Tam Đảo như bức tường xanh sừng sững chắn ngang bên phải đỡ lấy mây trời cuồn cuộn</a:t>
            </a:r>
            <a:r>
              <a:rPr lang="vi-VN" sz="2800" dirty="0">
                <a:latin typeface="#9Slide03 Comfortaa Bold" panose="00000800000000000000" pitchFamily="2" charset="0"/>
              </a:rPr>
              <a:t>.</a:t>
            </a:r>
            <a:endParaRPr lang="vi-VN" sz="2800" dirty="0">
              <a:solidFill>
                <a:prstClr val="black"/>
              </a:solidFill>
              <a:latin typeface="#9Slide03 Comfortaa Bold" panose="00000800000000000000" pitchFamily="2" charset="0"/>
              <a:ea typeface="宋体" charset="-122"/>
            </a:endParaRPr>
          </a:p>
        </p:txBody>
      </p:sp>
      <p:sp>
        <p:nvSpPr>
          <p:cNvPr id="4" name="Rectangle 3"/>
          <p:cNvSpPr/>
          <p:nvPr/>
        </p:nvSpPr>
        <p:spPr>
          <a:xfrm>
            <a:off x="275906" y="5830182"/>
            <a:ext cx="11650261" cy="669542"/>
          </a:xfrm>
          <a:prstGeom prst="rect">
            <a:avLst/>
          </a:prstGeom>
        </p:spPr>
        <p:txBody>
          <a:bodyPr wrap="square">
            <a:spAutoFit/>
          </a:bodyPr>
          <a:lstStyle/>
          <a:p>
            <a:pPr fontAlgn="base">
              <a:lnSpc>
                <a:spcPct val="150000"/>
              </a:lnSpc>
              <a:spcBef>
                <a:spcPct val="0"/>
              </a:spcBef>
              <a:spcAft>
                <a:spcPct val="0"/>
              </a:spcAft>
            </a:pPr>
            <a:r>
              <a:rPr lang="vi-VN" sz="2800" dirty="0">
                <a:solidFill>
                  <a:prstClr val="black"/>
                </a:solidFill>
                <a:latin typeface="+mj-lt"/>
                <a:ea typeface="宋体" charset="-122"/>
              </a:rPr>
              <a:t>C. </a:t>
            </a:r>
            <a:r>
              <a:rPr lang="en-GB" sz="2800" b="0" i="0" dirty="0" err="1">
                <a:effectLst/>
                <a:latin typeface="+mj-lt"/>
              </a:rPr>
              <a:t>Cả</a:t>
            </a:r>
            <a:r>
              <a:rPr lang="en-GB" sz="2800" b="0" i="0" dirty="0">
                <a:effectLst/>
                <a:latin typeface="+mj-lt"/>
              </a:rPr>
              <a:t> </a:t>
            </a:r>
            <a:r>
              <a:rPr lang="en-GB" sz="2800" b="0" i="0" dirty="0" err="1">
                <a:effectLst/>
                <a:latin typeface="+mj-lt"/>
              </a:rPr>
              <a:t>hai</a:t>
            </a:r>
            <a:r>
              <a:rPr lang="en-GB" sz="2800" b="0" i="0" dirty="0">
                <a:effectLst/>
                <a:latin typeface="+mj-lt"/>
              </a:rPr>
              <a:t> </a:t>
            </a:r>
            <a:r>
              <a:rPr lang="en-GB" sz="2800" b="0" i="0" dirty="0" err="1">
                <a:effectLst/>
                <a:latin typeface="+mj-lt"/>
              </a:rPr>
              <a:t>câu</a:t>
            </a:r>
            <a:r>
              <a:rPr lang="en-GB" sz="2800" b="0" i="0" dirty="0">
                <a:effectLst/>
                <a:latin typeface="+mj-lt"/>
              </a:rPr>
              <a:t> </a:t>
            </a:r>
            <a:r>
              <a:rPr lang="en-GB" sz="2800" b="0" i="0" dirty="0" err="1">
                <a:effectLst/>
                <a:latin typeface="+mj-lt"/>
              </a:rPr>
              <a:t>trên</a:t>
            </a:r>
            <a:r>
              <a:rPr lang="en-GB" sz="2800" b="0" i="0" dirty="0">
                <a:effectLst/>
                <a:latin typeface="+mj-lt"/>
              </a:rPr>
              <a:t> </a:t>
            </a:r>
            <a:r>
              <a:rPr lang="en-GB" sz="2800" b="0" i="0" dirty="0" err="1">
                <a:effectLst/>
                <a:latin typeface="+mj-lt"/>
              </a:rPr>
              <a:t>đều</a:t>
            </a:r>
            <a:r>
              <a:rPr lang="en-GB" sz="2800" b="0" i="0" dirty="0">
                <a:effectLst/>
                <a:latin typeface="+mj-lt"/>
              </a:rPr>
              <a:t> </a:t>
            </a:r>
            <a:r>
              <a:rPr lang="en-GB" sz="2800" b="0" i="0" dirty="0" err="1">
                <a:effectLst/>
                <a:latin typeface="+mj-lt"/>
              </a:rPr>
              <a:t>đúng</a:t>
            </a:r>
            <a:r>
              <a:rPr lang="en-GB" sz="2800" b="0" i="0" dirty="0">
                <a:effectLst/>
                <a:latin typeface="+mj-lt"/>
              </a:rPr>
              <a:t>.</a:t>
            </a:r>
            <a:endParaRPr lang="vi-VN" sz="2800" dirty="0">
              <a:solidFill>
                <a:prstClr val="black"/>
              </a:solidFill>
              <a:latin typeface="+mj-lt"/>
              <a:ea typeface="宋体" charset="-122"/>
            </a:endParaRPr>
          </a:p>
        </p:txBody>
      </p:sp>
      <p:sp>
        <p:nvSpPr>
          <p:cNvPr id="5" name="Rectangle 4"/>
          <p:cNvSpPr/>
          <p:nvPr/>
        </p:nvSpPr>
        <p:spPr>
          <a:xfrm>
            <a:off x="1068387" y="252907"/>
            <a:ext cx="9677400" cy="1353704"/>
          </a:xfrm>
          <a:prstGeom prst="rect">
            <a:avLst/>
          </a:prstGeom>
        </p:spPr>
        <p:txBody>
          <a:bodyPr wrap="square">
            <a:spAutoFit/>
          </a:bodyPr>
          <a:lstStyle/>
          <a:p>
            <a:pPr algn="ctr" fontAlgn="base">
              <a:lnSpc>
                <a:spcPct val="120000"/>
              </a:lnSpc>
              <a:spcBef>
                <a:spcPct val="0"/>
              </a:spcBef>
              <a:spcAft>
                <a:spcPct val="0"/>
              </a:spcAft>
            </a:pPr>
            <a:r>
              <a:rPr lang="en-GB" sz="3600" dirty="0">
                <a:latin typeface="Times New Roman" pitchFamily="18" charset="0"/>
                <a:cs typeface="Times New Roman" pitchFamily="18" charset="0"/>
              </a:rPr>
              <a:t>2. </a:t>
            </a:r>
            <a:r>
              <a:rPr lang="vi-VN" sz="3600" dirty="0">
                <a:latin typeface="Times New Roman" pitchFamily="18" charset="0"/>
                <a:cs typeface="Times New Roman" pitchFamily="18" charset="0"/>
              </a:rPr>
              <a:t>Tìm những từ ngữ miêu tả vẻ đẹp của thiên nhiên nơi đền Hùng?</a:t>
            </a:r>
            <a:endParaRPr lang="vi-VN" sz="4800" dirty="0">
              <a:solidFill>
                <a:prstClr val="black"/>
              </a:solidFill>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xmlns="" val="417744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repeatCount="10000" fill="hold" nodeType="clickEffect">
                                  <p:stCondLst>
                                    <p:cond delay="0"/>
                                  </p:stCondLst>
                                  <p:childTnLst>
                                    <p:animClr clrSpc="rgb" dir="cw">
                                      <p:cBhvr>
                                        <p:cTn id="27" dur="1000" fill="hold"/>
                                        <p:tgtEl>
                                          <p:spTgt spid="4"/>
                                        </p:tgtEl>
                                        <p:attrNameLst>
                                          <p:attrName>fillcolor</p:attrName>
                                        </p:attrNameLst>
                                      </p:cBhvr>
                                      <p:to>
                                        <a:srgbClr val="FFC000"/>
                                      </p:to>
                                    </p:animClr>
                                    <p:set>
                                      <p:cBhvr>
                                        <p:cTn id="28" dur="1000" fill="hold"/>
                                        <p:tgtEl>
                                          <p:spTgt spid="4"/>
                                        </p:tgtEl>
                                        <p:attrNameLst>
                                          <p:attrName>fill.type</p:attrName>
                                        </p:attrNameLst>
                                      </p:cBhvr>
                                      <p:to>
                                        <p:strVal val="solid"/>
                                      </p:to>
                                    </p:set>
                                    <p:set>
                                      <p:cBhvr>
                                        <p:cTn id="29" dur="1000" fill="hold"/>
                                        <p:tgtEl>
                                          <p:spTgt spid="4"/>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123_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3">
            <a:extLst>
              <a:ext uri="{FF2B5EF4-FFF2-40B4-BE49-F238E27FC236}">
                <a16:creationId xmlns:a16="http://schemas.microsoft.com/office/drawing/2014/main" xmlns="" id="{FD628303-66B9-273B-AF76-3B6B462AF1C9}"/>
              </a:ext>
            </a:extLst>
          </p:cNvPr>
          <p:cNvSpPr/>
          <p:nvPr/>
        </p:nvSpPr>
        <p:spPr>
          <a:xfrm>
            <a:off x="1320137" y="2823087"/>
            <a:ext cx="9269267" cy="2371800"/>
          </a:xfrm>
          <a:prstGeom prst="roundRect">
            <a:avLst/>
          </a:prstGeom>
          <a:solidFill>
            <a:sysClr val="window" lastClr="FFFFFF"/>
          </a:solidFill>
          <a:ln w="38100" cap="flat" cmpd="sng" algn="ctr">
            <a:solidFill>
              <a:srgbClr val="EFAE5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字魂59号-创粗黑"/>
              <a:ea typeface="字魂59号-创粗黑"/>
              <a:cs typeface="+mn-cs"/>
            </a:endParaRPr>
          </a:p>
        </p:txBody>
      </p:sp>
      <p:sp>
        <p:nvSpPr>
          <p:cNvPr id="7" name="TextBox 6"/>
          <p:cNvSpPr txBox="1"/>
          <p:nvPr/>
        </p:nvSpPr>
        <p:spPr>
          <a:xfrm>
            <a:off x="1320137" y="1194510"/>
            <a:ext cx="3098925" cy="1107996"/>
          </a:xfrm>
          <a:prstGeom prst="rect">
            <a:avLst/>
          </a:prstGeom>
          <a:noFill/>
        </p:spPr>
        <p:txBody>
          <a:bodyPr wrap="none" rtlCol="0">
            <a:spAutoFit/>
          </a:bodyPr>
          <a:lstStyle/>
          <a:p>
            <a:pPr fontAlgn="base">
              <a:spcBef>
                <a:spcPct val="0"/>
              </a:spcBef>
              <a:spcAft>
                <a:spcPct val="0"/>
              </a:spcAft>
            </a:pPr>
            <a:r>
              <a:rPr lang="en-GB" sz="6600">
                <a:ln w="38100">
                  <a:solidFill>
                    <a:prstClr val="black">
                      <a:lumMod val="95000"/>
                      <a:lumOff val="5000"/>
                    </a:prstClr>
                  </a:solidFill>
                </a:ln>
                <a:solidFill>
                  <a:srgbClr val="FFE27B"/>
                </a:solidFill>
                <a:latin typeface="iCiel Crocante" panose="02000000000000000000" pitchFamily="50" charset="0"/>
                <a:ea typeface="宋体" charset="-122"/>
              </a:rPr>
              <a:t>DẶN DÒ</a:t>
            </a:r>
          </a:p>
        </p:txBody>
      </p:sp>
      <p:sp>
        <p:nvSpPr>
          <p:cNvPr id="8" name="Hộp Văn bản 4">
            <a:extLst>
              <a:ext uri="{FF2B5EF4-FFF2-40B4-BE49-F238E27FC236}">
                <a16:creationId xmlns:a16="http://schemas.microsoft.com/office/drawing/2014/main" xmlns="" id="{901C4233-DD78-CB8B-6AB9-2CDDE941DF45}"/>
              </a:ext>
            </a:extLst>
          </p:cNvPr>
          <p:cNvSpPr txBox="1"/>
          <p:nvPr/>
        </p:nvSpPr>
        <p:spPr>
          <a:xfrm>
            <a:off x="1824475" y="3316489"/>
            <a:ext cx="9768077" cy="1307537"/>
          </a:xfrm>
          <a:prstGeom prst="rect">
            <a:avLst/>
          </a:prstGeom>
          <a:noFill/>
        </p:spPr>
        <p:txBody>
          <a:bodyPr wrap="square" rtlCol="0">
            <a:spAutoFit/>
          </a:bodyPr>
          <a:lstStyle/>
          <a:p>
            <a:pPr>
              <a:lnSpc>
                <a:spcPct val="150000"/>
              </a:lnSpc>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Luyện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đọc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câu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hỏi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bài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tập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đọc</a:t>
            </a:r>
            <a:r>
              <a:rPr lang="en-US" sz="2800" dirty="0">
                <a:solidFill>
                  <a:schemeClr val="tx1"/>
                </a:solidFill>
                <a:latin typeface="Times New Roman" pitchFamily="18" charset="0"/>
                <a:cs typeface="Times New Roman" pitchFamily="18" charset="0"/>
              </a:rPr>
              <a:t>.</a:t>
            </a:r>
          </a:p>
          <a:p>
            <a:pPr>
              <a:lnSpc>
                <a:spcPct val="150000"/>
              </a:lnSpc>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Chuẩn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bị</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bài</a:t>
            </a:r>
            <a:r>
              <a:rPr lang="en-US" sz="2800" dirty="0">
                <a:solidFill>
                  <a:schemeClr val="tx1"/>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Cửa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sông</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3663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16523" y="298938"/>
            <a:ext cx="11561885" cy="6295293"/>
          </a:xfrm>
          <a:prstGeom prst="round2Diag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5"/>
          <p:cNvGrpSpPr/>
          <p:nvPr/>
        </p:nvGrpSpPr>
        <p:grpSpPr>
          <a:xfrm>
            <a:off x="5069321" y="1756322"/>
            <a:ext cx="6023741" cy="707887"/>
            <a:chOff x="1638865" y="2376143"/>
            <a:chExt cx="6023742" cy="707886"/>
          </a:xfrm>
        </p:grpSpPr>
        <p:sp>
          <p:nvSpPr>
            <p:cNvPr id="24" name="TextBox 6"/>
            <p:cNvSpPr txBox="1"/>
            <p:nvPr/>
          </p:nvSpPr>
          <p:spPr>
            <a:xfrm>
              <a:off x="1638865" y="2376143"/>
              <a:ext cx="655949" cy="707886"/>
            </a:xfrm>
            <a:prstGeom prst="rect">
              <a:avLst/>
            </a:prstGeom>
            <a:noFill/>
          </p:spPr>
          <p:txBody>
            <a:bodyPr wrap="none" anchor="ctr">
              <a:normAutofit fontScale="85000" lnSpcReduction="20000"/>
            </a:bodyPr>
            <a:lstStyle/>
            <a:p>
              <a:r>
                <a:rPr lang="en-US" altLang="zh-CN" sz="5333">
                  <a:solidFill>
                    <a:srgbClr val="FFC0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01</a:t>
              </a:r>
            </a:p>
          </p:txBody>
        </p:sp>
        <p:sp>
          <p:nvSpPr>
            <p:cNvPr id="27" name="TextBox 9"/>
            <p:cNvSpPr txBox="1">
              <a:spLocks/>
            </p:cNvSpPr>
            <p:nvPr/>
          </p:nvSpPr>
          <p:spPr>
            <a:xfrm>
              <a:off x="2186003" y="2376143"/>
              <a:ext cx="5476604" cy="564230"/>
            </a:xfrm>
            <a:prstGeom prst="rect">
              <a:avLst/>
            </a:prstGeom>
          </p:spPr>
          <p:txBody>
            <a:bodyPr vert="horz" wrap="square" lIns="480000" tIns="0" rIns="0" bIns="0" anchor="ctr" anchorCtr="0">
              <a:noAutofit/>
            </a:bodyPr>
            <a:lstStyle/>
            <a:p>
              <a:pPr algn="l">
                <a:lnSpc>
                  <a:spcPct val="120000"/>
                </a:lnSpc>
              </a:pPr>
              <a:r>
                <a:rPr lang="en-GB" altLang="zh-CN" sz="2800" dirty="0" err="1">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Đọc</a:t>
              </a:r>
              <a:r>
                <a:rPr lang="en-GB" altLang="zh-CN" sz="2800" dirty="0">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 </a:t>
              </a:r>
              <a:r>
                <a:rPr lang="en-GB" altLang="zh-CN" sz="2800" dirty="0" err="1">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lưu</a:t>
              </a:r>
              <a:r>
                <a:rPr lang="en-GB" altLang="zh-CN" sz="2800" dirty="0">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 </a:t>
              </a:r>
              <a:r>
                <a:rPr lang="en-GB" altLang="zh-CN" sz="2800" dirty="0" err="1">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loát</a:t>
              </a:r>
              <a:r>
                <a:rPr lang="en-GB" altLang="zh-CN" sz="2800" dirty="0">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 </a:t>
              </a:r>
              <a:r>
                <a:rPr lang="en-GB" altLang="zh-CN" sz="2800" dirty="0" err="1">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diễn</a:t>
              </a:r>
              <a:r>
                <a:rPr lang="en-GB" altLang="zh-CN" sz="2800" dirty="0">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 </a:t>
              </a:r>
              <a:r>
                <a:rPr lang="en-GB" altLang="zh-CN" sz="2800" dirty="0" err="1">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cảm</a:t>
              </a:r>
              <a:r>
                <a:rPr lang="en-GB" altLang="zh-CN" sz="2800" dirty="0">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 </a:t>
              </a:r>
              <a:r>
                <a:rPr lang="en-GB" altLang="zh-CN" sz="2800" dirty="0" err="1">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toàn</a:t>
              </a:r>
              <a:r>
                <a:rPr lang="en-GB" altLang="zh-CN" sz="2800" dirty="0">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 </a:t>
              </a:r>
              <a:r>
                <a:rPr lang="en-GB" altLang="zh-CN" sz="2800" dirty="0" err="1">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bài</a:t>
              </a:r>
              <a:r>
                <a:rPr lang="en-GB" altLang="zh-CN" sz="2800" dirty="0">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 </a:t>
              </a:r>
              <a:r>
                <a:rPr lang="en-GB" altLang="zh-CN" sz="2800" dirty="0" err="1">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giọng</a:t>
              </a:r>
              <a:r>
                <a:rPr lang="en-GB" altLang="zh-CN" sz="2800" dirty="0">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 </a:t>
              </a:r>
              <a:r>
                <a:rPr lang="en-GB" altLang="zh-CN" sz="2800" dirty="0" err="1">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đọc</a:t>
              </a:r>
              <a:r>
                <a:rPr lang="en-GB" altLang="zh-CN" sz="2800" dirty="0">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 </a:t>
              </a:r>
              <a:r>
                <a:rPr lang="en-GB" altLang="zh-CN" sz="2800" dirty="0" err="1">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trang</a:t>
              </a:r>
              <a:r>
                <a:rPr lang="en-GB" altLang="zh-CN" sz="2800" dirty="0">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 </a:t>
              </a:r>
              <a:r>
                <a:rPr lang="en-GB" altLang="zh-CN" sz="2800" dirty="0" err="1">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trọng</a:t>
              </a:r>
              <a:r>
                <a:rPr lang="en-GB" altLang="zh-CN" sz="2800" dirty="0">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 </a:t>
              </a:r>
              <a:r>
                <a:rPr lang="en-GB" altLang="zh-CN" sz="2800" dirty="0" err="1">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thiết</a:t>
              </a:r>
              <a:r>
                <a:rPr lang="en-GB" altLang="zh-CN" sz="2800" dirty="0">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 </a:t>
              </a:r>
              <a:r>
                <a:rPr lang="en-GB" altLang="zh-CN" sz="2800" dirty="0" err="1">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rPr>
                <a:t>tha</a:t>
              </a:r>
              <a:endParaRPr lang="zh-CN" altLang="en-US" sz="2800" dirty="0">
                <a:solidFill>
                  <a:srgbClr val="FF0000"/>
                </a:solidFill>
                <a:latin typeface="Times New Roman" pitchFamily="18" charset="0"/>
                <a:ea typeface="字魂59号-创粗黑" panose="00000500000000000000" pitchFamily="2" charset="-122"/>
                <a:cs typeface="Times New Roman" pitchFamily="18" charset="0"/>
                <a:sym typeface="字魂59号-创粗黑" panose="00000500000000000000" pitchFamily="2" charset="-122"/>
              </a:endParaRPr>
            </a:p>
          </p:txBody>
        </p:sp>
      </p:grpSp>
      <p:grpSp>
        <p:nvGrpSpPr>
          <p:cNvPr id="9" name="Group 10"/>
          <p:cNvGrpSpPr/>
          <p:nvPr/>
        </p:nvGrpSpPr>
        <p:grpSpPr>
          <a:xfrm>
            <a:off x="5424658" y="4077776"/>
            <a:ext cx="5913902" cy="707887"/>
            <a:chOff x="1636944" y="4185620"/>
            <a:chExt cx="5913903" cy="707886"/>
          </a:xfrm>
        </p:grpSpPr>
        <p:sp>
          <p:nvSpPr>
            <p:cNvPr id="20" name="TextBox 11"/>
            <p:cNvSpPr txBox="1"/>
            <p:nvPr/>
          </p:nvSpPr>
          <p:spPr>
            <a:xfrm>
              <a:off x="1636944" y="4185620"/>
              <a:ext cx="718466" cy="707886"/>
            </a:xfrm>
            <a:prstGeom prst="rect">
              <a:avLst/>
            </a:prstGeom>
            <a:noFill/>
          </p:spPr>
          <p:txBody>
            <a:bodyPr wrap="none" anchor="ctr">
              <a:normAutofit fontScale="85000" lnSpcReduction="20000"/>
            </a:bodyPr>
            <a:lstStyle/>
            <a:p>
              <a:r>
                <a:rPr lang="en-US" altLang="zh-CN" sz="5333">
                  <a:solidFill>
                    <a:srgbClr val="00B05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02</a:t>
              </a:r>
            </a:p>
          </p:txBody>
        </p:sp>
        <p:sp>
          <p:nvSpPr>
            <p:cNvPr id="23" name="TextBox 14"/>
            <p:cNvSpPr txBox="1">
              <a:spLocks/>
            </p:cNvSpPr>
            <p:nvPr/>
          </p:nvSpPr>
          <p:spPr>
            <a:xfrm>
              <a:off x="2214518" y="4273444"/>
              <a:ext cx="5336329" cy="445558"/>
            </a:xfrm>
            <a:prstGeom prst="rect">
              <a:avLst/>
            </a:prstGeom>
          </p:spPr>
          <p:txBody>
            <a:bodyPr vert="horz" wrap="square" lIns="480000" tIns="0" rIns="0" bIns="0" anchor="ctr" anchorCtr="0">
              <a:noAutofit/>
            </a:bodyPr>
            <a:lstStyle/>
            <a:p>
              <a:pPr algn="just">
                <a:lnSpc>
                  <a:spcPct val="120000"/>
                </a:lnSpc>
              </a:pPr>
              <a:r>
                <a:rPr lang="vi-VN" sz="2800" dirty="0" err="1">
                  <a:solidFill>
                    <a:srgbClr val="0070C0"/>
                  </a:solidFill>
                  <a:latin typeface="+mj-lt"/>
                </a:rPr>
                <a:t>Hiểu</a:t>
              </a:r>
              <a:r>
                <a:rPr lang="vi-VN" sz="2800" dirty="0">
                  <a:solidFill>
                    <a:srgbClr val="0070C0"/>
                  </a:solidFill>
                  <a:latin typeface="+mj-lt"/>
                </a:rPr>
                <a:t> ý </a:t>
              </a:r>
              <a:r>
                <a:rPr lang="vi-VN" sz="2800" dirty="0" err="1">
                  <a:solidFill>
                    <a:srgbClr val="0070C0"/>
                  </a:solidFill>
                  <a:latin typeface="+mj-lt"/>
                </a:rPr>
                <a:t>chính</a:t>
              </a:r>
              <a:r>
                <a:rPr lang="vi-VN" sz="2800" dirty="0">
                  <a:solidFill>
                    <a:srgbClr val="0070C0"/>
                  </a:solidFill>
                  <a:latin typeface="+mj-lt"/>
                </a:rPr>
                <a:t> : Ca </a:t>
              </a:r>
              <a:r>
                <a:rPr lang="vi-VN" sz="2800" dirty="0" err="1">
                  <a:solidFill>
                    <a:srgbClr val="0070C0"/>
                  </a:solidFill>
                  <a:latin typeface="+mj-lt"/>
                </a:rPr>
                <a:t>ngợi</a:t>
              </a:r>
              <a:r>
                <a:rPr lang="vi-VN" sz="2800" dirty="0">
                  <a:solidFill>
                    <a:srgbClr val="0070C0"/>
                  </a:solidFill>
                  <a:latin typeface="+mj-lt"/>
                </a:rPr>
                <a:t> </a:t>
              </a:r>
              <a:r>
                <a:rPr lang="vi-VN" sz="2800" dirty="0" err="1">
                  <a:solidFill>
                    <a:srgbClr val="0070C0"/>
                  </a:solidFill>
                  <a:latin typeface="+mj-lt"/>
                </a:rPr>
                <a:t>vẻ</a:t>
              </a:r>
              <a:r>
                <a:rPr lang="vi-VN" sz="2800" dirty="0">
                  <a:solidFill>
                    <a:srgbClr val="0070C0"/>
                  </a:solidFill>
                  <a:latin typeface="+mj-lt"/>
                </a:rPr>
                <a:t> </a:t>
              </a:r>
              <a:r>
                <a:rPr lang="vi-VN" sz="2800" dirty="0" err="1">
                  <a:solidFill>
                    <a:srgbClr val="0070C0"/>
                  </a:solidFill>
                  <a:latin typeface="+mj-lt"/>
                </a:rPr>
                <a:t>đẹp</a:t>
              </a:r>
              <a:r>
                <a:rPr lang="vi-VN" sz="2800" dirty="0">
                  <a:solidFill>
                    <a:srgbClr val="0070C0"/>
                  </a:solidFill>
                  <a:latin typeface="+mj-lt"/>
                </a:rPr>
                <a:t> </a:t>
              </a:r>
              <a:r>
                <a:rPr lang="vi-VN" sz="2800" dirty="0" err="1">
                  <a:solidFill>
                    <a:srgbClr val="0070C0"/>
                  </a:solidFill>
                  <a:latin typeface="+mj-lt"/>
                </a:rPr>
                <a:t>tráng</a:t>
              </a:r>
              <a:r>
                <a:rPr lang="vi-VN" sz="2800" dirty="0">
                  <a:solidFill>
                    <a:srgbClr val="0070C0"/>
                  </a:solidFill>
                  <a:latin typeface="+mj-lt"/>
                </a:rPr>
                <a:t> </a:t>
              </a:r>
              <a:r>
                <a:rPr lang="vi-VN" sz="2800" dirty="0" err="1">
                  <a:solidFill>
                    <a:srgbClr val="0070C0"/>
                  </a:solidFill>
                  <a:latin typeface="+mj-lt"/>
                </a:rPr>
                <a:t>lệ</a:t>
              </a:r>
              <a:r>
                <a:rPr lang="vi-VN" sz="2800" dirty="0">
                  <a:solidFill>
                    <a:srgbClr val="0070C0"/>
                  </a:solidFill>
                  <a:latin typeface="+mj-lt"/>
                </a:rPr>
                <a:t> </a:t>
              </a:r>
              <a:r>
                <a:rPr lang="vi-VN" sz="2800" dirty="0" err="1">
                  <a:solidFill>
                    <a:srgbClr val="0070C0"/>
                  </a:solidFill>
                  <a:latin typeface="+mj-lt"/>
                </a:rPr>
                <a:t>của</a:t>
              </a:r>
              <a:r>
                <a:rPr lang="vi-VN" sz="2800" dirty="0">
                  <a:solidFill>
                    <a:srgbClr val="0070C0"/>
                  </a:solidFill>
                  <a:latin typeface="+mj-lt"/>
                </a:rPr>
                <a:t> </a:t>
              </a:r>
              <a:r>
                <a:rPr lang="vi-VN" sz="2800" dirty="0" err="1">
                  <a:solidFill>
                    <a:srgbClr val="0070C0"/>
                  </a:solidFill>
                  <a:latin typeface="+mj-lt"/>
                </a:rPr>
                <a:t>đền</a:t>
              </a:r>
              <a:r>
                <a:rPr lang="vi-VN" sz="2800" dirty="0">
                  <a:solidFill>
                    <a:srgbClr val="0070C0"/>
                  </a:solidFill>
                  <a:latin typeface="+mj-lt"/>
                </a:rPr>
                <a:t> </a:t>
              </a:r>
              <a:r>
                <a:rPr lang="vi-VN" sz="2800" dirty="0" err="1">
                  <a:solidFill>
                    <a:srgbClr val="0070C0"/>
                  </a:solidFill>
                  <a:latin typeface="+mj-lt"/>
                </a:rPr>
                <a:t>Hùng</a:t>
              </a:r>
              <a:r>
                <a:rPr lang="vi-VN" sz="2800" dirty="0">
                  <a:solidFill>
                    <a:srgbClr val="0070C0"/>
                  </a:solidFill>
                  <a:latin typeface="+mj-lt"/>
                </a:rPr>
                <a:t> </a:t>
              </a:r>
              <a:r>
                <a:rPr lang="vi-VN" sz="2800" dirty="0" err="1">
                  <a:solidFill>
                    <a:srgbClr val="0070C0"/>
                  </a:solidFill>
                  <a:latin typeface="+mj-lt"/>
                </a:rPr>
                <a:t>và</a:t>
              </a:r>
              <a:r>
                <a:rPr lang="vi-VN" sz="2800" dirty="0">
                  <a:solidFill>
                    <a:srgbClr val="0070C0"/>
                  </a:solidFill>
                  <a:latin typeface="+mj-lt"/>
                </a:rPr>
                <a:t> </a:t>
              </a:r>
              <a:r>
                <a:rPr lang="vi-VN" sz="2800" dirty="0" err="1">
                  <a:solidFill>
                    <a:srgbClr val="0070C0"/>
                  </a:solidFill>
                  <a:latin typeface="+mj-lt"/>
                </a:rPr>
                <a:t>vùng</a:t>
              </a:r>
              <a:r>
                <a:rPr lang="vi-VN" sz="2800" dirty="0">
                  <a:solidFill>
                    <a:srgbClr val="0070C0"/>
                  </a:solidFill>
                  <a:latin typeface="+mj-lt"/>
                </a:rPr>
                <a:t> </a:t>
              </a:r>
              <a:r>
                <a:rPr lang="vi-VN" sz="2800" dirty="0" err="1">
                  <a:solidFill>
                    <a:srgbClr val="0070C0"/>
                  </a:solidFill>
                  <a:latin typeface="+mj-lt"/>
                </a:rPr>
                <a:t>đất</a:t>
              </a:r>
              <a:r>
                <a:rPr lang="vi-VN" sz="2800" dirty="0">
                  <a:solidFill>
                    <a:srgbClr val="0070C0"/>
                  </a:solidFill>
                  <a:latin typeface="+mj-lt"/>
                </a:rPr>
                <a:t> </a:t>
              </a:r>
              <a:r>
                <a:rPr lang="vi-VN" sz="2800" dirty="0" err="1">
                  <a:solidFill>
                    <a:srgbClr val="0070C0"/>
                  </a:solidFill>
                  <a:latin typeface="+mj-lt"/>
                </a:rPr>
                <a:t>Tổ</a:t>
              </a:r>
              <a:r>
                <a:rPr lang="vi-VN" sz="2800" dirty="0">
                  <a:solidFill>
                    <a:srgbClr val="0070C0"/>
                  </a:solidFill>
                  <a:latin typeface="+mj-lt"/>
                </a:rPr>
                <a:t>, </a:t>
              </a:r>
              <a:r>
                <a:rPr lang="vi-VN" sz="2800" dirty="0" err="1">
                  <a:solidFill>
                    <a:srgbClr val="0070C0"/>
                  </a:solidFill>
                  <a:latin typeface="+mj-lt"/>
                </a:rPr>
                <a:t>đồng</a:t>
              </a:r>
              <a:r>
                <a:rPr lang="vi-VN" sz="2800" dirty="0">
                  <a:solidFill>
                    <a:srgbClr val="0070C0"/>
                  </a:solidFill>
                  <a:latin typeface="+mj-lt"/>
                </a:rPr>
                <a:t> </a:t>
              </a:r>
              <a:r>
                <a:rPr lang="vi-VN" sz="2800" dirty="0" err="1">
                  <a:solidFill>
                    <a:srgbClr val="0070C0"/>
                  </a:solidFill>
                  <a:latin typeface="+mj-lt"/>
                </a:rPr>
                <a:t>thời</a:t>
              </a:r>
              <a:r>
                <a:rPr lang="vi-VN" sz="2800" dirty="0">
                  <a:solidFill>
                    <a:srgbClr val="0070C0"/>
                  </a:solidFill>
                  <a:latin typeface="+mj-lt"/>
                </a:rPr>
                <a:t> </a:t>
              </a:r>
              <a:r>
                <a:rPr lang="vi-VN" sz="2800" dirty="0" err="1">
                  <a:solidFill>
                    <a:srgbClr val="0070C0"/>
                  </a:solidFill>
                  <a:latin typeface="+mj-lt"/>
                </a:rPr>
                <a:t>bày</a:t>
              </a:r>
              <a:r>
                <a:rPr lang="vi-VN" sz="2800" dirty="0">
                  <a:solidFill>
                    <a:srgbClr val="0070C0"/>
                  </a:solidFill>
                  <a:latin typeface="+mj-lt"/>
                </a:rPr>
                <a:t> </a:t>
              </a:r>
              <a:r>
                <a:rPr lang="vi-VN" sz="2800" dirty="0" err="1">
                  <a:solidFill>
                    <a:srgbClr val="0070C0"/>
                  </a:solidFill>
                  <a:latin typeface="+mj-lt"/>
                </a:rPr>
                <a:t>tỏ</a:t>
              </a:r>
              <a:r>
                <a:rPr lang="vi-VN" sz="2800" dirty="0">
                  <a:solidFill>
                    <a:srgbClr val="0070C0"/>
                  </a:solidFill>
                  <a:latin typeface="+mj-lt"/>
                </a:rPr>
                <a:t> </a:t>
              </a:r>
              <a:r>
                <a:rPr lang="vi-VN" sz="2800" dirty="0" err="1">
                  <a:solidFill>
                    <a:srgbClr val="0070C0"/>
                  </a:solidFill>
                  <a:latin typeface="+mj-lt"/>
                </a:rPr>
                <a:t>niềm</a:t>
              </a:r>
              <a:r>
                <a:rPr lang="vi-VN" sz="2800" dirty="0">
                  <a:solidFill>
                    <a:srgbClr val="0070C0"/>
                  </a:solidFill>
                  <a:latin typeface="+mj-lt"/>
                </a:rPr>
                <a:t> </a:t>
              </a:r>
              <a:r>
                <a:rPr lang="vi-VN" sz="2800" dirty="0" err="1">
                  <a:solidFill>
                    <a:srgbClr val="0070C0"/>
                  </a:solidFill>
                  <a:latin typeface="+mj-lt"/>
                </a:rPr>
                <a:t>thành</a:t>
              </a:r>
              <a:r>
                <a:rPr lang="vi-VN" sz="2800" dirty="0">
                  <a:solidFill>
                    <a:srgbClr val="0070C0"/>
                  </a:solidFill>
                  <a:latin typeface="+mj-lt"/>
                </a:rPr>
                <a:t> </a:t>
              </a:r>
              <a:r>
                <a:rPr lang="vi-VN" sz="2800" dirty="0" err="1">
                  <a:solidFill>
                    <a:srgbClr val="0070C0"/>
                  </a:solidFill>
                  <a:latin typeface="+mj-lt"/>
                </a:rPr>
                <a:t>kính</a:t>
              </a:r>
              <a:r>
                <a:rPr lang="vi-VN" sz="2800" dirty="0">
                  <a:solidFill>
                    <a:srgbClr val="0070C0"/>
                  </a:solidFill>
                  <a:latin typeface="+mj-lt"/>
                </a:rPr>
                <a:t> thiêng liêng </a:t>
              </a:r>
              <a:r>
                <a:rPr lang="vi-VN" sz="2800" dirty="0" err="1">
                  <a:solidFill>
                    <a:srgbClr val="0070C0"/>
                  </a:solidFill>
                  <a:latin typeface="+mj-lt"/>
                </a:rPr>
                <a:t>của</a:t>
              </a:r>
              <a:r>
                <a:rPr lang="vi-VN" sz="2800" dirty="0">
                  <a:solidFill>
                    <a:srgbClr val="0070C0"/>
                  </a:solidFill>
                  <a:latin typeface="+mj-lt"/>
                </a:rPr>
                <a:t> </a:t>
              </a:r>
              <a:r>
                <a:rPr lang="vi-VN" sz="2800" dirty="0" err="1">
                  <a:solidFill>
                    <a:srgbClr val="0070C0"/>
                  </a:solidFill>
                  <a:latin typeface="+mj-lt"/>
                </a:rPr>
                <a:t>mỗi</a:t>
              </a:r>
              <a:r>
                <a:rPr lang="vi-VN" sz="2800" dirty="0">
                  <a:solidFill>
                    <a:srgbClr val="0070C0"/>
                  </a:solidFill>
                  <a:latin typeface="+mj-lt"/>
                </a:rPr>
                <a:t> con </a:t>
              </a:r>
              <a:r>
                <a:rPr lang="vi-VN" sz="2800" dirty="0" err="1">
                  <a:solidFill>
                    <a:srgbClr val="0070C0"/>
                  </a:solidFill>
                  <a:latin typeface="+mj-lt"/>
                </a:rPr>
                <a:t>người</a:t>
              </a:r>
              <a:r>
                <a:rPr lang="vi-VN" sz="2800" dirty="0">
                  <a:solidFill>
                    <a:srgbClr val="0070C0"/>
                  </a:solidFill>
                  <a:latin typeface="+mj-lt"/>
                </a:rPr>
                <a:t> </a:t>
              </a:r>
              <a:r>
                <a:rPr lang="vi-VN" sz="2800" dirty="0" err="1">
                  <a:solidFill>
                    <a:srgbClr val="0070C0"/>
                  </a:solidFill>
                  <a:latin typeface="+mj-lt"/>
                </a:rPr>
                <a:t>đối</a:t>
              </a:r>
              <a:r>
                <a:rPr lang="vi-VN" sz="2800" dirty="0">
                  <a:solidFill>
                    <a:srgbClr val="0070C0"/>
                  </a:solidFill>
                  <a:latin typeface="+mj-lt"/>
                </a:rPr>
                <a:t> </a:t>
              </a:r>
              <a:r>
                <a:rPr lang="vi-VN" sz="2800" dirty="0" err="1">
                  <a:solidFill>
                    <a:srgbClr val="0070C0"/>
                  </a:solidFill>
                  <a:latin typeface="+mj-lt"/>
                </a:rPr>
                <a:t>với</a:t>
              </a:r>
              <a:r>
                <a:rPr lang="vi-VN" sz="2800" dirty="0">
                  <a:solidFill>
                    <a:srgbClr val="0070C0"/>
                  </a:solidFill>
                  <a:latin typeface="+mj-lt"/>
                </a:rPr>
                <a:t> </a:t>
              </a:r>
              <a:r>
                <a:rPr lang="vi-VN" sz="2800" dirty="0" err="1">
                  <a:solidFill>
                    <a:srgbClr val="0070C0"/>
                  </a:solidFill>
                  <a:latin typeface="+mj-lt"/>
                </a:rPr>
                <a:t>tổ</a:t>
              </a:r>
              <a:r>
                <a:rPr lang="vi-VN" sz="2800" dirty="0">
                  <a:solidFill>
                    <a:srgbClr val="0070C0"/>
                  </a:solidFill>
                  <a:latin typeface="+mj-lt"/>
                </a:rPr>
                <a:t> tiên</a:t>
              </a:r>
              <a:r>
                <a:rPr lang="vi-VN" sz="2800" dirty="0">
                  <a:solidFill>
                    <a:srgbClr val="0070C0"/>
                  </a:solidFill>
                  <a:latin typeface="#9Slide03 Comfortaa Bold" panose="00000800000000000000" pitchFamily="2" charset="0"/>
                </a:rPr>
                <a:t>.</a:t>
              </a:r>
              <a:endParaRPr lang="zh-CN" altLang="en-US" sz="2800" dirty="0">
                <a:solidFill>
                  <a:srgbClr val="0070C0"/>
                </a:solidFill>
                <a:latin typeface="#9Slide03 Comfortaa Bold" panose="00000800000000000000" pitchFamily="2" charset="0"/>
                <a:ea typeface="字魂59号-创粗黑" panose="00000500000000000000" pitchFamily="2" charset="-122"/>
                <a:cs typeface="+mn-ea"/>
                <a:sym typeface="字魂59号-创粗黑" panose="00000500000000000000" pitchFamily="2" charset="-122"/>
              </a:endParaRPr>
            </a:p>
          </p:txBody>
        </p:sp>
      </p:grpSp>
      <p:pic>
        <p:nvPicPr>
          <p:cNvPr id="73" name="图片 72">
            <a:extLst>
              <a:ext uri="{FF2B5EF4-FFF2-40B4-BE49-F238E27FC236}">
                <a16:creationId xmlns:a16="http://schemas.microsoft.com/office/drawing/2014/main" xmlns="" id="{83564F3E-33FF-4F81-B4CB-C5DFD4EF6C7A}"/>
              </a:ext>
            </a:extLst>
          </p:cNvPr>
          <p:cNvPicPr>
            <a:picLocks noChangeAspect="1"/>
          </p:cNvPicPr>
          <p:nvPr/>
        </p:nvPicPr>
        <p:blipFill>
          <a:blip r:embed="rId3"/>
          <a:stretch>
            <a:fillRect/>
          </a:stretch>
        </p:blipFill>
        <p:spPr>
          <a:xfrm>
            <a:off x="7676561" y="106321"/>
            <a:ext cx="4280184" cy="2165271"/>
          </a:xfrm>
          <a:prstGeom prst="rect">
            <a:avLst/>
          </a:prstGeom>
        </p:spPr>
      </p:pic>
      <p:grpSp>
        <p:nvGrpSpPr>
          <p:cNvPr id="38" name="Group 4">
            <a:extLst>
              <a:ext uri="{FF2B5EF4-FFF2-40B4-BE49-F238E27FC236}">
                <a16:creationId xmlns:a16="http://schemas.microsoft.com/office/drawing/2014/main" xmlns="" id="{D341985F-8C13-43F0-9818-BB08FECADA73}"/>
              </a:ext>
            </a:extLst>
          </p:cNvPr>
          <p:cNvGrpSpPr>
            <a:grpSpLocks noChangeAspect="1"/>
          </p:cNvGrpSpPr>
          <p:nvPr/>
        </p:nvGrpSpPr>
        <p:grpSpPr bwMode="auto">
          <a:xfrm>
            <a:off x="466189" y="3477684"/>
            <a:ext cx="4366683" cy="2404533"/>
            <a:chOff x="113" y="1040"/>
            <a:chExt cx="2063" cy="1136"/>
          </a:xfrm>
        </p:grpSpPr>
        <p:sp>
          <p:nvSpPr>
            <p:cNvPr id="39" name="AutoShape 3">
              <a:extLst>
                <a:ext uri="{FF2B5EF4-FFF2-40B4-BE49-F238E27FC236}">
                  <a16:creationId xmlns:a16="http://schemas.microsoft.com/office/drawing/2014/main" xmlns="" id="{F05736BC-1645-44AA-9ABE-F50C2E40A39C}"/>
                </a:ext>
              </a:extLst>
            </p:cNvPr>
            <p:cNvSpPr>
              <a:spLocks noChangeAspect="1" noChangeArrowheads="1" noTextEdit="1"/>
            </p:cNvSpPr>
            <p:nvPr/>
          </p:nvSpPr>
          <p:spPr bwMode="auto">
            <a:xfrm>
              <a:off x="113" y="1040"/>
              <a:ext cx="2063" cy="1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0" name="Oval 5">
              <a:extLst>
                <a:ext uri="{FF2B5EF4-FFF2-40B4-BE49-F238E27FC236}">
                  <a16:creationId xmlns:a16="http://schemas.microsoft.com/office/drawing/2014/main" xmlns="" id="{82681C5E-5DAC-4233-962A-70B3B9300828}"/>
                </a:ext>
              </a:extLst>
            </p:cNvPr>
            <p:cNvSpPr>
              <a:spLocks noChangeArrowheads="1"/>
            </p:cNvSpPr>
            <p:nvPr/>
          </p:nvSpPr>
          <p:spPr bwMode="auto">
            <a:xfrm>
              <a:off x="450" y="1134"/>
              <a:ext cx="396" cy="397"/>
            </a:xfrm>
            <a:prstGeom prst="ellipse">
              <a:avLst/>
            </a:prstGeom>
            <a:solidFill>
              <a:srgbClr val="EC93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1" name="Oval 6">
              <a:extLst>
                <a:ext uri="{FF2B5EF4-FFF2-40B4-BE49-F238E27FC236}">
                  <a16:creationId xmlns:a16="http://schemas.microsoft.com/office/drawing/2014/main" xmlns="" id="{F586F8FA-E51F-405B-832B-E4132080B407}"/>
                </a:ext>
              </a:extLst>
            </p:cNvPr>
            <p:cNvSpPr>
              <a:spLocks noChangeArrowheads="1"/>
            </p:cNvSpPr>
            <p:nvPr/>
          </p:nvSpPr>
          <p:spPr bwMode="auto">
            <a:xfrm>
              <a:off x="967" y="1123"/>
              <a:ext cx="1046" cy="1050"/>
            </a:xfrm>
            <a:prstGeom prst="ellipse">
              <a:avLst/>
            </a:prstGeom>
            <a:solidFill>
              <a:srgbClr val="EC93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2" name="Freeform 7">
              <a:extLst>
                <a:ext uri="{FF2B5EF4-FFF2-40B4-BE49-F238E27FC236}">
                  <a16:creationId xmlns:a16="http://schemas.microsoft.com/office/drawing/2014/main" xmlns="" id="{67174299-56B1-4009-9137-BB1DDB782779}"/>
                </a:ext>
              </a:extLst>
            </p:cNvPr>
            <p:cNvSpPr>
              <a:spLocks noEditPoints="1"/>
            </p:cNvSpPr>
            <p:nvPr/>
          </p:nvSpPr>
          <p:spPr bwMode="auto">
            <a:xfrm>
              <a:off x="1149" y="1037"/>
              <a:ext cx="797" cy="924"/>
            </a:xfrm>
            <a:custGeom>
              <a:avLst/>
              <a:gdLst>
                <a:gd name="T0" fmla="*/ 3 w 298"/>
                <a:gd name="T1" fmla="*/ 344 h 344"/>
                <a:gd name="T2" fmla="*/ 1 w 298"/>
                <a:gd name="T3" fmla="*/ 344 h 344"/>
                <a:gd name="T4" fmla="*/ 0 w 298"/>
                <a:gd name="T5" fmla="*/ 341 h 344"/>
                <a:gd name="T6" fmla="*/ 23 w 298"/>
                <a:gd name="T7" fmla="*/ 65 h 344"/>
                <a:gd name="T8" fmla="*/ 24 w 298"/>
                <a:gd name="T9" fmla="*/ 63 h 344"/>
                <a:gd name="T10" fmla="*/ 200 w 298"/>
                <a:gd name="T11" fmla="*/ 0 h 344"/>
                <a:gd name="T12" fmla="*/ 239 w 298"/>
                <a:gd name="T13" fmla="*/ 3 h 344"/>
                <a:gd name="T14" fmla="*/ 242 w 298"/>
                <a:gd name="T15" fmla="*/ 5 h 344"/>
                <a:gd name="T16" fmla="*/ 298 w 298"/>
                <a:gd name="T17" fmla="*/ 304 h 344"/>
                <a:gd name="T18" fmla="*/ 297 w 298"/>
                <a:gd name="T19" fmla="*/ 307 h 344"/>
                <a:gd name="T20" fmla="*/ 295 w 298"/>
                <a:gd name="T21" fmla="*/ 308 h 344"/>
                <a:gd name="T22" fmla="*/ 263 w 298"/>
                <a:gd name="T23" fmla="*/ 306 h 344"/>
                <a:gd name="T24" fmla="*/ 3 w 298"/>
                <a:gd name="T25" fmla="*/ 344 h 344"/>
                <a:gd name="T26" fmla="*/ 3 w 298"/>
                <a:gd name="T27" fmla="*/ 344 h 344"/>
                <a:gd name="T28" fmla="*/ 29 w 298"/>
                <a:gd name="T29" fmla="*/ 67 h 344"/>
                <a:gd name="T30" fmla="*/ 6 w 298"/>
                <a:gd name="T31" fmla="*/ 338 h 344"/>
                <a:gd name="T32" fmla="*/ 263 w 298"/>
                <a:gd name="T33" fmla="*/ 300 h 344"/>
                <a:gd name="T34" fmla="*/ 291 w 298"/>
                <a:gd name="T35" fmla="*/ 301 h 344"/>
                <a:gd name="T36" fmla="*/ 236 w 298"/>
                <a:gd name="T37" fmla="*/ 9 h 344"/>
                <a:gd name="T38" fmla="*/ 200 w 298"/>
                <a:gd name="T39" fmla="*/ 6 h 344"/>
                <a:gd name="T40" fmla="*/ 29 w 298"/>
                <a:gd name="T41" fmla="*/ 6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8" h="344">
                  <a:moveTo>
                    <a:pt x="3" y="344"/>
                  </a:moveTo>
                  <a:cubicBezTo>
                    <a:pt x="2" y="344"/>
                    <a:pt x="1" y="344"/>
                    <a:pt x="1" y="344"/>
                  </a:cubicBezTo>
                  <a:cubicBezTo>
                    <a:pt x="0" y="343"/>
                    <a:pt x="0" y="342"/>
                    <a:pt x="0" y="341"/>
                  </a:cubicBezTo>
                  <a:cubicBezTo>
                    <a:pt x="1" y="327"/>
                    <a:pt x="23" y="68"/>
                    <a:pt x="23" y="65"/>
                  </a:cubicBezTo>
                  <a:cubicBezTo>
                    <a:pt x="23" y="64"/>
                    <a:pt x="24" y="64"/>
                    <a:pt x="24" y="63"/>
                  </a:cubicBezTo>
                  <a:cubicBezTo>
                    <a:pt x="85" y="11"/>
                    <a:pt x="153" y="0"/>
                    <a:pt x="200" y="0"/>
                  </a:cubicBezTo>
                  <a:cubicBezTo>
                    <a:pt x="224" y="0"/>
                    <a:pt x="239" y="3"/>
                    <a:pt x="239" y="3"/>
                  </a:cubicBezTo>
                  <a:cubicBezTo>
                    <a:pt x="241" y="3"/>
                    <a:pt x="241" y="4"/>
                    <a:pt x="242" y="5"/>
                  </a:cubicBezTo>
                  <a:cubicBezTo>
                    <a:pt x="252" y="45"/>
                    <a:pt x="296" y="294"/>
                    <a:pt x="298" y="304"/>
                  </a:cubicBezTo>
                  <a:cubicBezTo>
                    <a:pt x="298" y="305"/>
                    <a:pt x="298" y="306"/>
                    <a:pt x="297" y="307"/>
                  </a:cubicBezTo>
                  <a:cubicBezTo>
                    <a:pt x="296" y="307"/>
                    <a:pt x="296" y="308"/>
                    <a:pt x="295" y="308"/>
                  </a:cubicBezTo>
                  <a:cubicBezTo>
                    <a:pt x="285" y="307"/>
                    <a:pt x="275" y="306"/>
                    <a:pt x="263" y="306"/>
                  </a:cubicBezTo>
                  <a:cubicBezTo>
                    <a:pt x="161" y="306"/>
                    <a:pt x="5" y="344"/>
                    <a:pt x="3" y="344"/>
                  </a:cubicBezTo>
                  <a:cubicBezTo>
                    <a:pt x="3" y="344"/>
                    <a:pt x="3" y="344"/>
                    <a:pt x="3" y="344"/>
                  </a:cubicBezTo>
                  <a:close/>
                  <a:moveTo>
                    <a:pt x="29" y="67"/>
                  </a:moveTo>
                  <a:cubicBezTo>
                    <a:pt x="28" y="85"/>
                    <a:pt x="9" y="303"/>
                    <a:pt x="6" y="338"/>
                  </a:cubicBezTo>
                  <a:cubicBezTo>
                    <a:pt x="31" y="332"/>
                    <a:pt x="170" y="300"/>
                    <a:pt x="263" y="300"/>
                  </a:cubicBezTo>
                  <a:cubicBezTo>
                    <a:pt x="273" y="300"/>
                    <a:pt x="283" y="301"/>
                    <a:pt x="291" y="301"/>
                  </a:cubicBezTo>
                  <a:cubicBezTo>
                    <a:pt x="286" y="269"/>
                    <a:pt x="247" y="50"/>
                    <a:pt x="236" y="9"/>
                  </a:cubicBezTo>
                  <a:cubicBezTo>
                    <a:pt x="232" y="8"/>
                    <a:pt x="219" y="6"/>
                    <a:pt x="200" y="6"/>
                  </a:cubicBezTo>
                  <a:cubicBezTo>
                    <a:pt x="155" y="6"/>
                    <a:pt x="88" y="17"/>
                    <a:pt x="29" y="67"/>
                  </a:cubicBezTo>
                  <a:close/>
                </a:path>
              </a:pathLst>
            </a:custGeom>
            <a:solidFill>
              <a:srgbClr val="533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3" name="Freeform 8">
              <a:extLst>
                <a:ext uri="{FF2B5EF4-FFF2-40B4-BE49-F238E27FC236}">
                  <a16:creationId xmlns:a16="http://schemas.microsoft.com/office/drawing/2014/main" xmlns="" id="{78C61E4F-1317-4F72-AF02-575CFF602F1B}"/>
                </a:ext>
              </a:extLst>
            </p:cNvPr>
            <p:cNvSpPr>
              <a:spLocks/>
            </p:cNvSpPr>
            <p:nvPr/>
          </p:nvSpPr>
          <p:spPr bwMode="auto">
            <a:xfrm>
              <a:off x="116" y="1274"/>
              <a:ext cx="2065" cy="856"/>
            </a:xfrm>
            <a:custGeom>
              <a:avLst/>
              <a:gdLst>
                <a:gd name="T0" fmla="*/ 766 w 772"/>
                <a:gd name="T1" fmla="*/ 319 h 319"/>
                <a:gd name="T2" fmla="*/ 429 w 772"/>
                <a:gd name="T3" fmla="*/ 312 h 319"/>
                <a:gd name="T4" fmla="*/ 426 w 772"/>
                <a:gd name="T5" fmla="*/ 311 h 319"/>
                <a:gd name="T6" fmla="*/ 392 w 772"/>
                <a:gd name="T7" fmla="*/ 287 h 319"/>
                <a:gd name="T8" fmla="*/ 359 w 772"/>
                <a:gd name="T9" fmla="*/ 307 h 319"/>
                <a:gd name="T10" fmla="*/ 356 w 772"/>
                <a:gd name="T11" fmla="*/ 309 h 319"/>
                <a:gd name="T12" fmla="*/ 356 w 772"/>
                <a:gd name="T13" fmla="*/ 309 h 319"/>
                <a:gd name="T14" fmla="*/ 3 w 772"/>
                <a:gd name="T15" fmla="*/ 309 h 319"/>
                <a:gd name="T16" fmla="*/ 0 w 772"/>
                <a:gd name="T17" fmla="*/ 308 h 319"/>
                <a:gd name="T18" fmla="*/ 0 w 772"/>
                <a:gd name="T19" fmla="*/ 305 h 319"/>
                <a:gd name="T20" fmla="*/ 107 w 772"/>
                <a:gd name="T21" fmla="*/ 24 h 319"/>
                <a:gd name="T22" fmla="*/ 108 w 772"/>
                <a:gd name="T23" fmla="*/ 22 h 319"/>
                <a:gd name="T24" fmla="*/ 124 w 772"/>
                <a:gd name="T25" fmla="*/ 16 h 319"/>
                <a:gd name="T26" fmla="*/ 128 w 772"/>
                <a:gd name="T27" fmla="*/ 17 h 319"/>
                <a:gd name="T28" fmla="*/ 127 w 772"/>
                <a:gd name="T29" fmla="*/ 21 h 319"/>
                <a:gd name="T30" fmla="*/ 112 w 772"/>
                <a:gd name="T31" fmla="*/ 27 h 319"/>
                <a:gd name="T32" fmla="*/ 7 w 772"/>
                <a:gd name="T33" fmla="*/ 303 h 319"/>
                <a:gd name="T34" fmla="*/ 354 w 772"/>
                <a:gd name="T35" fmla="*/ 303 h 319"/>
                <a:gd name="T36" fmla="*/ 392 w 772"/>
                <a:gd name="T37" fmla="*/ 281 h 319"/>
                <a:gd name="T38" fmla="*/ 431 w 772"/>
                <a:gd name="T39" fmla="*/ 306 h 319"/>
                <a:gd name="T40" fmla="*/ 764 w 772"/>
                <a:gd name="T41" fmla="*/ 313 h 319"/>
                <a:gd name="T42" fmla="*/ 698 w 772"/>
                <a:gd name="T43" fmla="*/ 14 h 319"/>
                <a:gd name="T44" fmla="*/ 686 w 772"/>
                <a:gd name="T45" fmla="*/ 6 h 319"/>
                <a:gd name="T46" fmla="*/ 685 w 772"/>
                <a:gd name="T47" fmla="*/ 2 h 319"/>
                <a:gd name="T48" fmla="*/ 689 w 772"/>
                <a:gd name="T49" fmla="*/ 0 h 319"/>
                <a:gd name="T50" fmla="*/ 702 w 772"/>
                <a:gd name="T51" fmla="*/ 10 h 319"/>
                <a:gd name="T52" fmla="*/ 740 w 772"/>
                <a:gd name="T53" fmla="*/ 161 h 319"/>
                <a:gd name="T54" fmla="*/ 769 w 772"/>
                <a:gd name="T55" fmla="*/ 317 h 319"/>
                <a:gd name="T56" fmla="*/ 766 w 772"/>
                <a:gd name="T57"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2" h="319">
                  <a:moveTo>
                    <a:pt x="766" y="319"/>
                  </a:moveTo>
                  <a:cubicBezTo>
                    <a:pt x="759" y="319"/>
                    <a:pt x="442" y="313"/>
                    <a:pt x="429" y="312"/>
                  </a:cubicBezTo>
                  <a:cubicBezTo>
                    <a:pt x="427" y="312"/>
                    <a:pt x="426" y="312"/>
                    <a:pt x="426" y="311"/>
                  </a:cubicBezTo>
                  <a:cubicBezTo>
                    <a:pt x="425" y="310"/>
                    <a:pt x="416" y="287"/>
                    <a:pt x="392" y="287"/>
                  </a:cubicBezTo>
                  <a:cubicBezTo>
                    <a:pt x="367" y="287"/>
                    <a:pt x="359" y="307"/>
                    <a:pt x="359" y="307"/>
                  </a:cubicBezTo>
                  <a:cubicBezTo>
                    <a:pt x="359" y="308"/>
                    <a:pt x="358" y="309"/>
                    <a:pt x="356" y="309"/>
                  </a:cubicBezTo>
                  <a:cubicBezTo>
                    <a:pt x="356" y="309"/>
                    <a:pt x="356" y="309"/>
                    <a:pt x="356" y="309"/>
                  </a:cubicBezTo>
                  <a:cubicBezTo>
                    <a:pt x="353" y="309"/>
                    <a:pt x="29" y="308"/>
                    <a:pt x="3" y="309"/>
                  </a:cubicBezTo>
                  <a:cubicBezTo>
                    <a:pt x="2" y="309"/>
                    <a:pt x="1" y="309"/>
                    <a:pt x="0" y="308"/>
                  </a:cubicBezTo>
                  <a:cubicBezTo>
                    <a:pt x="0" y="307"/>
                    <a:pt x="0" y="306"/>
                    <a:pt x="0" y="305"/>
                  </a:cubicBezTo>
                  <a:cubicBezTo>
                    <a:pt x="107" y="24"/>
                    <a:pt x="107" y="24"/>
                    <a:pt x="107" y="24"/>
                  </a:cubicBezTo>
                  <a:cubicBezTo>
                    <a:pt x="107" y="23"/>
                    <a:pt x="108" y="22"/>
                    <a:pt x="108" y="22"/>
                  </a:cubicBezTo>
                  <a:cubicBezTo>
                    <a:pt x="124" y="16"/>
                    <a:pt x="124" y="16"/>
                    <a:pt x="124" y="16"/>
                  </a:cubicBezTo>
                  <a:cubicBezTo>
                    <a:pt x="126" y="15"/>
                    <a:pt x="128" y="16"/>
                    <a:pt x="128" y="17"/>
                  </a:cubicBezTo>
                  <a:cubicBezTo>
                    <a:pt x="129" y="19"/>
                    <a:pt x="128" y="21"/>
                    <a:pt x="127" y="21"/>
                  </a:cubicBezTo>
                  <a:cubicBezTo>
                    <a:pt x="112" y="27"/>
                    <a:pt x="112" y="27"/>
                    <a:pt x="112" y="27"/>
                  </a:cubicBezTo>
                  <a:cubicBezTo>
                    <a:pt x="7" y="303"/>
                    <a:pt x="7" y="303"/>
                    <a:pt x="7" y="303"/>
                  </a:cubicBezTo>
                  <a:cubicBezTo>
                    <a:pt x="52" y="302"/>
                    <a:pt x="329" y="303"/>
                    <a:pt x="354" y="303"/>
                  </a:cubicBezTo>
                  <a:cubicBezTo>
                    <a:pt x="357" y="297"/>
                    <a:pt x="368" y="281"/>
                    <a:pt x="392" y="281"/>
                  </a:cubicBezTo>
                  <a:cubicBezTo>
                    <a:pt x="416" y="281"/>
                    <a:pt x="428" y="300"/>
                    <a:pt x="431" y="306"/>
                  </a:cubicBezTo>
                  <a:cubicBezTo>
                    <a:pt x="456" y="307"/>
                    <a:pt x="734" y="312"/>
                    <a:pt x="764" y="313"/>
                  </a:cubicBezTo>
                  <a:cubicBezTo>
                    <a:pt x="763" y="287"/>
                    <a:pt x="706" y="29"/>
                    <a:pt x="698" y="14"/>
                  </a:cubicBezTo>
                  <a:cubicBezTo>
                    <a:pt x="693" y="9"/>
                    <a:pt x="686" y="6"/>
                    <a:pt x="686" y="6"/>
                  </a:cubicBezTo>
                  <a:cubicBezTo>
                    <a:pt x="685" y="5"/>
                    <a:pt x="684" y="4"/>
                    <a:pt x="685" y="2"/>
                  </a:cubicBezTo>
                  <a:cubicBezTo>
                    <a:pt x="685" y="1"/>
                    <a:pt x="687" y="0"/>
                    <a:pt x="689" y="0"/>
                  </a:cubicBezTo>
                  <a:cubicBezTo>
                    <a:pt x="689" y="1"/>
                    <a:pt x="697" y="4"/>
                    <a:pt x="702" y="10"/>
                  </a:cubicBezTo>
                  <a:cubicBezTo>
                    <a:pt x="707" y="15"/>
                    <a:pt x="739" y="155"/>
                    <a:pt x="740" y="161"/>
                  </a:cubicBezTo>
                  <a:cubicBezTo>
                    <a:pt x="752" y="216"/>
                    <a:pt x="772" y="309"/>
                    <a:pt x="769" y="317"/>
                  </a:cubicBezTo>
                  <a:cubicBezTo>
                    <a:pt x="769" y="318"/>
                    <a:pt x="767" y="319"/>
                    <a:pt x="766" y="319"/>
                  </a:cubicBezTo>
                  <a:close/>
                </a:path>
              </a:pathLst>
            </a:custGeom>
            <a:solidFill>
              <a:srgbClr val="533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4" name="Freeform 9">
              <a:extLst>
                <a:ext uri="{FF2B5EF4-FFF2-40B4-BE49-F238E27FC236}">
                  <a16:creationId xmlns:a16="http://schemas.microsoft.com/office/drawing/2014/main" xmlns="" id="{9399ADED-62E4-4F87-A4B3-94CF2046E669}"/>
                </a:ext>
              </a:extLst>
            </p:cNvPr>
            <p:cNvSpPr>
              <a:spLocks noEditPoints="1"/>
            </p:cNvSpPr>
            <p:nvPr/>
          </p:nvSpPr>
          <p:spPr bwMode="auto">
            <a:xfrm>
              <a:off x="1149" y="1123"/>
              <a:ext cx="966" cy="905"/>
            </a:xfrm>
            <a:custGeom>
              <a:avLst/>
              <a:gdLst>
                <a:gd name="T0" fmla="*/ 357 w 361"/>
                <a:gd name="T1" fmla="*/ 337 h 337"/>
                <a:gd name="T2" fmla="*/ 356 w 361"/>
                <a:gd name="T3" fmla="*/ 337 h 337"/>
                <a:gd name="T4" fmla="*/ 3 w 361"/>
                <a:gd name="T5" fmla="*/ 312 h 337"/>
                <a:gd name="T6" fmla="*/ 0 w 361"/>
                <a:gd name="T7" fmla="*/ 310 h 337"/>
                <a:gd name="T8" fmla="*/ 2 w 361"/>
                <a:gd name="T9" fmla="*/ 306 h 337"/>
                <a:gd name="T10" fmla="*/ 329 w 361"/>
                <a:gd name="T11" fmla="*/ 295 h 337"/>
                <a:gd name="T12" fmla="*/ 265 w 361"/>
                <a:gd name="T13" fmla="*/ 14 h 337"/>
                <a:gd name="T14" fmla="*/ 247 w 361"/>
                <a:gd name="T15" fmla="*/ 6 h 337"/>
                <a:gd name="T16" fmla="*/ 244 w 361"/>
                <a:gd name="T17" fmla="*/ 3 h 337"/>
                <a:gd name="T18" fmla="*/ 247 w 361"/>
                <a:gd name="T19" fmla="*/ 0 h 337"/>
                <a:gd name="T20" fmla="*/ 270 w 361"/>
                <a:gd name="T21" fmla="*/ 9 h 337"/>
                <a:gd name="T22" fmla="*/ 271 w 361"/>
                <a:gd name="T23" fmla="*/ 11 h 337"/>
                <a:gd name="T24" fmla="*/ 274 w 361"/>
                <a:gd name="T25" fmla="*/ 26 h 337"/>
                <a:gd name="T26" fmla="*/ 275 w 361"/>
                <a:gd name="T27" fmla="*/ 26 h 337"/>
                <a:gd name="T28" fmla="*/ 297 w 361"/>
                <a:gd name="T29" fmla="*/ 41 h 337"/>
                <a:gd name="T30" fmla="*/ 298 w 361"/>
                <a:gd name="T31" fmla="*/ 42 h 337"/>
                <a:gd name="T32" fmla="*/ 360 w 361"/>
                <a:gd name="T33" fmla="*/ 334 h 337"/>
                <a:gd name="T34" fmla="*/ 359 w 361"/>
                <a:gd name="T35" fmla="*/ 337 h 337"/>
                <a:gd name="T36" fmla="*/ 357 w 361"/>
                <a:gd name="T37" fmla="*/ 337 h 337"/>
                <a:gd name="T38" fmla="*/ 49 w 361"/>
                <a:gd name="T39" fmla="*/ 307 h 337"/>
                <a:gd name="T40" fmla="*/ 353 w 361"/>
                <a:gd name="T41" fmla="*/ 329 h 337"/>
                <a:gd name="T42" fmla="*/ 292 w 361"/>
                <a:gd name="T43" fmla="*/ 45 h 337"/>
                <a:gd name="T44" fmla="*/ 276 w 361"/>
                <a:gd name="T45" fmla="*/ 34 h 337"/>
                <a:gd name="T46" fmla="*/ 336 w 361"/>
                <a:gd name="T47" fmla="*/ 299 h 337"/>
                <a:gd name="T48" fmla="*/ 335 w 361"/>
                <a:gd name="T49" fmla="*/ 302 h 337"/>
                <a:gd name="T50" fmla="*/ 332 w 361"/>
                <a:gd name="T51" fmla="*/ 302 h 337"/>
                <a:gd name="T52" fmla="*/ 49 w 361"/>
                <a:gd name="T53" fmla="*/ 30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1" h="337">
                  <a:moveTo>
                    <a:pt x="357" y="337"/>
                  </a:moveTo>
                  <a:cubicBezTo>
                    <a:pt x="357" y="337"/>
                    <a:pt x="357" y="337"/>
                    <a:pt x="356" y="337"/>
                  </a:cubicBezTo>
                  <a:cubicBezTo>
                    <a:pt x="310" y="316"/>
                    <a:pt x="6" y="312"/>
                    <a:pt x="3" y="312"/>
                  </a:cubicBezTo>
                  <a:cubicBezTo>
                    <a:pt x="1" y="312"/>
                    <a:pt x="0" y="311"/>
                    <a:pt x="0" y="310"/>
                  </a:cubicBezTo>
                  <a:cubicBezTo>
                    <a:pt x="0" y="308"/>
                    <a:pt x="1" y="307"/>
                    <a:pt x="2" y="306"/>
                  </a:cubicBezTo>
                  <a:cubicBezTo>
                    <a:pt x="13" y="305"/>
                    <a:pt x="257" y="275"/>
                    <a:pt x="329" y="295"/>
                  </a:cubicBezTo>
                  <a:cubicBezTo>
                    <a:pt x="265" y="14"/>
                    <a:pt x="265" y="14"/>
                    <a:pt x="265" y="14"/>
                  </a:cubicBezTo>
                  <a:cubicBezTo>
                    <a:pt x="263" y="12"/>
                    <a:pt x="255" y="6"/>
                    <a:pt x="247" y="6"/>
                  </a:cubicBezTo>
                  <a:cubicBezTo>
                    <a:pt x="246" y="6"/>
                    <a:pt x="244" y="5"/>
                    <a:pt x="244" y="3"/>
                  </a:cubicBezTo>
                  <a:cubicBezTo>
                    <a:pt x="244" y="2"/>
                    <a:pt x="246" y="0"/>
                    <a:pt x="247" y="0"/>
                  </a:cubicBezTo>
                  <a:cubicBezTo>
                    <a:pt x="258" y="0"/>
                    <a:pt x="269" y="9"/>
                    <a:pt x="270" y="9"/>
                  </a:cubicBezTo>
                  <a:cubicBezTo>
                    <a:pt x="270" y="10"/>
                    <a:pt x="271" y="10"/>
                    <a:pt x="271" y="11"/>
                  </a:cubicBezTo>
                  <a:cubicBezTo>
                    <a:pt x="274" y="26"/>
                    <a:pt x="274" y="26"/>
                    <a:pt x="274" y="26"/>
                  </a:cubicBezTo>
                  <a:cubicBezTo>
                    <a:pt x="274" y="26"/>
                    <a:pt x="275" y="26"/>
                    <a:pt x="275" y="26"/>
                  </a:cubicBezTo>
                  <a:cubicBezTo>
                    <a:pt x="275" y="27"/>
                    <a:pt x="289" y="34"/>
                    <a:pt x="297" y="41"/>
                  </a:cubicBezTo>
                  <a:cubicBezTo>
                    <a:pt x="297" y="41"/>
                    <a:pt x="298" y="42"/>
                    <a:pt x="298" y="42"/>
                  </a:cubicBezTo>
                  <a:cubicBezTo>
                    <a:pt x="360" y="334"/>
                    <a:pt x="360" y="334"/>
                    <a:pt x="360" y="334"/>
                  </a:cubicBezTo>
                  <a:cubicBezTo>
                    <a:pt x="361" y="335"/>
                    <a:pt x="360" y="336"/>
                    <a:pt x="359" y="337"/>
                  </a:cubicBezTo>
                  <a:cubicBezTo>
                    <a:pt x="359" y="337"/>
                    <a:pt x="358" y="337"/>
                    <a:pt x="357" y="337"/>
                  </a:cubicBezTo>
                  <a:close/>
                  <a:moveTo>
                    <a:pt x="49" y="307"/>
                  </a:moveTo>
                  <a:cubicBezTo>
                    <a:pt x="134" y="309"/>
                    <a:pt x="307" y="314"/>
                    <a:pt x="353" y="329"/>
                  </a:cubicBezTo>
                  <a:cubicBezTo>
                    <a:pt x="292" y="45"/>
                    <a:pt x="292" y="45"/>
                    <a:pt x="292" y="45"/>
                  </a:cubicBezTo>
                  <a:cubicBezTo>
                    <a:pt x="287" y="41"/>
                    <a:pt x="280" y="37"/>
                    <a:pt x="276" y="34"/>
                  </a:cubicBezTo>
                  <a:cubicBezTo>
                    <a:pt x="336" y="299"/>
                    <a:pt x="336" y="299"/>
                    <a:pt x="336" y="299"/>
                  </a:cubicBezTo>
                  <a:cubicBezTo>
                    <a:pt x="336" y="300"/>
                    <a:pt x="335" y="301"/>
                    <a:pt x="335" y="302"/>
                  </a:cubicBezTo>
                  <a:cubicBezTo>
                    <a:pt x="334" y="303"/>
                    <a:pt x="333" y="303"/>
                    <a:pt x="332" y="302"/>
                  </a:cubicBezTo>
                  <a:cubicBezTo>
                    <a:pt x="285" y="285"/>
                    <a:pt x="128" y="299"/>
                    <a:pt x="49" y="307"/>
                  </a:cubicBezTo>
                  <a:close/>
                </a:path>
              </a:pathLst>
            </a:custGeom>
            <a:solidFill>
              <a:srgbClr val="533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5" name="Freeform 10">
              <a:extLst>
                <a:ext uri="{FF2B5EF4-FFF2-40B4-BE49-F238E27FC236}">
                  <a16:creationId xmlns:a16="http://schemas.microsoft.com/office/drawing/2014/main" xmlns="" id="{DF1617C2-5B3A-41E6-A9D2-4BC63AFCEA34}"/>
                </a:ext>
              </a:extLst>
            </p:cNvPr>
            <p:cNvSpPr>
              <a:spLocks noEditPoints="1"/>
            </p:cNvSpPr>
            <p:nvPr/>
          </p:nvSpPr>
          <p:spPr bwMode="auto">
            <a:xfrm>
              <a:off x="365" y="1083"/>
              <a:ext cx="858" cy="878"/>
            </a:xfrm>
            <a:custGeom>
              <a:avLst/>
              <a:gdLst>
                <a:gd name="T0" fmla="*/ 296 w 321"/>
                <a:gd name="T1" fmla="*/ 327 h 327"/>
                <a:gd name="T2" fmla="*/ 295 w 321"/>
                <a:gd name="T3" fmla="*/ 327 h 327"/>
                <a:gd name="T4" fmla="*/ 35 w 321"/>
                <a:gd name="T5" fmla="*/ 289 h 327"/>
                <a:gd name="T6" fmla="*/ 4 w 321"/>
                <a:gd name="T7" fmla="*/ 291 h 327"/>
                <a:gd name="T8" fmla="*/ 1 w 321"/>
                <a:gd name="T9" fmla="*/ 290 h 327"/>
                <a:gd name="T10" fmla="*/ 1 w 321"/>
                <a:gd name="T11" fmla="*/ 287 h 327"/>
                <a:gd name="T12" fmla="*/ 99 w 321"/>
                <a:gd name="T13" fmla="*/ 13 h 327"/>
                <a:gd name="T14" fmla="*/ 101 w 321"/>
                <a:gd name="T15" fmla="*/ 11 h 327"/>
                <a:gd name="T16" fmla="*/ 178 w 321"/>
                <a:gd name="T17" fmla="*/ 0 h 327"/>
                <a:gd name="T18" fmla="*/ 320 w 321"/>
                <a:gd name="T19" fmla="*/ 50 h 327"/>
                <a:gd name="T20" fmla="*/ 321 w 321"/>
                <a:gd name="T21" fmla="*/ 53 h 327"/>
                <a:gd name="T22" fmla="*/ 299 w 321"/>
                <a:gd name="T23" fmla="*/ 324 h 327"/>
                <a:gd name="T24" fmla="*/ 298 w 321"/>
                <a:gd name="T25" fmla="*/ 327 h 327"/>
                <a:gd name="T26" fmla="*/ 296 w 321"/>
                <a:gd name="T27" fmla="*/ 327 h 327"/>
                <a:gd name="T28" fmla="*/ 35 w 321"/>
                <a:gd name="T29" fmla="*/ 283 h 327"/>
                <a:gd name="T30" fmla="*/ 293 w 321"/>
                <a:gd name="T31" fmla="*/ 321 h 327"/>
                <a:gd name="T32" fmla="*/ 315 w 321"/>
                <a:gd name="T33" fmla="*/ 54 h 327"/>
                <a:gd name="T34" fmla="*/ 178 w 321"/>
                <a:gd name="T35" fmla="*/ 6 h 327"/>
                <a:gd name="T36" fmla="*/ 104 w 321"/>
                <a:gd name="T37" fmla="*/ 16 h 327"/>
                <a:gd name="T38" fmla="*/ 8 w 321"/>
                <a:gd name="T39" fmla="*/ 284 h 327"/>
                <a:gd name="T40" fmla="*/ 35 w 321"/>
                <a:gd name="T41" fmla="*/ 28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327">
                  <a:moveTo>
                    <a:pt x="296" y="327"/>
                  </a:moveTo>
                  <a:cubicBezTo>
                    <a:pt x="295" y="327"/>
                    <a:pt x="295" y="327"/>
                    <a:pt x="295" y="327"/>
                  </a:cubicBezTo>
                  <a:cubicBezTo>
                    <a:pt x="293" y="327"/>
                    <a:pt x="137" y="289"/>
                    <a:pt x="35" y="289"/>
                  </a:cubicBezTo>
                  <a:cubicBezTo>
                    <a:pt x="24" y="289"/>
                    <a:pt x="13" y="290"/>
                    <a:pt x="4" y="291"/>
                  </a:cubicBezTo>
                  <a:cubicBezTo>
                    <a:pt x="3" y="291"/>
                    <a:pt x="2" y="290"/>
                    <a:pt x="1" y="290"/>
                  </a:cubicBezTo>
                  <a:cubicBezTo>
                    <a:pt x="0" y="289"/>
                    <a:pt x="0" y="288"/>
                    <a:pt x="1" y="287"/>
                  </a:cubicBezTo>
                  <a:cubicBezTo>
                    <a:pt x="2" y="284"/>
                    <a:pt x="88" y="52"/>
                    <a:pt x="99" y="13"/>
                  </a:cubicBezTo>
                  <a:cubicBezTo>
                    <a:pt x="99" y="12"/>
                    <a:pt x="100" y="11"/>
                    <a:pt x="101" y="11"/>
                  </a:cubicBezTo>
                  <a:cubicBezTo>
                    <a:pt x="102" y="11"/>
                    <a:pt x="134" y="0"/>
                    <a:pt x="178" y="0"/>
                  </a:cubicBezTo>
                  <a:cubicBezTo>
                    <a:pt x="232" y="0"/>
                    <a:pt x="282" y="17"/>
                    <a:pt x="320" y="50"/>
                  </a:cubicBezTo>
                  <a:cubicBezTo>
                    <a:pt x="321" y="51"/>
                    <a:pt x="321" y="52"/>
                    <a:pt x="321" y="53"/>
                  </a:cubicBezTo>
                  <a:cubicBezTo>
                    <a:pt x="313" y="142"/>
                    <a:pt x="298" y="313"/>
                    <a:pt x="299" y="324"/>
                  </a:cubicBezTo>
                  <a:cubicBezTo>
                    <a:pt x="299" y="325"/>
                    <a:pt x="298" y="326"/>
                    <a:pt x="298" y="327"/>
                  </a:cubicBezTo>
                  <a:cubicBezTo>
                    <a:pt x="297" y="327"/>
                    <a:pt x="296" y="327"/>
                    <a:pt x="296" y="327"/>
                  </a:cubicBezTo>
                  <a:close/>
                  <a:moveTo>
                    <a:pt x="35" y="283"/>
                  </a:moveTo>
                  <a:cubicBezTo>
                    <a:pt x="129" y="283"/>
                    <a:pt x="268" y="315"/>
                    <a:pt x="293" y="321"/>
                  </a:cubicBezTo>
                  <a:cubicBezTo>
                    <a:pt x="294" y="287"/>
                    <a:pt x="313" y="76"/>
                    <a:pt x="315" y="54"/>
                  </a:cubicBezTo>
                  <a:cubicBezTo>
                    <a:pt x="277" y="22"/>
                    <a:pt x="231" y="6"/>
                    <a:pt x="178" y="6"/>
                  </a:cubicBezTo>
                  <a:cubicBezTo>
                    <a:pt x="140" y="6"/>
                    <a:pt x="111" y="14"/>
                    <a:pt x="104" y="16"/>
                  </a:cubicBezTo>
                  <a:cubicBezTo>
                    <a:pt x="93" y="57"/>
                    <a:pt x="20" y="251"/>
                    <a:pt x="8" y="284"/>
                  </a:cubicBezTo>
                  <a:cubicBezTo>
                    <a:pt x="16" y="284"/>
                    <a:pt x="25" y="283"/>
                    <a:pt x="35" y="283"/>
                  </a:cubicBezTo>
                  <a:close/>
                </a:path>
              </a:pathLst>
            </a:custGeom>
            <a:solidFill>
              <a:srgbClr val="533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6" name="Freeform 11">
              <a:extLst>
                <a:ext uri="{FF2B5EF4-FFF2-40B4-BE49-F238E27FC236}">
                  <a16:creationId xmlns:a16="http://schemas.microsoft.com/office/drawing/2014/main" xmlns="" id="{EDA84918-57E7-4886-856E-B9C42064F1C2}"/>
                </a:ext>
              </a:extLst>
            </p:cNvPr>
            <p:cNvSpPr>
              <a:spLocks noEditPoints="1"/>
            </p:cNvSpPr>
            <p:nvPr/>
          </p:nvSpPr>
          <p:spPr bwMode="auto">
            <a:xfrm>
              <a:off x="193" y="1172"/>
              <a:ext cx="972" cy="883"/>
            </a:xfrm>
            <a:custGeom>
              <a:avLst/>
              <a:gdLst>
                <a:gd name="T0" fmla="*/ 3 w 363"/>
                <a:gd name="T1" fmla="*/ 329 h 329"/>
                <a:gd name="T2" fmla="*/ 1 w 363"/>
                <a:gd name="T3" fmla="*/ 328 h 329"/>
                <a:gd name="T4" fmla="*/ 0 w 363"/>
                <a:gd name="T5" fmla="*/ 325 h 329"/>
                <a:gd name="T6" fmla="*/ 99 w 363"/>
                <a:gd name="T7" fmla="*/ 46 h 329"/>
                <a:gd name="T8" fmla="*/ 100 w 363"/>
                <a:gd name="T9" fmla="*/ 44 h 329"/>
                <a:gd name="T10" fmla="*/ 126 w 363"/>
                <a:gd name="T11" fmla="*/ 23 h 329"/>
                <a:gd name="T12" fmla="*/ 129 w 363"/>
                <a:gd name="T13" fmla="*/ 15 h 329"/>
                <a:gd name="T14" fmla="*/ 130 w 363"/>
                <a:gd name="T15" fmla="*/ 14 h 329"/>
                <a:gd name="T16" fmla="*/ 160 w 363"/>
                <a:gd name="T17" fmla="*/ 0 h 329"/>
                <a:gd name="T18" fmla="*/ 163 w 363"/>
                <a:gd name="T19" fmla="*/ 3 h 329"/>
                <a:gd name="T20" fmla="*/ 160 w 363"/>
                <a:gd name="T21" fmla="*/ 6 h 329"/>
                <a:gd name="T22" fmla="*/ 135 w 363"/>
                <a:gd name="T23" fmla="*/ 18 h 329"/>
                <a:gd name="T24" fmla="*/ 132 w 363"/>
                <a:gd name="T25" fmla="*/ 25 h 329"/>
                <a:gd name="T26" fmla="*/ 131 w 363"/>
                <a:gd name="T27" fmla="*/ 27 h 329"/>
                <a:gd name="T28" fmla="*/ 35 w 363"/>
                <a:gd name="T29" fmla="*/ 277 h 329"/>
                <a:gd name="T30" fmla="*/ 360 w 363"/>
                <a:gd name="T31" fmla="*/ 288 h 329"/>
                <a:gd name="T32" fmla="*/ 363 w 363"/>
                <a:gd name="T33" fmla="*/ 292 h 329"/>
                <a:gd name="T34" fmla="*/ 360 w 363"/>
                <a:gd name="T35" fmla="*/ 294 h 329"/>
                <a:gd name="T36" fmla="*/ 4 w 363"/>
                <a:gd name="T37" fmla="*/ 329 h 329"/>
                <a:gd name="T38" fmla="*/ 3 w 363"/>
                <a:gd name="T39" fmla="*/ 329 h 329"/>
                <a:gd name="T40" fmla="*/ 105 w 363"/>
                <a:gd name="T41" fmla="*/ 48 h 329"/>
                <a:gd name="T42" fmla="*/ 8 w 363"/>
                <a:gd name="T43" fmla="*/ 321 h 329"/>
                <a:gd name="T44" fmla="*/ 322 w 363"/>
                <a:gd name="T45" fmla="*/ 290 h 329"/>
                <a:gd name="T46" fmla="*/ 31 w 363"/>
                <a:gd name="T47" fmla="*/ 284 h 329"/>
                <a:gd name="T48" fmla="*/ 28 w 363"/>
                <a:gd name="T49" fmla="*/ 284 h 329"/>
                <a:gd name="T50" fmla="*/ 27 w 363"/>
                <a:gd name="T51" fmla="*/ 281 h 329"/>
                <a:gd name="T52" fmla="*/ 122 w 363"/>
                <a:gd name="T53" fmla="*/ 34 h 329"/>
                <a:gd name="T54" fmla="*/ 105 w 363"/>
                <a:gd name="T55" fmla="*/ 4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3" h="329">
                  <a:moveTo>
                    <a:pt x="3" y="329"/>
                  </a:moveTo>
                  <a:cubicBezTo>
                    <a:pt x="2" y="329"/>
                    <a:pt x="1" y="329"/>
                    <a:pt x="1" y="328"/>
                  </a:cubicBezTo>
                  <a:cubicBezTo>
                    <a:pt x="0" y="327"/>
                    <a:pt x="0" y="326"/>
                    <a:pt x="0" y="325"/>
                  </a:cubicBezTo>
                  <a:cubicBezTo>
                    <a:pt x="99" y="46"/>
                    <a:pt x="99" y="46"/>
                    <a:pt x="99" y="46"/>
                  </a:cubicBezTo>
                  <a:cubicBezTo>
                    <a:pt x="99" y="45"/>
                    <a:pt x="100" y="45"/>
                    <a:pt x="100" y="44"/>
                  </a:cubicBezTo>
                  <a:cubicBezTo>
                    <a:pt x="107" y="39"/>
                    <a:pt x="123" y="26"/>
                    <a:pt x="126" y="23"/>
                  </a:cubicBezTo>
                  <a:cubicBezTo>
                    <a:pt x="129" y="15"/>
                    <a:pt x="129" y="15"/>
                    <a:pt x="129" y="15"/>
                  </a:cubicBezTo>
                  <a:cubicBezTo>
                    <a:pt x="130" y="15"/>
                    <a:pt x="130" y="14"/>
                    <a:pt x="130" y="14"/>
                  </a:cubicBezTo>
                  <a:cubicBezTo>
                    <a:pt x="132" y="13"/>
                    <a:pt x="150" y="0"/>
                    <a:pt x="160" y="0"/>
                  </a:cubicBezTo>
                  <a:cubicBezTo>
                    <a:pt x="162" y="0"/>
                    <a:pt x="163" y="2"/>
                    <a:pt x="163" y="3"/>
                  </a:cubicBezTo>
                  <a:cubicBezTo>
                    <a:pt x="163" y="5"/>
                    <a:pt x="162" y="6"/>
                    <a:pt x="160" y="6"/>
                  </a:cubicBezTo>
                  <a:cubicBezTo>
                    <a:pt x="153" y="6"/>
                    <a:pt x="140" y="15"/>
                    <a:pt x="135" y="18"/>
                  </a:cubicBezTo>
                  <a:cubicBezTo>
                    <a:pt x="132" y="25"/>
                    <a:pt x="132" y="25"/>
                    <a:pt x="132" y="25"/>
                  </a:cubicBezTo>
                  <a:cubicBezTo>
                    <a:pt x="132" y="26"/>
                    <a:pt x="132" y="26"/>
                    <a:pt x="131" y="27"/>
                  </a:cubicBezTo>
                  <a:cubicBezTo>
                    <a:pt x="35" y="277"/>
                    <a:pt x="35" y="277"/>
                    <a:pt x="35" y="277"/>
                  </a:cubicBezTo>
                  <a:cubicBezTo>
                    <a:pt x="107" y="257"/>
                    <a:pt x="349" y="287"/>
                    <a:pt x="360" y="288"/>
                  </a:cubicBezTo>
                  <a:cubicBezTo>
                    <a:pt x="362" y="289"/>
                    <a:pt x="363" y="290"/>
                    <a:pt x="363" y="292"/>
                  </a:cubicBezTo>
                  <a:cubicBezTo>
                    <a:pt x="363" y="293"/>
                    <a:pt x="361" y="294"/>
                    <a:pt x="360" y="294"/>
                  </a:cubicBezTo>
                  <a:cubicBezTo>
                    <a:pt x="357" y="295"/>
                    <a:pt x="50" y="308"/>
                    <a:pt x="4" y="329"/>
                  </a:cubicBezTo>
                  <a:cubicBezTo>
                    <a:pt x="4" y="329"/>
                    <a:pt x="3" y="329"/>
                    <a:pt x="3" y="329"/>
                  </a:cubicBezTo>
                  <a:close/>
                  <a:moveTo>
                    <a:pt x="105" y="48"/>
                  </a:moveTo>
                  <a:cubicBezTo>
                    <a:pt x="8" y="321"/>
                    <a:pt x="8" y="321"/>
                    <a:pt x="8" y="321"/>
                  </a:cubicBezTo>
                  <a:cubicBezTo>
                    <a:pt x="58" y="305"/>
                    <a:pt x="242" y="294"/>
                    <a:pt x="322" y="290"/>
                  </a:cubicBezTo>
                  <a:cubicBezTo>
                    <a:pt x="247" y="282"/>
                    <a:pt x="79" y="267"/>
                    <a:pt x="31" y="284"/>
                  </a:cubicBezTo>
                  <a:cubicBezTo>
                    <a:pt x="30" y="285"/>
                    <a:pt x="28" y="285"/>
                    <a:pt x="28" y="284"/>
                  </a:cubicBezTo>
                  <a:cubicBezTo>
                    <a:pt x="27" y="283"/>
                    <a:pt x="27" y="282"/>
                    <a:pt x="27" y="281"/>
                  </a:cubicBezTo>
                  <a:cubicBezTo>
                    <a:pt x="122" y="34"/>
                    <a:pt x="122" y="34"/>
                    <a:pt x="122" y="34"/>
                  </a:cubicBezTo>
                  <a:cubicBezTo>
                    <a:pt x="116" y="39"/>
                    <a:pt x="109" y="45"/>
                    <a:pt x="105" y="48"/>
                  </a:cubicBezTo>
                  <a:close/>
                </a:path>
              </a:pathLst>
            </a:custGeom>
            <a:solidFill>
              <a:srgbClr val="533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48" name="Diamond 5"/>
          <p:cNvSpPr/>
          <p:nvPr/>
        </p:nvSpPr>
        <p:spPr bwMode="auto">
          <a:xfrm>
            <a:off x="2250886" y="3476899"/>
            <a:ext cx="2371656" cy="2371656"/>
          </a:xfrm>
          <a:prstGeom prst="diamond">
            <a:avLst/>
          </a:prstGeom>
          <a:noFill/>
          <a:ln w="50800">
            <a:noFill/>
            <a:round/>
            <a:headEnd/>
            <a:tailEnd/>
          </a:ln>
        </p:spPr>
        <p:txBody>
          <a:bodyPr anchor="ctr"/>
          <a:lstStyle/>
          <a:p>
            <a:pPr algn="ctr"/>
            <a:endParaRPr sz="240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7" name="TextBox 36"/>
          <p:cNvSpPr txBox="1"/>
          <p:nvPr/>
        </p:nvSpPr>
        <p:spPr>
          <a:xfrm>
            <a:off x="1200933" y="1685774"/>
            <a:ext cx="2983978" cy="1569660"/>
          </a:xfrm>
          <a:prstGeom prst="rect">
            <a:avLst/>
          </a:prstGeom>
          <a:noFill/>
        </p:spPr>
        <p:txBody>
          <a:bodyPr wrap="square" rtlCol="0">
            <a:spAutoFit/>
          </a:bodyPr>
          <a:lstStyle/>
          <a:p>
            <a:pPr algn="ctr"/>
            <a:r>
              <a:rPr lang="en-GB" sz="4800">
                <a:latin typeface="#9Slide03 AmpleSoft Bold" panose="02000000000000000000" pitchFamily="2" charset="0"/>
                <a:cs typeface="Baloo" panose="03080902040302020200" pitchFamily="66" charset="0"/>
              </a:rPr>
              <a:t>YÊU CẦU CẦN ĐẠT</a:t>
            </a:r>
          </a:p>
        </p:txBody>
      </p:sp>
    </p:spTree>
    <p:extLst>
      <p:ext uri="{BB962C8B-B14F-4D97-AF65-F5344CB8AC3E}">
        <p14:creationId xmlns:p14="http://schemas.microsoft.com/office/powerpoint/2010/main" xmlns="" val="723172175"/>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 presetClass="entr" presetSubtype="2" fill="hold" nodeType="afterEffect" p14:presetBounceEnd="34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34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34000">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14:presetBounceEnd="34000">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14:bounceEnd="34000">
                                          <p:cBhvr additive="base">
                                            <p:cTn id="16" dur="500" fill="hold"/>
                                            <p:tgtEl>
                                              <p:spTgt spid="9"/>
                                            </p:tgtEl>
                                            <p:attrNameLst>
                                              <p:attrName>ppt_x</p:attrName>
                                            </p:attrNameLst>
                                          </p:cBhvr>
                                          <p:tavLst>
                                            <p:tav tm="0">
                                              <p:val>
                                                <p:strVal val="1+#ppt_w/2"/>
                                              </p:val>
                                            </p:tav>
                                            <p:tav tm="100000">
                                              <p:val>
                                                <p:strVal val="#ppt_x"/>
                                              </p:val>
                                            </p:tav>
                                          </p:tavLst>
                                        </p:anim>
                                        <p:anim calcmode="lin" valueType="num" p14:bounceEnd="34000">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889" y="827634"/>
            <a:ext cx="11161835" cy="1048791"/>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4888" y="1876425"/>
            <a:ext cx="11161835" cy="23203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34888" y="4196786"/>
            <a:ext cx="11161835" cy="22673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 Diagonal Corner Rectangle 36"/>
          <p:cNvSpPr/>
          <p:nvPr/>
        </p:nvSpPr>
        <p:spPr>
          <a:xfrm>
            <a:off x="265471" y="190500"/>
            <a:ext cx="11808541" cy="6529763"/>
          </a:xfrm>
          <a:prstGeom prst="round2Diag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734888" y="873672"/>
            <a:ext cx="11161835" cy="640790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000" b="0" i="0" u="none" strike="noStrike" kern="1200" cap="none" spc="0" normalizeH="0" baseline="0" noProof="0" dirty="0" err="1">
                <a:ln>
                  <a:noFill/>
                </a:ln>
                <a:solidFill>
                  <a:srgbClr val="000000"/>
                </a:solidFill>
                <a:effectLst/>
                <a:uLnTx/>
                <a:uFillTx/>
                <a:latin typeface="+mj-lt"/>
                <a:ea typeface="+mn-ea"/>
                <a:cs typeface="+mn-cs"/>
              </a:rPr>
              <a:t>Đền</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Thượng</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nằm</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chót</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vót</a:t>
            </a:r>
            <a:r>
              <a:rPr kumimoji="0" lang="vi-VN" sz="2000" b="0" i="0" u="none" strike="noStrike" kern="1200" cap="none" spc="0" normalizeH="0" baseline="0" noProof="0" dirty="0">
                <a:ln>
                  <a:noFill/>
                </a:ln>
                <a:solidFill>
                  <a:srgbClr val="000000"/>
                </a:solidFill>
                <a:effectLst/>
                <a:uLnTx/>
                <a:uFillTx/>
                <a:latin typeface="+mj-lt"/>
                <a:ea typeface="+mn-ea"/>
                <a:cs typeface="+mn-cs"/>
              </a:rPr>
              <a:t> trên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đỉnh</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núi</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Nghĩa</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Lĩnh</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Trước</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đền</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những</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khóm</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hải</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đường</a:t>
            </a:r>
            <a:r>
              <a:rPr kumimoji="0" lang="vi-VN" sz="2000" b="0" i="0" u="none" strike="noStrike" kern="1200" cap="none" spc="0" normalizeH="0" baseline="0" noProof="0" dirty="0">
                <a:ln>
                  <a:noFill/>
                </a:ln>
                <a:solidFill>
                  <a:srgbClr val="000000"/>
                </a:solidFill>
                <a:effectLst/>
                <a:uLnTx/>
                <a:uFillTx/>
                <a:latin typeface="+mj-lt"/>
                <a:ea typeface="+mn-ea"/>
                <a:cs typeface="+mn-cs"/>
              </a:rPr>
              <a:t> đâm bông </a:t>
            </a:r>
            <a:r>
              <a:rPr kumimoji="0" lang="vi-VN" sz="2000" b="0" i="0" u="none" strike="noStrike" kern="1200" cap="none" spc="0" normalizeH="0" baseline="0" noProof="0" dirty="0" err="1">
                <a:ln>
                  <a:noFill/>
                </a:ln>
                <a:solidFill>
                  <a:srgbClr val="000000"/>
                </a:solidFill>
                <a:effectLst/>
                <a:uLnTx/>
                <a:uFillTx/>
                <a:latin typeface="+mj-lt"/>
                <a:ea typeface="+mn-ea"/>
                <a:cs typeface="+mn-cs"/>
              </a:rPr>
              <a:t>rực</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đỏ</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những</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cánh</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bướm</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nhiều</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màu</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sắc</a:t>
            </a:r>
            <a:r>
              <a:rPr kumimoji="0" lang="vi-VN" sz="2000" b="0" i="0" u="none" strike="noStrike" kern="1200" cap="none" spc="0" normalizeH="0" baseline="0" noProof="0" dirty="0">
                <a:ln>
                  <a:noFill/>
                </a:ln>
                <a:solidFill>
                  <a:srgbClr val="000000"/>
                </a:solidFill>
                <a:effectLst/>
                <a:uLnTx/>
                <a:uFillTx/>
                <a:latin typeface="+mj-lt"/>
                <a:ea typeface="+mn-ea"/>
                <a:cs typeface="+mn-cs"/>
              </a:rPr>
              <a:t> bay </a:t>
            </a:r>
            <a:r>
              <a:rPr kumimoji="0" lang="vi-VN" sz="2000" b="0" i="0" u="none" strike="noStrike" kern="1200" cap="none" spc="0" normalizeH="0" baseline="0" noProof="0" dirty="0" err="1">
                <a:ln>
                  <a:noFill/>
                </a:ln>
                <a:solidFill>
                  <a:srgbClr val="000000"/>
                </a:solidFill>
                <a:effectLst/>
                <a:uLnTx/>
                <a:uFillTx/>
                <a:latin typeface="+mj-lt"/>
                <a:ea typeface="+mn-ea"/>
                <a:cs typeface="+mn-cs"/>
              </a:rPr>
              <a:t>dập</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dờn</a:t>
            </a:r>
            <a:r>
              <a:rPr kumimoji="0" lang="vi-VN" sz="2000" b="0" i="0" u="none" strike="noStrike" kern="1200" cap="none" spc="0" normalizeH="0" baseline="0" noProof="0" dirty="0">
                <a:ln>
                  <a:noFill/>
                </a:ln>
                <a:solidFill>
                  <a:srgbClr val="000000"/>
                </a:solidFill>
                <a:effectLst/>
                <a:uLnTx/>
                <a:uFillTx/>
                <a:latin typeface="+mj-lt"/>
                <a:ea typeface="+mn-ea"/>
                <a:cs typeface="+mn-cs"/>
              </a:rPr>
              <a:t> như đang </a:t>
            </a:r>
            <a:r>
              <a:rPr kumimoji="0" lang="vi-VN" sz="2000" b="0" i="0" u="none" strike="noStrike" kern="1200" cap="none" spc="0" normalizeH="0" baseline="0" noProof="0" dirty="0" err="1">
                <a:ln>
                  <a:noFill/>
                </a:ln>
                <a:solidFill>
                  <a:srgbClr val="000000"/>
                </a:solidFill>
                <a:effectLst/>
                <a:uLnTx/>
                <a:uFillTx/>
                <a:latin typeface="+mj-lt"/>
                <a:ea typeface="+mn-ea"/>
                <a:cs typeface="+mn-cs"/>
              </a:rPr>
              <a:t>múa</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quạt</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xòe</a:t>
            </a:r>
            <a:r>
              <a:rPr kumimoji="0" lang="vi-VN" sz="2000" b="0" i="0" u="none" strike="noStrike" kern="1200" cap="none" spc="0" normalizeH="0" baseline="0" noProof="0" dirty="0">
                <a:ln>
                  <a:noFill/>
                </a:ln>
                <a:solidFill>
                  <a:srgbClr val="000000"/>
                </a:solidFill>
                <a:effectLst/>
                <a:uLnTx/>
                <a:uFillTx/>
                <a:latin typeface="+mj-lt"/>
                <a:ea typeface="+mn-ea"/>
                <a:cs typeface="+mn-cs"/>
              </a:rPr>
              <a:t> hoa. Trong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đền</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dòng</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chữ</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vàng</a:t>
            </a:r>
            <a:r>
              <a:rPr kumimoji="0" lang="vi-VN" sz="2000" b="0" i="0" u="none" strike="noStrike" kern="1200" cap="none" spc="0" normalizeH="0" baseline="0" noProof="0" dirty="0">
                <a:ln>
                  <a:noFill/>
                </a:ln>
                <a:solidFill>
                  <a:srgbClr val="000000"/>
                </a:solidFill>
                <a:effectLst/>
                <a:uLnTx/>
                <a:uFillTx/>
                <a:latin typeface="+mj-lt"/>
                <a:ea typeface="+mn-ea"/>
                <a:cs typeface="+mn-cs"/>
              </a:rPr>
              <a:t> Nam </a:t>
            </a:r>
            <a:r>
              <a:rPr kumimoji="0" lang="vi-VN" sz="2000" b="0" i="0" u="none" strike="noStrike" kern="1200" cap="none" spc="0" normalizeH="0" baseline="0" noProof="0" dirty="0" err="1">
                <a:ln>
                  <a:noFill/>
                </a:ln>
                <a:solidFill>
                  <a:srgbClr val="000000"/>
                </a:solidFill>
                <a:effectLst/>
                <a:uLnTx/>
                <a:uFillTx/>
                <a:latin typeface="+mj-lt"/>
                <a:ea typeface="+mn-ea"/>
                <a:cs typeface="+mn-cs"/>
              </a:rPr>
              <a:t>quốc</a:t>
            </a:r>
            <a:r>
              <a:rPr kumimoji="0" lang="vi-VN" sz="2000" b="0" i="0" u="none" strike="noStrike" kern="1200" cap="none" spc="0" normalizeH="0" baseline="0" noProof="0" dirty="0">
                <a:ln>
                  <a:noFill/>
                </a:ln>
                <a:solidFill>
                  <a:srgbClr val="000000"/>
                </a:solidFill>
                <a:effectLst/>
                <a:uLnTx/>
                <a:uFillTx/>
                <a:latin typeface="+mj-lt"/>
                <a:ea typeface="+mn-ea"/>
                <a:cs typeface="+mn-cs"/>
              </a:rPr>
              <a:t> sơn </a:t>
            </a:r>
            <a:r>
              <a:rPr kumimoji="0" lang="vi-VN" sz="2000" b="0" i="0" u="none" strike="noStrike" kern="1200" cap="none" spc="0" normalizeH="0" baseline="0" noProof="0" dirty="0" err="1">
                <a:ln>
                  <a:noFill/>
                </a:ln>
                <a:solidFill>
                  <a:srgbClr val="000000"/>
                </a:solidFill>
                <a:effectLst/>
                <a:uLnTx/>
                <a:uFillTx/>
                <a:latin typeface="+mj-lt"/>
                <a:ea typeface="+mn-ea"/>
                <a:cs typeface="+mn-cs"/>
              </a:rPr>
              <a:t>hà</a:t>
            </a:r>
            <a:r>
              <a:rPr kumimoji="0" lang="vi-VN" sz="2000" b="0" i="0" u="none" strike="noStrike" kern="1200" cap="none" spc="0" normalizeH="0" baseline="0" noProof="0" dirty="0">
                <a:ln>
                  <a:noFill/>
                </a:ln>
                <a:solidFill>
                  <a:srgbClr val="000000"/>
                </a:solidFill>
                <a:effectLst/>
                <a:uLnTx/>
                <a:uFillTx/>
                <a:latin typeface="+mj-lt"/>
                <a:ea typeface="+mn-ea"/>
                <a:cs typeface="+mn-cs"/>
              </a:rPr>
              <a:t> uy nghiêm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đề</a:t>
            </a:r>
            <a:r>
              <a:rPr kumimoji="0" lang="vi-VN" sz="2000" b="0" i="0" u="none" strike="noStrike" kern="1200" cap="none" spc="0" normalizeH="0" baseline="0" noProof="0" dirty="0">
                <a:ln>
                  <a:noFill/>
                </a:ln>
                <a:solidFill>
                  <a:srgbClr val="000000"/>
                </a:solidFill>
                <a:effectLst/>
                <a:uLnTx/>
                <a:uFillTx/>
                <a:latin typeface="+mj-lt"/>
                <a:ea typeface="+mn-ea"/>
                <a:cs typeface="+mn-cs"/>
              </a:rPr>
              <a:t> ở </a:t>
            </a:r>
            <a:r>
              <a:rPr kumimoji="0" lang="vi-VN" sz="2000" b="0" i="0" u="none" strike="noStrike" kern="1200" cap="none" spc="0" normalizeH="0" baseline="0" noProof="0" dirty="0" err="1">
                <a:ln>
                  <a:noFill/>
                </a:ln>
                <a:solidFill>
                  <a:srgbClr val="000000"/>
                </a:solidFill>
                <a:effectLst/>
                <a:uLnTx/>
                <a:uFillTx/>
                <a:latin typeface="+mj-lt"/>
                <a:ea typeface="+mn-ea"/>
                <a:cs typeface="+mn-cs"/>
              </a:rPr>
              <a:t>bức</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hoành</a:t>
            </a:r>
            <a:r>
              <a:rPr kumimoji="0" lang="vi-VN" sz="2000" b="0" i="0" u="none" strike="noStrike" kern="1200" cap="none" spc="0" normalizeH="0" baseline="0" noProof="0" dirty="0">
                <a:ln>
                  <a:noFill/>
                </a:ln>
                <a:solidFill>
                  <a:srgbClr val="000000"/>
                </a:solidFill>
                <a:effectLst/>
                <a:uLnTx/>
                <a:uFillTx/>
                <a:latin typeface="+mj-lt"/>
                <a:ea typeface="+mn-ea"/>
                <a:cs typeface="+mn-cs"/>
              </a:rPr>
              <a:t> phi treo </a:t>
            </a:r>
            <a:r>
              <a:rPr kumimoji="0" lang="vi-VN" sz="2000" b="0" i="0" u="none" strike="noStrike" kern="1200" cap="none" spc="0" normalizeH="0" baseline="0" noProof="0" dirty="0" err="1">
                <a:ln>
                  <a:noFill/>
                </a:ln>
                <a:solidFill>
                  <a:srgbClr val="000000"/>
                </a:solidFill>
                <a:effectLst/>
                <a:uLnTx/>
                <a:uFillTx/>
                <a:latin typeface="+mj-lt"/>
                <a:ea typeface="+mn-ea"/>
                <a:cs typeface="+mn-cs"/>
              </a:rPr>
              <a:t>chính</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giữa</a:t>
            </a:r>
            <a:r>
              <a:rPr kumimoji="0" lang="vi-VN" sz="2000" b="0" i="0" u="none" strike="noStrike" kern="1200" cap="none" spc="0" normalizeH="0" baseline="0" noProof="0" dirty="0">
                <a:ln>
                  <a:noFill/>
                </a:ln>
                <a:solidFill>
                  <a:srgbClr val="000000"/>
                </a:solidFill>
                <a:effectLst/>
                <a:uLnTx/>
                <a:uFillTx/>
                <a:latin typeface="+mj-lt"/>
                <a:ea typeface="+mn-ea"/>
                <a:cs typeface="+mn-cs"/>
              </a:rPr>
              <a:t>.</a:t>
            </a:r>
            <a:endParaRPr kumimoji="0" lang="vi-VN" sz="2000" b="0" i="0" u="none" strike="noStrike" kern="1200" cap="none" spc="0" normalizeH="0" baseline="0" noProof="0" dirty="0">
              <a:ln>
                <a:noFill/>
              </a:ln>
              <a:solidFill>
                <a:srgbClr val="003399"/>
              </a:solidFill>
              <a:effectLst/>
              <a:uLnTx/>
              <a:uFillTx/>
              <a:latin typeface="+mj-lt"/>
              <a:ea typeface="+mn-ea"/>
              <a:cs typeface="+mn-cs"/>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mj-lt"/>
                <a:ea typeface="+mn-ea"/>
                <a:cs typeface="+mn-cs"/>
              </a:rPr>
              <a:t>Lăng </a:t>
            </a:r>
            <a:r>
              <a:rPr kumimoji="0" lang="vi-VN" sz="2000" b="0" i="0" u="none" strike="noStrike" kern="1200" cap="none" spc="0" normalizeH="0" baseline="0" noProof="0" dirty="0" err="1">
                <a:ln>
                  <a:noFill/>
                </a:ln>
                <a:solidFill>
                  <a:srgbClr val="000000"/>
                </a:solidFill>
                <a:effectLst/>
                <a:uLnTx/>
                <a:uFillTx/>
                <a:latin typeface="+mj-lt"/>
                <a:ea typeface="+mn-ea"/>
                <a:cs typeface="+mn-cs"/>
              </a:rPr>
              <a:t>của</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các</a:t>
            </a:r>
            <a:r>
              <a:rPr kumimoji="0" lang="vi-VN" sz="2000" b="0" i="0" u="none" strike="noStrike" kern="1200" cap="none" spc="0" normalizeH="0" baseline="0" noProof="0" dirty="0">
                <a:ln>
                  <a:noFill/>
                </a:ln>
                <a:solidFill>
                  <a:srgbClr val="000000"/>
                </a:solidFill>
                <a:effectLst/>
                <a:uLnTx/>
                <a:uFillTx/>
                <a:latin typeface="+mj-lt"/>
                <a:ea typeface="+mn-ea"/>
                <a:cs typeface="+mn-cs"/>
              </a:rPr>
              <a:t> vua </a:t>
            </a:r>
            <a:r>
              <a:rPr kumimoji="0" lang="vi-VN" sz="2000" b="0" i="0" u="none" strike="noStrike" kern="1200" cap="none" spc="0" normalizeH="0" baseline="0" noProof="0" dirty="0" err="1">
                <a:ln>
                  <a:noFill/>
                </a:ln>
                <a:solidFill>
                  <a:srgbClr val="000000"/>
                </a:solidFill>
                <a:effectLst/>
                <a:uLnTx/>
                <a:uFillTx/>
                <a:latin typeface="+mj-lt"/>
                <a:ea typeface="+mn-ea"/>
                <a:cs typeface="+mn-cs"/>
              </a:rPr>
              <a:t>Hùng</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kề</a:t>
            </a:r>
            <a:r>
              <a:rPr kumimoji="0" lang="vi-VN" sz="2000" b="0" i="0" u="none" strike="noStrike" kern="1200" cap="none" spc="0" normalizeH="0" baseline="0" noProof="0" dirty="0">
                <a:ln>
                  <a:noFill/>
                </a:ln>
                <a:solidFill>
                  <a:srgbClr val="000000"/>
                </a:solidFill>
                <a:effectLst/>
                <a:uLnTx/>
                <a:uFillTx/>
                <a:latin typeface="+mj-lt"/>
                <a:ea typeface="+mn-ea"/>
                <a:cs typeface="+mn-cs"/>
              </a:rPr>
              <a:t> bên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đền</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Thượng</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ẩn</a:t>
            </a:r>
            <a:r>
              <a:rPr kumimoji="0" lang="vi-VN" sz="2000" b="0" i="0" u="none" strike="noStrike" kern="1200" cap="none" spc="0" normalizeH="0" baseline="0" noProof="0" dirty="0">
                <a:ln>
                  <a:noFill/>
                </a:ln>
                <a:solidFill>
                  <a:srgbClr val="000000"/>
                </a:solidFill>
                <a:effectLst/>
                <a:uLnTx/>
                <a:uFillTx/>
                <a:latin typeface="+mj-lt"/>
                <a:ea typeface="+mn-ea"/>
                <a:cs typeface="+mn-cs"/>
              </a:rPr>
              <a:t> trong </a:t>
            </a:r>
            <a:r>
              <a:rPr kumimoji="0" lang="vi-VN" sz="2000" b="0" i="0" u="none" strike="noStrike" kern="1200" cap="none" spc="0" normalizeH="0" baseline="0" noProof="0" dirty="0" err="1">
                <a:ln>
                  <a:noFill/>
                </a:ln>
                <a:solidFill>
                  <a:srgbClr val="000000"/>
                </a:solidFill>
                <a:effectLst/>
                <a:uLnTx/>
                <a:uFillTx/>
                <a:latin typeface="+mj-lt"/>
                <a:ea typeface="+mn-ea"/>
                <a:cs typeface="+mn-cs"/>
              </a:rPr>
              <a:t>rừng</a:t>
            </a:r>
            <a:r>
              <a:rPr kumimoji="0" lang="vi-VN" sz="2000" b="0" i="0" u="none" strike="noStrike" kern="1200" cap="none" spc="0" normalizeH="0" baseline="0" noProof="0" dirty="0">
                <a:ln>
                  <a:noFill/>
                </a:ln>
                <a:solidFill>
                  <a:srgbClr val="000000"/>
                </a:solidFill>
                <a:effectLst/>
                <a:uLnTx/>
                <a:uFillTx/>
                <a:latin typeface="+mj-lt"/>
                <a:ea typeface="+mn-ea"/>
                <a:cs typeface="+mn-cs"/>
              </a:rPr>
              <a:t> cây xanh.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Đứng</a:t>
            </a:r>
            <a:r>
              <a:rPr kumimoji="0" lang="vi-VN" sz="2000" b="0" i="0" u="none" strike="noStrike" kern="1200" cap="none" spc="0" normalizeH="0" baseline="0" noProof="0" dirty="0">
                <a:ln>
                  <a:noFill/>
                </a:ln>
                <a:solidFill>
                  <a:srgbClr val="000000"/>
                </a:solidFill>
                <a:effectLst/>
                <a:uLnTx/>
                <a:uFillTx/>
                <a:latin typeface="+mj-lt"/>
                <a:ea typeface="+mn-ea"/>
                <a:cs typeface="+mn-cs"/>
              </a:rPr>
              <a:t> ở đây, </a:t>
            </a:r>
            <a:r>
              <a:rPr kumimoji="0" lang="vi-VN" sz="2000" b="0" i="0" u="none" strike="noStrike" kern="1200" cap="none" spc="0" normalizeH="0" baseline="0" noProof="0" dirty="0" err="1">
                <a:ln>
                  <a:noFill/>
                </a:ln>
                <a:solidFill>
                  <a:srgbClr val="000000"/>
                </a:solidFill>
                <a:effectLst/>
                <a:uLnTx/>
                <a:uFillTx/>
                <a:latin typeface="+mj-lt"/>
                <a:ea typeface="+mn-ea"/>
                <a:cs typeface="+mn-cs"/>
              </a:rPr>
              <a:t>nhìn</a:t>
            </a:r>
            <a:r>
              <a:rPr kumimoji="0" lang="vi-VN" sz="2000" b="0" i="0" u="none" strike="noStrike" kern="1200" cap="none" spc="0" normalizeH="0" baseline="0" noProof="0" dirty="0">
                <a:ln>
                  <a:noFill/>
                </a:ln>
                <a:solidFill>
                  <a:srgbClr val="000000"/>
                </a:solidFill>
                <a:effectLst/>
                <a:uLnTx/>
                <a:uFillTx/>
                <a:latin typeface="+mj-lt"/>
                <a:ea typeface="+mn-ea"/>
                <a:cs typeface="+mn-cs"/>
              </a:rPr>
              <a:t> ra xa, phong </a:t>
            </a:r>
            <a:r>
              <a:rPr kumimoji="0" lang="vi-VN" sz="2000" b="0" i="0" u="none" strike="noStrike" kern="1200" cap="none" spc="0" normalizeH="0" baseline="0" noProof="0" dirty="0" err="1">
                <a:ln>
                  <a:noFill/>
                </a:ln>
                <a:solidFill>
                  <a:srgbClr val="000000"/>
                </a:solidFill>
                <a:effectLst/>
                <a:uLnTx/>
                <a:uFillTx/>
                <a:latin typeface="+mj-lt"/>
                <a:ea typeface="+mn-ea"/>
                <a:cs typeface="+mn-cs"/>
              </a:rPr>
              <a:t>cảnh</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thật</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là</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đẹp</a:t>
            </a:r>
            <a:r>
              <a:rPr kumimoji="0" lang="vi-VN" sz="2000" b="0" i="0" u="none" strike="noStrike" kern="1200" cap="none" spc="0" normalizeH="0" baseline="0" noProof="0" dirty="0">
                <a:ln>
                  <a:noFill/>
                </a:ln>
                <a:solidFill>
                  <a:srgbClr val="000000"/>
                </a:solidFill>
                <a:effectLst/>
                <a:uLnTx/>
                <a:uFillTx/>
                <a:latin typeface="+mj-lt"/>
                <a:ea typeface="+mn-ea"/>
                <a:cs typeface="+mn-cs"/>
              </a:rPr>
              <a:t>. Bên </a:t>
            </a:r>
            <a:r>
              <a:rPr kumimoji="0" lang="vi-VN" sz="2000" b="0" i="0" u="none" strike="noStrike" kern="1200" cap="none" spc="0" normalizeH="0" baseline="0" noProof="0" dirty="0" err="1">
                <a:ln>
                  <a:noFill/>
                </a:ln>
                <a:solidFill>
                  <a:srgbClr val="000000"/>
                </a:solidFill>
                <a:effectLst/>
                <a:uLnTx/>
                <a:uFillTx/>
                <a:latin typeface="+mj-lt"/>
                <a:ea typeface="+mn-ea"/>
                <a:cs typeface="+mn-cs"/>
              </a:rPr>
              <a:t>phải</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là</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đỉnh</a:t>
            </a:r>
            <a:r>
              <a:rPr kumimoji="0" lang="vi-VN" sz="2000" b="0" i="0" u="none" strike="noStrike" kern="1200" cap="none" spc="0" normalizeH="0" baseline="0" noProof="0" dirty="0">
                <a:ln>
                  <a:noFill/>
                </a:ln>
                <a:solidFill>
                  <a:srgbClr val="000000"/>
                </a:solidFill>
                <a:effectLst/>
                <a:uLnTx/>
                <a:uFillTx/>
                <a:latin typeface="+mj-lt"/>
                <a:ea typeface="+mn-ea"/>
                <a:cs typeface="+mn-cs"/>
              </a:rPr>
              <a:t> Ba </a:t>
            </a:r>
            <a:r>
              <a:rPr kumimoji="0" lang="vi-VN" sz="2000" b="0" i="0" u="none" strike="noStrike" kern="1200" cap="none" spc="0" normalizeH="0" baseline="0" noProof="0" dirty="0" err="1">
                <a:ln>
                  <a:noFill/>
                </a:ln>
                <a:solidFill>
                  <a:srgbClr val="000000"/>
                </a:solidFill>
                <a:effectLst/>
                <a:uLnTx/>
                <a:uFillTx/>
                <a:latin typeface="+mj-lt"/>
                <a:ea typeface="+mn-ea"/>
                <a:cs typeface="+mn-cs"/>
              </a:rPr>
              <a:t>Vì</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vòi</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vọi</a:t>
            </a:r>
            <a:r>
              <a:rPr kumimoji="0" lang="vi-VN" sz="2000" b="0" i="0" u="none" strike="noStrike" kern="1200" cap="none" spc="0" normalizeH="0" baseline="0" noProof="0" dirty="0">
                <a:ln>
                  <a:noFill/>
                </a:ln>
                <a:solidFill>
                  <a:srgbClr val="000000"/>
                </a:solidFill>
                <a:effectLst/>
                <a:uLnTx/>
                <a:uFillTx/>
                <a:latin typeface="+mj-lt"/>
                <a:ea typeface="+mn-ea"/>
                <a:cs typeface="+mn-cs"/>
              </a:rPr>
              <a:t>, nơi </a:t>
            </a:r>
            <a:r>
              <a:rPr kumimoji="0" lang="vi-VN" sz="2000" b="0" i="0" u="none" strike="noStrike" kern="1200" cap="none" spc="0" normalizeH="0" baseline="0" noProof="0" dirty="0" err="1">
                <a:ln>
                  <a:noFill/>
                </a:ln>
                <a:solidFill>
                  <a:srgbClr val="000000"/>
                </a:solidFill>
                <a:effectLst/>
                <a:uLnTx/>
                <a:uFillTx/>
                <a:latin typeface="+mj-lt"/>
                <a:ea typeface="+mn-ea"/>
                <a:cs typeface="+mn-cs"/>
              </a:rPr>
              <a:t>Mị</a:t>
            </a:r>
            <a:r>
              <a:rPr kumimoji="0" lang="vi-VN" sz="2000" b="0" i="0" u="none" strike="noStrike" kern="1200" cap="none" spc="0" normalizeH="0" baseline="0" noProof="0" dirty="0">
                <a:ln>
                  <a:noFill/>
                </a:ln>
                <a:solidFill>
                  <a:srgbClr val="000000"/>
                </a:solidFill>
                <a:effectLst/>
                <a:uLnTx/>
                <a:uFillTx/>
                <a:latin typeface="+mj-lt"/>
                <a:ea typeface="+mn-ea"/>
                <a:cs typeface="+mn-cs"/>
              </a:rPr>
              <a:t> Nương – con </a:t>
            </a:r>
            <a:r>
              <a:rPr kumimoji="0" lang="vi-VN" sz="2000" b="0" i="0" u="none" strike="noStrike" kern="1200" cap="none" spc="0" normalizeH="0" baseline="0" noProof="0" dirty="0" err="1">
                <a:ln>
                  <a:noFill/>
                </a:ln>
                <a:solidFill>
                  <a:srgbClr val="000000"/>
                </a:solidFill>
                <a:effectLst/>
                <a:uLnTx/>
                <a:uFillTx/>
                <a:latin typeface="+mj-lt"/>
                <a:ea typeface="+mn-ea"/>
                <a:cs typeface="+mn-cs"/>
              </a:rPr>
              <a:t>gái</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Hùng</a:t>
            </a:r>
            <a:r>
              <a:rPr kumimoji="0" lang="vi-VN" sz="2000" b="0" i="0" u="none" strike="noStrike" kern="1200" cap="none" spc="0" normalizeH="0" baseline="0" noProof="0" dirty="0">
                <a:ln>
                  <a:noFill/>
                </a:ln>
                <a:solidFill>
                  <a:srgbClr val="000000"/>
                </a:solidFill>
                <a:effectLst/>
                <a:uLnTx/>
                <a:uFillTx/>
                <a:latin typeface="+mj-lt"/>
                <a:ea typeface="+mn-ea"/>
                <a:cs typeface="+mn-cs"/>
              </a:rPr>
              <a:t> Vương </a:t>
            </a:r>
            <a:r>
              <a:rPr kumimoji="0" lang="vi-VN" sz="2000" b="0" i="0" u="none" strike="noStrike" kern="1200" cap="none" spc="0" normalizeH="0" baseline="0" noProof="0" dirty="0" err="1">
                <a:ln>
                  <a:noFill/>
                </a:ln>
                <a:solidFill>
                  <a:srgbClr val="000000"/>
                </a:solidFill>
                <a:effectLst/>
                <a:uLnTx/>
                <a:uFillTx/>
                <a:latin typeface="+mj-lt"/>
                <a:ea typeface="+mn-ea"/>
                <a:cs typeface="+mn-cs"/>
              </a:rPr>
              <a:t>thứ</a:t>
            </a:r>
            <a:r>
              <a:rPr kumimoji="0" lang="vi-VN" sz="2000" b="0" i="0" u="none" strike="noStrike" kern="1200" cap="none" spc="0" normalizeH="0" baseline="0" noProof="0" dirty="0">
                <a:ln>
                  <a:noFill/>
                </a:ln>
                <a:solidFill>
                  <a:srgbClr val="000000"/>
                </a:solidFill>
                <a:effectLst/>
                <a:uLnTx/>
                <a:uFillTx/>
                <a:latin typeface="+mj-lt"/>
                <a:ea typeface="+mn-ea"/>
                <a:cs typeface="+mn-cs"/>
              </a:rPr>
              <a:t> 18 – theo Sơn Tinh </a:t>
            </a:r>
            <a:r>
              <a:rPr kumimoji="0" lang="vi-VN" sz="2000" b="0" i="0" u="none" strike="noStrike" kern="1200" cap="none" spc="0" normalizeH="0" baseline="0" noProof="0" dirty="0" err="1">
                <a:ln>
                  <a:noFill/>
                </a:ln>
                <a:solidFill>
                  <a:srgbClr val="000000"/>
                </a:solidFill>
                <a:effectLst/>
                <a:uLnTx/>
                <a:uFillTx/>
                <a:latin typeface="+mj-lt"/>
                <a:ea typeface="+mn-ea"/>
                <a:cs typeface="+mn-cs"/>
              </a:rPr>
              <a:t>về</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trấn</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giữ</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núi</a:t>
            </a:r>
            <a:r>
              <a:rPr kumimoji="0" lang="vi-VN" sz="2000" b="0" i="0" u="none" strike="noStrike" kern="1200" cap="none" spc="0" normalizeH="0" baseline="0" noProof="0" dirty="0">
                <a:ln>
                  <a:noFill/>
                </a:ln>
                <a:solidFill>
                  <a:srgbClr val="000000"/>
                </a:solidFill>
                <a:effectLst/>
                <a:uLnTx/>
                <a:uFillTx/>
                <a:latin typeface="+mj-lt"/>
                <a:ea typeface="+mn-ea"/>
                <a:cs typeface="+mn-cs"/>
              </a:rPr>
              <a:t> cao. </a:t>
            </a:r>
            <a:r>
              <a:rPr kumimoji="0" lang="vi-VN" sz="2000" b="0" i="0" u="none" strike="noStrike" kern="1200" cap="none" spc="0" normalizeH="0" baseline="0" noProof="0" dirty="0" err="1">
                <a:ln>
                  <a:noFill/>
                </a:ln>
                <a:solidFill>
                  <a:srgbClr val="000000"/>
                </a:solidFill>
                <a:effectLst/>
                <a:uLnTx/>
                <a:uFillTx/>
                <a:latin typeface="+mj-lt"/>
                <a:ea typeface="+mn-ea"/>
                <a:cs typeface="+mn-cs"/>
              </a:rPr>
              <a:t>Dãy</a:t>
            </a:r>
            <a:r>
              <a:rPr kumimoji="0" lang="vi-VN" sz="2000" b="0" i="0" u="none" strike="noStrike" kern="1200" cap="none" spc="0" normalizeH="0" baseline="0" noProof="0" dirty="0">
                <a:ln>
                  <a:noFill/>
                </a:ln>
                <a:solidFill>
                  <a:srgbClr val="000000"/>
                </a:solidFill>
                <a:effectLst/>
                <a:uLnTx/>
                <a:uFillTx/>
                <a:latin typeface="+mj-lt"/>
                <a:ea typeface="+mn-ea"/>
                <a:cs typeface="+mn-cs"/>
              </a:rPr>
              <a:t> Tam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Đảo</a:t>
            </a:r>
            <a:r>
              <a:rPr kumimoji="0" lang="vi-VN" sz="2000" b="0" i="0" u="none" strike="noStrike" kern="1200" cap="none" spc="0" normalizeH="0" baseline="0" noProof="0" dirty="0">
                <a:ln>
                  <a:noFill/>
                </a:ln>
                <a:solidFill>
                  <a:srgbClr val="000000"/>
                </a:solidFill>
                <a:effectLst/>
                <a:uLnTx/>
                <a:uFillTx/>
                <a:latin typeface="+mj-lt"/>
                <a:ea typeface="+mn-ea"/>
                <a:cs typeface="+mn-cs"/>
              </a:rPr>
              <a:t> như </a:t>
            </a:r>
            <a:r>
              <a:rPr kumimoji="0" lang="vi-VN" sz="2000" b="0" i="0" u="none" strike="noStrike" kern="1200" cap="none" spc="0" normalizeH="0" baseline="0" noProof="0" dirty="0" err="1">
                <a:ln>
                  <a:noFill/>
                </a:ln>
                <a:solidFill>
                  <a:srgbClr val="000000"/>
                </a:solidFill>
                <a:effectLst/>
                <a:uLnTx/>
                <a:uFillTx/>
                <a:latin typeface="+mj-lt"/>
                <a:ea typeface="+mn-ea"/>
                <a:cs typeface="+mn-cs"/>
              </a:rPr>
              <a:t>bức</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tường</a:t>
            </a:r>
            <a:r>
              <a:rPr kumimoji="0" lang="vi-VN" sz="2000" b="0" i="0" u="none" strike="noStrike" kern="1200" cap="none" spc="0" normalizeH="0" baseline="0" noProof="0" dirty="0">
                <a:ln>
                  <a:noFill/>
                </a:ln>
                <a:solidFill>
                  <a:srgbClr val="000000"/>
                </a:solidFill>
                <a:effectLst/>
                <a:uLnTx/>
                <a:uFillTx/>
                <a:latin typeface="+mj-lt"/>
                <a:ea typeface="+mn-ea"/>
                <a:cs typeface="+mn-cs"/>
              </a:rPr>
              <a:t> xanh </a:t>
            </a:r>
            <a:r>
              <a:rPr kumimoji="0" lang="vi-VN" sz="2000" b="0" i="0" u="none" strike="noStrike" kern="1200" cap="none" spc="0" normalizeH="0" baseline="0" noProof="0" dirty="0" err="1">
                <a:ln>
                  <a:noFill/>
                </a:ln>
                <a:solidFill>
                  <a:srgbClr val="000000"/>
                </a:solidFill>
                <a:effectLst/>
                <a:uLnTx/>
                <a:uFillTx/>
                <a:latin typeface="+mj-lt"/>
                <a:ea typeface="+mn-ea"/>
                <a:cs typeface="+mn-cs"/>
              </a:rPr>
              <a:t>sừng</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sững</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chắn</a:t>
            </a:r>
            <a:r>
              <a:rPr kumimoji="0" lang="vi-VN" sz="2000" b="0" i="0" u="none" strike="noStrike" kern="1200" cap="none" spc="0" normalizeH="0" baseline="0" noProof="0" dirty="0">
                <a:ln>
                  <a:noFill/>
                </a:ln>
                <a:solidFill>
                  <a:srgbClr val="000000"/>
                </a:solidFill>
                <a:effectLst/>
                <a:uLnTx/>
                <a:uFillTx/>
                <a:latin typeface="+mj-lt"/>
                <a:ea typeface="+mn-ea"/>
                <a:cs typeface="+mn-cs"/>
              </a:rPr>
              <a:t> ngang bên </a:t>
            </a:r>
            <a:r>
              <a:rPr kumimoji="0" lang="vi-VN" sz="2000" b="0" i="0" u="none" strike="noStrike" kern="1200" cap="none" spc="0" normalizeH="0" baseline="0" noProof="0" dirty="0" err="1">
                <a:ln>
                  <a:noFill/>
                </a:ln>
                <a:solidFill>
                  <a:srgbClr val="000000"/>
                </a:solidFill>
                <a:effectLst/>
                <a:uLnTx/>
                <a:uFillTx/>
                <a:latin typeface="+mj-lt"/>
                <a:ea typeface="+mn-ea"/>
                <a:cs typeface="+mn-cs"/>
              </a:rPr>
              <a:t>trái</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đỡ</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lấy</a:t>
            </a:r>
            <a:r>
              <a:rPr kumimoji="0" lang="vi-VN" sz="2000" b="0" i="0" u="none" strike="noStrike" kern="1200" cap="none" spc="0" normalizeH="0" baseline="0" noProof="0" dirty="0">
                <a:ln>
                  <a:noFill/>
                </a:ln>
                <a:solidFill>
                  <a:srgbClr val="000000"/>
                </a:solidFill>
                <a:effectLst/>
                <a:uLnTx/>
                <a:uFillTx/>
                <a:latin typeface="+mj-lt"/>
                <a:ea typeface="+mn-ea"/>
                <a:cs typeface="+mn-cs"/>
              </a:rPr>
              <a:t> mây </a:t>
            </a:r>
            <a:r>
              <a:rPr kumimoji="0" lang="vi-VN" sz="2000" b="0" i="0" u="none" strike="noStrike" kern="1200" cap="none" spc="0" normalizeH="0" baseline="0" noProof="0" dirty="0" err="1">
                <a:ln>
                  <a:noFill/>
                </a:ln>
                <a:solidFill>
                  <a:srgbClr val="000000"/>
                </a:solidFill>
                <a:effectLst/>
                <a:uLnTx/>
                <a:uFillTx/>
                <a:latin typeface="+mj-lt"/>
                <a:ea typeface="+mn-ea"/>
                <a:cs typeface="+mn-cs"/>
              </a:rPr>
              <a:t>trời</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cuồn</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cuộn</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Phía</a:t>
            </a:r>
            <a:r>
              <a:rPr kumimoji="0" lang="vi-VN" sz="2000" b="0" i="0" u="none" strike="noStrike" kern="1200" cap="none" spc="0" normalizeH="0" baseline="0" noProof="0" dirty="0">
                <a:ln>
                  <a:noFill/>
                </a:ln>
                <a:solidFill>
                  <a:srgbClr val="000000"/>
                </a:solidFill>
                <a:effectLst/>
                <a:uLnTx/>
                <a:uFillTx/>
                <a:latin typeface="+mj-lt"/>
                <a:ea typeface="+mn-ea"/>
                <a:cs typeface="+mn-cs"/>
              </a:rPr>
              <a:t> xa </a:t>
            </a:r>
            <a:r>
              <a:rPr kumimoji="0" lang="vi-VN" sz="2000" b="0" i="0" u="none" strike="noStrike" kern="1200" cap="none" spc="0" normalizeH="0" baseline="0" noProof="0" dirty="0" err="1">
                <a:ln>
                  <a:noFill/>
                </a:ln>
                <a:solidFill>
                  <a:srgbClr val="000000"/>
                </a:solidFill>
                <a:effectLst/>
                <a:uLnTx/>
                <a:uFillTx/>
                <a:latin typeface="+mj-lt"/>
                <a:ea typeface="+mn-ea"/>
                <a:cs typeface="+mn-cs"/>
              </a:rPr>
              <a:t>xa</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là</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núi</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Sóc</a:t>
            </a:r>
            <a:r>
              <a:rPr kumimoji="0" lang="vi-VN" sz="2000" b="0" i="0" u="none" strike="noStrike" kern="1200" cap="none" spc="0" normalizeH="0" baseline="0" noProof="0" dirty="0">
                <a:ln>
                  <a:noFill/>
                </a:ln>
                <a:solidFill>
                  <a:srgbClr val="000000"/>
                </a:solidFill>
                <a:effectLst/>
                <a:uLnTx/>
                <a:uFillTx/>
                <a:latin typeface="+mj-lt"/>
                <a:ea typeface="+mn-ea"/>
                <a:cs typeface="+mn-cs"/>
              </a:rPr>
              <a:t> Sơn, nơi in </a:t>
            </a:r>
            <a:r>
              <a:rPr kumimoji="0" lang="vi-VN" sz="2000" b="0" i="0" u="none" strike="noStrike" kern="1200" cap="none" spc="0" normalizeH="0" baseline="0" noProof="0" dirty="0" err="1">
                <a:ln>
                  <a:noFill/>
                </a:ln>
                <a:solidFill>
                  <a:srgbClr val="000000"/>
                </a:solidFill>
                <a:effectLst/>
                <a:uLnTx/>
                <a:uFillTx/>
                <a:latin typeface="+mj-lt"/>
                <a:ea typeface="+mn-ea"/>
                <a:cs typeface="+mn-cs"/>
              </a:rPr>
              <a:t>dấu</a:t>
            </a:r>
            <a:r>
              <a:rPr kumimoji="0" lang="vi-VN" sz="2000" b="0" i="0" u="none" strike="noStrike" kern="1200" cap="none" spc="0" normalizeH="0" baseline="0" noProof="0" dirty="0">
                <a:ln>
                  <a:noFill/>
                </a:ln>
                <a:solidFill>
                  <a:srgbClr val="000000"/>
                </a:solidFill>
                <a:effectLst/>
                <a:uLnTx/>
                <a:uFillTx/>
                <a:latin typeface="+mj-lt"/>
                <a:ea typeface="+mn-ea"/>
                <a:cs typeface="+mn-cs"/>
              </a:rPr>
              <a:t> chân </a:t>
            </a:r>
            <a:r>
              <a:rPr kumimoji="0" lang="vi-VN" sz="2000" b="0" i="0" u="none" strike="noStrike" kern="1200" cap="none" spc="0" normalizeH="0" baseline="0" noProof="0" dirty="0" err="1">
                <a:ln>
                  <a:noFill/>
                </a:ln>
                <a:solidFill>
                  <a:srgbClr val="000000"/>
                </a:solidFill>
                <a:effectLst/>
                <a:uLnTx/>
                <a:uFillTx/>
                <a:latin typeface="+mj-lt"/>
                <a:ea typeface="+mn-ea"/>
                <a:cs typeface="+mn-cs"/>
              </a:rPr>
              <a:t>ngựa</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sắt</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Phù</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Đổng</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người</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có</a:t>
            </a:r>
            <a:r>
              <a:rPr kumimoji="0" lang="vi-VN" sz="2000" b="0" i="0" u="none" strike="noStrike" kern="1200" cap="none" spc="0" normalizeH="0" baseline="0" noProof="0" dirty="0">
                <a:ln>
                  <a:noFill/>
                </a:ln>
                <a:solidFill>
                  <a:srgbClr val="000000"/>
                </a:solidFill>
                <a:effectLst/>
                <a:uLnTx/>
                <a:uFillTx/>
                <a:latin typeface="+mj-lt"/>
                <a:ea typeface="+mn-ea"/>
                <a:cs typeface="+mn-cs"/>
              </a:rPr>
              <a:t> công </a:t>
            </a:r>
            <a:r>
              <a:rPr kumimoji="0" lang="vi-VN" sz="2000" b="0" i="0" u="none" strike="noStrike" kern="1200" cap="none" spc="0" normalizeH="0" baseline="0" noProof="0" dirty="0" err="1">
                <a:ln>
                  <a:noFill/>
                </a:ln>
                <a:solidFill>
                  <a:srgbClr val="000000"/>
                </a:solidFill>
                <a:effectLst/>
                <a:uLnTx/>
                <a:uFillTx/>
                <a:latin typeface="+mj-lt"/>
                <a:ea typeface="+mn-ea"/>
                <a:cs typeface="+mn-cs"/>
              </a:rPr>
              <a:t>giúp</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Hùng</a:t>
            </a:r>
            <a:r>
              <a:rPr kumimoji="0" lang="vi-VN" sz="2000" b="0" i="0" u="none" strike="noStrike" kern="1200" cap="none" spc="0" normalizeH="0" baseline="0" noProof="0" dirty="0">
                <a:ln>
                  <a:noFill/>
                </a:ln>
                <a:solidFill>
                  <a:srgbClr val="000000"/>
                </a:solidFill>
                <a:effectLst/>
                <a:uLnTx/>
                <a:uFillTx/>
                <a:latin typeface="+mj-lt"/>
                <a:ea typeface="+mn-ea"/>
                <a:cs typeface="+mn-cs"/>
              </a:rPr>
              <a:t> Vương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đánh</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thắng</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giặc</a:t>
            </a:r>
            <a:r>
              <a:rPr kumimoji="0" lang="vi-VN" sz="2000" b="0" i="0" u="none" strike="noStrike" kern="1200" cap="none" spc="0" normalizeH="0" baseline="0" noProof="0" dirty="0">
                <a:ln>
                  <a:noFill/>
                </a:ln>
                <a:solidFill>
                  <a:srgbClr val="000000"/>
                </a:solidFill>
                <a:effectLst/>
                <a:uLnTx/>
                <a:uFillTx/>
                <a:latin typeface="+mj-lt"/>
                <a:ea typeface="+mn-ea"/>
                <a:cs typeface="+mn-cs"/>
              </a:rPr>
              <a:t> Ân xâm </a:t>
            </a:r>
            <a:r>
              <a:rPr kumimoji="0" lang="vi-VN" sz="2000" b="0" i="0" u="none" strike="noStrike" kern="1200" cap="none" spc="0" normalizeH="0" baseline="0" noProof="0" dirty="0" err="1">
                <a:ln>
                  <a:noFill/>
                </a:ln>
                <a:solidFill>
                  <a:srgbClr val="000000"/>
                </a:solidFill>
                <a:effectLst/>
                <a:uLnTx/>
                <a:uFillTx/>
                <a:latin typeface="+mj-lt"/>
                <a:ea typeface="+mn-ea"/>
                <a:cs typeface="+mn-cs"/>
              </a:rPr>
              <a:t>lược</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Trước</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mặt</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là</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Ngã</a:t>
            </a:r>
            <a:r>
              <a:rPr kumimoji="0" lang="vi-VN" sz="2000" b="0" i="0" u="none" strike="noStrike" kern="1200" cap="none" spc="0" normalizeH="0" baseline="0" noProof="0" dirty="0">
                <a:ln>
                  <a:noFill/>
                </a:ln>
                <a:solidFill>
                  <a:srgbClr val="000000"/>
                </a:solidFill>
                <a:effectLst/>
                <a:uLnTx/>
                <a:uFillTx/>
                <a:latin typeface="+mj-lt"/>
                <a:ea typeface="+mn-ea"/>
                <a:cs typeface="+mn-cs"/>
              </a:rPr>
              <a:t> Ba </a:t>
            </a:r>
            <a:r>
              <a:rPr kumimoji="0" lang="vi-VN" sz="2000" b="0" i="0" u="none" strike="noStrike" kern="1200" cap="none" spc="0" normalizeH="0" baseline="0" noProof="0" dirty="0" err="1">
                <a:ln>
                  <a:noFill/>
                </a:ln>
                <a:solidFill>
                  <a:srgbClr val="000000"/>
                </a:solidFill>
                <a:effectLst/>
                <a:uLnTx/>
                <a:uFillTx/>
                <a:latin typeface="+mj-lt"/>
                <a:ea typeface="+mn-ea"/>
                <a:cs typeface="+mn-cs"/>
              </a:rPr>
              <a:t>Hạc</a:t>
            </a:r>
            <a:r>
              <a:rPr kumimoji="0" lang="vi-VN" sz="2000" b="0" i="0" u="none" strike="noStrike" kern="1200" cap="none" spc="0" normalizeH="0" baseline="0" noProof="0" dirty="0">
                <a:ln>
                  <a:noFill/>
                </a:ln>
                <a:solidFill>
                  <a:srgbClr val="000000"/>
                </a:solidFill>
                <a:effectLst/>
                <a:uLnTx/>
                <a:uFillTx/>
                <a:latin typeface="+mj-lt"/>
                <a:ea typeface="+mn-ea"/>
                <a:cs typeface="+mn-cs"/>
              </a:rPr>
              <a:t>, nơi </a:t>
            </a:r>
            <a:r>
              <a:rPr kumimoji="0" lang="vi-VN" sz="2000" b="0" i="0" u="none" strike="noStrike" kern="1200" cap="none" spc="0" normalizeH="0" baseline="0" noProof="0" dirty="0" err="1">
                <a:ln>
                  <a:noFill/>
                </a:ln>
                <a:solidFill>
                  <a:srgbClr val="000000"/>
                </a:solidFill>
                <a:effectLst/>
                <a:uLnTx/>
                <a:uFillTx/>
                <a:latin typeface="+mj-lt"/>
                <a:ea typeface="+mn-ea"/>
                <a:cs typeface="+mn-cs"/>
              </a:rPr>
              <a:t>gặp</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gỡ</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giữa</a:t>
            </a:r>
            <a:r>
              <a:rPr kumimoji="0" lang="vi-VN" sz="2000" b="0" i="0" u="none" strike="noStrike" kern="1200" cap="none" spc="0" normalizeH="0" baseline="0" noProof="0" dirty="0">
                <a:ln>
                  <a:noFill/>
                </a:ln>
                <a:solidFill>
                  <a:srgbClr val="000000"/>
                </a:solidFill>
                <a:effectLst/>
                <a:uLnTx/>
                <a:uFillTx/>
                <a:latin typeface="+mj-lt"/>
                <a:ea typeface="+mn-ea"/>
                <a:cs typeface="+mn-cs"/>
              </a:rPr>
              <a:t> ba </a:t>
            </a:r>
            <a:r>
              <a:rPr kumimoji="0" lang="vi-VN" sz="2000" b="0" i="0" u="none" strike="noStrike" kern="1200" cap="none" spc="0" normalizeH="0" baseline="0" noProof="0" dirty="0" err="1">
                <a:ln>
                  <a:noFill/>
                </a:ln>
                <a:solidFill>
                  <a:srgbClr val="000000"/>
                </a:solidFill>
                <a:effectLst/>
                <a:uLnTx/>
                <a:uFillTx/>
                <a:latin typeface="+mj-lt"/>
                <a:ea typeface="+mn-ea"/>
                <a:cs typeface="+mn-cs"/>
              </a:rPr>
              <a:t>dòng</a:t>
            </a:r>
            <a:r>
              <a:rPr kumimoji="0" lang="vi-VN" sz="2000" b="0" i="0" u="none" strike="noStrike" kern="1200" cap="none" spc="0" normalizeH="0" baseline="0" noProof="0" dirty="0">
                <a:ln>
                  <a:noFill/>
                </a:ln>
                <a:solidFill>
                  <a:srgbClr val="000000"/>
                </a:solidFill>
                <a:effectLst/>
                <a:uLnTx/>
                <a:uFillTx/>
                <a:latin typeface="+mj-lt"/>
                <a:ea typeface="+mn-ea"/>
                <a:cs typeface="+mn-cs"/>
              </a:rPr>
              <a:t> sông </a:t>
            </a:r>
            <a:r>
              <a:rPr kumimoji="0" lang="vi-VN" sz="2000" b="0" i="0" u="none" strike="noStrike" kern="1200" cap="none" spc="0" normalizeH="0" baseline="0" noProof="0" dirty="0" err="1">
                <a:ln>
                  <a:noFill/>
                </a:ln>
                <a:solidFill>
                  <a:srgbClr val="000000"/>
                </a:solidFill>
                <a:effectLst/>
                <a:uLnTx/>
                <a:uFillTx/>
                <a:latin typeface="+mj-lt"/>
                <a:ea typeface="+mn-ea"/>
                <a:cs typeface="+mn-cs"/>
              </a:rPr>
              <a:t>lớn</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tháng</a:t>
            </a:r>
            <a:r>
              <a:rPr kumimoji="0" lang="vi-VN" sz="2000" b="0" i="0" u="none" strike="noStrike" kern="1200" cap="none" spc="0" normalizeH="0" baseline="0" noProof="0" dirty="0">
                <a:ln>
                  <a:noFill/>
                </a:ln>
                <a:solidFill>
                  <a:srgbClr val="000000"/>
                </a:solidFill>
                <a:effectLst/>
                <a:uLnTx/>
                <a:uFillTx/>
                <a:latin typeface="+mj-lt"/>
                <a:ea typeface="+mn-ea"/>
                <a:cs typeface="+mn-cs"/>
              </a:rPr>
              <a:t> năm </a:t>
            </a:r>
            <a:r>
              <a:rPr kumimoji="0" lang="vi-VN" sz="2000" b="0" i="0" u="none" strike="noStrike" kern="1200" cap="none" spc="0" normalizeH="0" baseline="0" noProof="0" dirty="0" err="1">
                <a:ln>
                  <a:noFill/>
                </a:ln>
                <a:solidFill>
                  <a:srgbClr val="000000"/>
                </a:solidFill>
                <a:effectLst/>
                <a:uLnTx/>
                <a:uFillTx/>
                <a:latin typeface="+mj-lt"/>
                <a:ea typeface="+mn-ea"/>
                <a:cs typeface="+mn-cs"/>
              </a:rPr>
              <a:t>mải</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miết</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đắp</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bồi</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phù</a:t>
            </a:r>
            <a:r>
              <a:rPr kumimoji="0" lang="vi-VN" sz="2000" b="0" i="0" u="none" strike="noStrike" kern="1200" cap="none" spc="0" normalizeH="0" baseline="0" noProof="0" dirty="0">
                <a:ln>
                  <a:noFill/>
                </a:ln>
                <a:solidFill>
                  <a:srgbClr val="000000"/>
                </a:solidFill>
                <a:effectLst/>
                <a:uLnTx/>
                <a:uFillTx/>
                <a:latin typeface="+mj-lt"/>
                <a:ea typeface="+mn-ea"/>
                <a:cs typeface="+mn-cs"/>
              </a:rPr>
              <a:t> sa cho </a:t>
            </a:r>
            <a:r>
              <a:rPr kumimoji="0" lang="vi-VN" sz="2000" b="0" i="0" u="none" strike="noStrike" kern="1200" cap="none" spc="0" normalizeH="0" baseline="0" noProof="0" dirty="0" err="1">
                <a:ln>
                  <a:noFill/>
                </a:ln>
                <a:solidFill>
                  <a:srgbClr val="000000"/>
                </a:solidFill>
                <a:effectLst/>
                <a:uLnTx/>
                <a:uFillTx/>
                <a:latin typeface="+mj-lt"/>
                <a:ea typeface="+mn-ea"/>
                <a:cs typeface="+mn-cs"/>
              </a:rPr>
              <a:t>đồng</a:t>
            </a:r>
            <a:r>
              <a:rPr kumimoji="0" lang="vi-VN"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err="1">
                <a:ln>
                  <a:noFill/>
                </a:ln>
                <a:solidFill>
                  <a:srgbClr val="000000"/>
                </a:solidFill>
                <a:effectLst/>
                <a:uLnTx/>
                <a:uFillTx/>
                <a:latin typeface="+mj-lt"/>
                <a:ea typeface="+mn-ea"/>
                <a:cs typeface="+mn-cs"/>
              </a:rPr>
              <a:t>bằng</a:t>
            </a:r>
            <a:r>
              <a:rPr kumimoji="0" lang="vi-VN" sz="2000" b="0" i="0" u="none" strike="noStrike" kern="1200" cap="none" spc="0" normalizeH="0" baseline="0" noProof="0" dirty="0">
                <a:ln>
                  <a:noFill/>
                </a:ln>
                <a:solidFill>
                  <a:srgbClr val="000000"/>
                </a:solidFill>
                <a:effectLst/>
                <a:uLnTx/>
                <a:uFillTx/>
                <a:latin typeface="+mj-lt"/>
                <a:ea typeface="+mn-ea"/>
                <a:cs typeface="+mn-cs"/>
              </a:rPr>
              <a:t> xanh </a:t>
            </a:r>
            <a:r>
              <a:rPr kumimoji="0" lang="vi-VN" sz="2000" b="0" i="0" u="none" strike="noStrike" kern="1200" cap="none" spc="0" normalizeH="0" baseline="0" noProof="0" dirty="0" err="1">
                <a:ln>
                  <a:noFill/>
                </a:ln>
                <a:solidFill>
                  <a:srgbClr val="000000"/>
                </a:solidFill>
                <a:effectLst/>
                <a:uLnTx/>
                <a:uFillTx/>
                <a:latin typeface="+mj-lt"/>
                <a:ea typeface="+mn-ea"/>
                <a:cs typeface="+mn-cs"/>
              </a:rPr>
              <a:t>mát</a:t>
            </a:r>
            <a:r>
              <a:rPr kumimoji="0" lang="vi-VN" sz="2000" b="0" i="0" u="none" strike="noStrike" kern="1200" cap="none" spc="0" normalizeH="0" baseline="0" noProof="0" dirty="0">
                <a:ln>
                  <a:noFill/>
                </a:ln>
                <a:solidFill>
                  <a:srgbClr val="000000"/>
                </a:solidFill>
                <a:effectLst/>
                <a:uLnTx/>
                <a:uFillTx/>
                <a:latin typeface="+mj-lt"/>
                <a:ea typeface="+mn-ea"/>
                <a:cs typeface="+mn-cs"/>
              </a:rPr>
              <a:t>.</a:t>
            </a:r>
            <a:endParaRPr kumimoji="0" lang="en-GB" sz="2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0" u="none" strike="noStrike" kern="1200" cap="none" spc="0" normalizeH="0" baseline="0" noProof="0" dirty="0" err="1">
                <a:ln>
                  <a:noFill/>
                </a:ln>
                <a:solidFill>
                  <a:prstClr val="black"/>
                </a:solidFill>
                <a:effectLst/>
                <a:uLnTx/>
                <a:uFillTx/>
                <a:latin typeface="+mj-lt"/>
                <a:ea typeface="+mn-ea"/>
                <a:cs typeface="+mn-cs"/>
              </a:rPr>
              <a:t>Trước</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đền</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Thượng</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có</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một</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cột</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đá</a:t>
            </a:r>
            <a:r>
              <a:rPr kumimoji="0" lang="vi-VN" sz="2000" b="0" i="0" u="none" strike="noStrike" kern="1200" cap="none" spc="0" normalizeH="0" baseline="0" noProof="0" dirty="0">
                <a:ln>
                  <a:noFill/>
                </a:ln>
                <a:solidFill>
                  <a:prstClr val="black"/>
                </a:solidFill>
                <a:effectLst/>
                <a:uLnTx/>
                <a:uFillTx/>
                <a:latin typeface="+mj-lt"/>
                <a:ea typeface="+mn-ea"/>
                <a:cs typeface="+mn-cs"/>
              </a:rPr>
              <a:t> cao </a:t>
            </a:r>
            <a:r>
              <a:rPr kumimoji="0" lang="vi-VN" sz="2000" b="0" i="0" u="none" strike="noStrike" kern="1200" cap="none" spc="0" normalizeH="0" baseline="0" noProof="0" dirty="0" err="1">
                <a:ln>
                  <a:noFill/>
                </a:ln>
                <a:solidFill>
                  <a:prstClr val="black"/>
                </a:solidFill>
                <a:effectLst/>
                <a:uLnTx/>
                <a:uFillTx/>
                <a:latin typeface="+mj-lt"/>
                <a:ea typeface="+mn-ea"/>
                <a:cs typeface="+mn-cs"/>
              </a:rPr>
              <a:t>đến</a:t>
            </a:r>
            <a:r>
              <a:rPr kumimoji="0" lang="vi-VN" sz="2000" b="0" i="0" u="none" strike="noStrike" kern="1200" cap="none" spc="0" normalizeH="0" baseline="0" noProof="0" dirty="0">
                <a:ln>
                  <a:noFill/>
                </a:ln>
                <a:solidFill>
                  <a:prstClr val="black"/>
                </a:solidFill>
                <a:effectLst/>
                <a:uLnTx/>
                <a:uFillTx/>
                <a:latin typeface="+mj-lt"/>
                <a:ea typeface="+mn-ea"/>
                <a:cs typeface="+mn-cs"/>
              </a:rPr>
              <a:t> năm gang, </a:t>
            </a:r>
            <a:r>
              <a:rPr kumimoji="0" lang="vi-VN" sz="2000" b="0" i="0" u="none" strike="noStrike" kern="1200" cap="none" spc="0" normalizeH="0" baseline="0" noProof="0" dirty="0" err="1">
                <a:ln>
                  <a:noFill/>
                </a:ln>
                <a:solidFill>
                  <a:prstClr val="black"/>
                </a:solidFill>
                <a:effectLst/>
                <a:uLnTx/>
                <a:uFillTx/>
                <a:latin typeface="+mj-lt"/>
                <a:ea typeface="+mn-ea"/>
                <a:cs typeface="+mn-cs"/>
              </a:rPr>
              <a:t>rộng</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khoảng</a:t>
            </a:r>
            <a:r>
              <a:rPr kumimoji="0" lang="vi-VN" sz="2000" b="0" i="0" u="none" strike="noStrike" kern="1200" cap="none" spc="0" normalizeH="0" baseline="0" noProof="0" dirty="0">
                <a:ln>
                  <a:noFill/>
                </a:ln>
                <a:solidFill>
                  <a:prstClr val="black"/>
                </a:solidFill>
                <a:effectLst/>
                <a:uLnTx/>
                <a:uFillTx/>
                <a:latin typeface="+mj-lt"/>
                <a:ea typeface="+mn-ea"/>
                <a:cs typeface="+mn-cs"/>
              </a:rPr>
              <a:t> ba </a:t>
            </a:r>
            <a:r>
              <a:rPr kumimoji="0" lang="vi-VN" sz="2000" b="0" i="0" u="none" strike="noStrike" kern="1200" cap="none" spc="0" normalizeH="0" baseline="0" noProof="0" dirty="0" err="1">
                <a:ln>
                  <a:noFill/>
                </a:ln>
                <a:solidFill>
                  <a:prstClr val="black"/>
                </a:solidFill>
                <a:effectLst/>
                <a:uLnTx/>
                <a:uFillTx/>
                <a:latin typeface="+mj-lt"/>
                <a:ea typeface="+mn-ea"/>
                <a:cs typeface="+mn-cs"/>
              </a:rPr>
              <a:t>tấc</a:t>
            </a:r>
            <a:r>
              <a:rPr kumimoji="0" lang="vi-VN" sz="2000" b="0" i="0" u="none" strike="noStrike" kern="1200" cap="none" spc="0" normalizeH="0" baseline="0" noProof="0" dirty="0">
                <a:ln>
                  <a:noFill/>
                </a:ln>
                <a:solidFill>
                  <a:prstClr val="black"/>
                </a:solidFill>
                <a:effectLst/>
                <a:uLnTx/>
                <a:uFillTx/>
                <a:latin typeface="+mj-lt"/>
                <a:ea typeface="+mn-ea"/>
                <a:cs typeface="+mn-cs"/>
              </a:rPr>
              <a:t>. Theo </a:t>
            </a:r>
            <a:r>
              <a:rPr kumimoji="0" lang="vi-VN" sz="2000" b="0" i="0" u="none" strike="noStrike" kern="1200" cap="none" spc="0" normalizeH="0" baseline="0" noProof="0" dirty="0" err="1">
                <a:ln>
                  <a:noFill/>
                </a:ln>
                <a:solidFill>
                  <a:prstClr val="black"/>
                </a:solidFill>
                <a:effectLst/>
                <a:uLnTx/>
                <a:uFillTx/>
                <a:latin typeface="+mj-lt"/>
                <a:ea typeface="+mn-ea"/>
                <a:cs typeface="+mn-cs"/>
              </a:rPr>
              <a:t>ngọc</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phả</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trước</a:t>
            </a:r>
            <a:r>
              <a:rPr kumimoji="0" lang="vi-VN" sz="2000" b="0" i="0" u="none" strike="noStrike" kern="1200" cap="none" spc="0" normalizeH="0" baseline="0" noProof="0" dirty="0">
                <a:ln>
                  <a:noFill/>
                </a:ln>
                <a:solidFill>
                  <a:prstClr val="black"/>
                </a:solidFill>
                <a:effectLst/>
                <a:uLnTx/>
                <a:uFillTx/>
                <a:latin typeface="+mj-lt"/>
                <a:ea typeface="+mn-ea"/>
                <a:cs typeface="+mn-cs"/>
              </a:rPr>
              <a:t> khi </a:t>
            </a:r>
            <a:r>
              <a:rPr kumimoji="0" lang="vi-VN" sz="2000" b="0" i="0" u="none" strike="noStrike" kern="1200" cap="none" spc="0" normalizeH="0" baseline="0" noProof="0" dirty="0" err="1">
                <a:ln>
                  <a:noFill/>
                </a:ln>
                <a:solidFill>
                  <a:prstClr val="black"/>
                </a:solidFill>
                <a:effectLst/>
                <a:uLnTx/>
                <a:uFillTx/>
                <a:latin typeface="+mj-lt"/>
                <a:ea typeface="+mn-ea"/>
                <a:cs typeface="+mn-cs"/>
              </a:rPr>
              <a:t>dời</a:t>
            </a:r>
            <a:r>
              <a:rPr kumimoji="0" lang="vi-VN" sz="2000" b="0" i="0" u="none" strike="noStrike" kern="1200" cap="none" spc="0" normalizeH="0" baseline="0" noProof="0" dirty="0">
                <a:ln>
                  <a:noFill/>
                </a:ln>
                <a:solidFill>
                  <a:prstClr val="black"/>
                </a:solidFill>
                <a:effectLst/>
                <a:uLnTx/>
                <a:uFillTx/>
                <a:latin typeface="+mj-lt"/>
                <a:ea typeface="+mn-ea"/>
                <a:cs typeface="+mn-cs"/>
              </a:rPr>
              <a:t> đô </a:t>
            </a:r>
            <a:r>
              <a:rPr kumimoji="0" lang="vi-VN" sz="2000" b="0" i="0" u="none" strike="noStrike" kern="1200" cap="none" spc="0" normalizeH="0" baseline="0" noProof="0" dirty="0" err="1">
                <a:ln>
                  <a:noFill/>
                </a:ln>
                <a:solidFill>
                  <a:prstClr val="black"/>
                </a:solidFill>
                <a:effectLst/>
                <a:uLnTx/>
                <a:uFillTx/>
                <a:latin typeface="+mj-lt"/>
                <a:ea typeface="+mn-ea"/>
                <a:cs typeface="+mn-cs"/>
              </a:rPr>
              <a:t>về</a:t>
            </a:r>
            <a:r>
              <a:rPr kumimoji="0" lang="vi-VN" sz="2000" b="0" i="0" u="none" strike="noStrike" kern="1200" cap="none" spc="0" normalizeH="0" baseline="0" noProof="0" dirty="0">
                <a:ln>
                  <a:noFill/>
                </a:ln>
                <a:solidFill>
                  <a:prstClr val="black"/>
                </a:solidFill>
                <a:effectLst/>
                <a:uLnTx/>
                <a:uFillTx/>
                <a:latin typeface="+mj-lt"/>
                <a:ea typeface="+mn-ea"/>
                <a:cs typeface="+mn-cs"/>
              </a:rPr>
              <a:t> Phong Khê, An Dương Vương </a:t>
            </a:r>
            <a:r>
              <a:rPr kumimoji="0" lang="vi-VN" sz="2000" b="0" i="0" u="none" strike="noStrike" kern="1200" cap="none" spc="0" normalizeH="0" baseline="0" noProof="0" dirty="0" err="1">
                <a:ln>
                  <a:noFill/>
                </a:ln>
                <a:solidFill>
                  <a:prstClr val="black"/>
                </a:solidFill>
                <a:effectLst/>
                <a:uLnTx/>
                <a:uFillTx/>
                <a:latin typeface="+mj-lt"/>
                <a:ea typeface="+mn-ea"/>
                <a:cs typeface="+mn-cs"/>
              </a:rPr>
              <a:t>đã</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dựng</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mốc</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đá</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đó</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thề</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với</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các</a:t>
            </a:r>
            <a:r>
              <a:rPr kumimoji="0" lang="vi-VN" sz="2000" b="0" i="0" u="none" strike="noStrike" kern="1200" cap="none" spc="0" normalizeH="0" baseline="0" noProof="0" dirty="0">
                <a:ln>
                  <a:noFill/>
                </a:ln>
                <a:solidFill>
                  <a:prstClr val="black"/>
                </a:solidFill>
                <a:effectLst/>
                <a:uLnTx/>
                <a:uFillTx/>
                <a:latin typeface="+mj-lt"/>
                <a:ea typeface="+mn-ea"/>
                <a:cs typeface="+mn-cs"/>
              </a:rPr>
              <a:t> vua </a:t>
            </a:r>
            <a:r>
              <a:rPr kumimoji="0" lang="vi-VN" sz="2000" b="0" i="0" u="none" strike="noStrike" kern="1200" cap="none" spc="0" normalizeH="0" baseline="0" noProof="0" dirty="0" err="1">
                <a:ln>
                  <a:noFill/>
                </a:ln>
                <a:solidFill>
                  <a:prstClr val="black"/>
                </a:solidFill>
                <a:effectLst/>
                <a:uLnTx/>
                <a:uFillTx/>
                <a:latin typeface="+mj-lt"/>
                <a:ea typeface="+mn-ea"/>
                <a:cs typeface="+mn-cs"/>
              </a:rPr>
              <a:t>Hùng</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giữ</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vững</a:t>
            </a:r>
            <a:r>
              <a:rPr kumimoji="0" lang="vi-VN" sz="2000" b="0" i="0" u="none" strike="noStrike" kern="1200" cap="none" spc="0" normalizeH="0" baseline="0" noProof="0" dirty="0">
                <a:ln>
                  <a:noFill/>
                </a:ln>
                <a:solidFill>
                  <a:prstClr val="black"/>
                </a:solidFill>
                <a:effectLst/>
                <a:uLnTx/>
                <a:uFillTx/>
                <a:latin typeface="+mj-lt"/>
                <a:ea typeface="+mn-ea"/>
                <a:cs typeface="+mn-cs"/>
              </a:rPr>
              <a:t> giang sơn. </a:t>
            </a:r>
            <a:r>
              <a:rPr kumimoji="0" lang="vi-VN" sz="2000" b="0" i="0" u="none" strike="noStrike" kern="1200" cap="none" spc="0" normalizeH="0" baseline="0" noProof="0" dirty="0" err="1">
                <a:ln>
                  <a:noFill/>
                </a:ln>
                <a:solidFill>
                  <a:prstClr val="black"/>
                </a:solidFill>
                <a:effectLst/>
                <a:uLnTx/>
                <a:uFillTx/>
                <a:latin typeface="+mj-lt"/>
                <a:ea typeface="+mn-ea"/>
                <a:cs typeface="+mn-cs"/>
              </a:rPr>
              <a:t>Lần</a:t>
            </a:r>
            <a:r>
              <a:rPr kumimoji="0" lang="vi-VN" sz="2000" b="0" i="0" u="none" strike="noStrike" kern="1200" cap="none" spc="0" normalizeH="0" baseline="0" noProof="0" dirty="0">
                <a:ln>
                  <a:noFill/>
                </a:ln>
                <a:solidFill>
                  <a:prstClr val="black"/>
                </a:solidFill>
                <a:effectLst/>
                <a:uLnTx/>
                <a:uFillTx/>
                <a:latin typeface="+mj-lt"/>
                <a:ea typeface="+mn-ea"/>
                <a:cs typeface="+mn-cs"/>
              </a:rPr>
              <a:t> theo </a:t>
            </a:r>
            <a:r>
              <a:rPr kumimoji="0" lang="vi-VN" sz="2000" b="0" i="0" u="none" strike="noStrike" kern="1200" cap="none" spc="0" normalizeH="0" baseline="0" noProof="0" dirty="0" err="1">
                <a:ln>
                  <a:noFill/>
                </a:ln>
                <a:solidFill>
                  <a:prstClr val="black"/>
                </a:solidFill>
                <a:effectLst/>
                <a:uLnTx/>
                <a:uFillTx/>
                <a:latin typeface="+mj-lt"/>
                <a:ea typeface="+mn-ea"/>
                <a:cs typeface="+mn-cs"/>
              </a:rPr>
              <a:t>lối</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cũ</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đến</a:t>
            </a:r>
            <a:r>
              <a:rPr kumimoji="0" lang="vi-VN" sz="2000" b="0" i="0" u="none" strike="noStrike" kern="1200" cap="none" spc="0" normalizeH="0" baseline="0" noProof="0" dirty="0">
                <a:ln>
                  <a:noFill/>
                </a:ln>
                <a:solidFill>
                  <a:prstClr val="black"/>
                </a:solidFill>
                <a:effectLst/>
                <a:uLnTx/>
                <a:uFillTx/>
                <a:latin typeface="+mj-lt"/>
                <a:ea typeface="+mn-ea"/>
                <a:cs typeface="+mn-cs"/>
              </a:rPr>
              <a:t> lưng </a:t>
            </a:r>
            <a:r>
              <a:rPr kumimoji="0" lang="vi-VN" sz="2000" b="0" i="0" u="none" strike="noStrike" kern="1200" cap="none" spc="0" normalizeH="0" baseline="0" noProof="0" dirty="0" err="1">
                <a:ln>
                  <a:noFill/>
                </a:ln>
                <a:solidFill>
                  <a:prstClr val="black"/>
                </a:solidFill>
                <a:effectLst/>
                <a:uLnTx/>
                <a:uFillTx/>
                <a:latin typeface="+mj-lt"/>
                <a:ea typeface="+mn-ea"/>
                <a:cs typeface="+mn-cs"/>
              </a:rPr>
              <a:t>chừng</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núi</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có</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đền</a:t>
            </a:r>
            <a:r>
              <a:rPr kumimoji="0" lang="vi-VN" sz="2000" b="0" i="0" u="none" strike="noStrike" kern="1200" cap="none" spc="0" normalizeH="0" baseline="0" noProof="0" dirty="0">
                <a:ln>
                  <a:noFill/>
                </a:ln>
                <a:solidFill>
                  <a:prstClr val="black"/>
                </a:solidFill>
                <a:effectLst/>
                <a:uLnTx/>
                <a:uFillTx/>
                <a:latin typeface="+mj-lt"/>
                <a:ea typeface="+mn-ea"/>
                <a:cs typeface="+mn-cs"/>
              </a:rPr>
              <a:t> Trung </a:t>
            </a:r>
            <a:r>
              <a:rPr kumimoji="0" lang="vi-VN" sz="2000" b="0" i="0" u="none" strike="noStrike" kern="1200" cap="none" spc="0" normalizeH="0" baseline="0" noProof="0" dirty="0" err="1">
                <a:ln>
                  <a:noFill/>
                </a:ln>
                <a:solidFill>
                  <a:prstClr val="black"/>
                </a:solidFill>
                <a:effectLst/>
                <a:uLnTx/>
                <a:uFillTx/>
                <a:latin typeface="+mj-lt"/>
                <a:ea typeface="+mn-ea"/>
                <a:cs typeface="+mn-cs"/>
              </a:rPr>
              <a:t>thờ</a:t>
            </a:r>
            <a:r>
              <a:rPr kumimoji="0" lang="vi-VN" sz="2000" b="0" i="0" u="none" strike="noStrike" kern="1200" cap="none" spc="0" normalizeH="0" baseline="0" noProof="0" dirty="0">
                <a:ln>
                  <a:noFill/>
                </a:ln>
                <a:solidFill>
                  <a:prstClr val="black"/>
                </a:solidFill>
                <a:effectLst/>
                <a:uLnTx/>
                <a:uFillTx/>
                <a:latin typeface="+mj-lt"/>
                <a:ea typeface="+mn-ea"/>
                <a:cs typeface="+mn-cs"/>
              </a:rPr>
              <a:t> 18 chi vua </a:t>
            </a:r>
            <a:r>
              <a:rPr kumimoji="0" lang="vi-VN" sz="2000" b="0" i="0" u="none" strike="noStrike" kern="1200" cap="none" spc="0" normalizeH="0" baseline="0" noProof="0" dirty="0" err="1">
                <a:ln>
                  <a:noFill/>
                </a:ln>
                <a:solidFill>
                  <a:prstClr val="black"/>
                </a:solidFill>
                <a:effectLst/>
                <a:uLnTx/>
                <a:uFillTx/>
                <a:latin typeface="+mj-lt"/>
                <a:ea typeface="+mn-ea"/>
                <a:cs typeface="+mn-cs"/>
              </a:rPr>
              <a:t>Hùng</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Những</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cành</a:t>
            </a:r>
            <a:r>
              <a:rPr kumimoji="0" lang="vi-VN" sz="2000" b="0" i="0" u="none" strike="noStrike" kern="1200" cap="none" spc="0" normalizeH="0" baseline="0" noProof="0" dirty="0">
                <a:ln>
                  <a:noFill/>
                </a:ln>
                <a:solidFill>
                  <a:prstClr val="black"/>
                </a:solidFill>
                <a:effectLst/>
                <a:uLnTx/>
                <a:uFillTx/>
                <a:latin typeface="+mj-lt"/>
                <a:ea typeface="+mn-ea"/>
                <a:cs typeface="+mn-cs"/>
              </a:rPr>
              <a:t> hoa </a:t>
            </a:r>
            <a:r>
              <a:rPr kumimoji="0" lang="vi-VN" sz="2000" b="0" i="0" u="none" strike="noStrike" kern="1200" cap="none" spc="0" normalizeH="0" baseline="0" noProof="0" dirty="0" err="1">
                <a:ln>
                  <a:noFill/>
                </a:ln>
                <a:solidFill>
                  <a:prstClr val="black"/>
                </a:solidFill>
                <a:effectLst/>
                <a:uLnTx/>
                <a:uFillTx/>
                <a:latin typeface="+mj-lt"/>
                <a:ea typeface="+mn-ea"/>
                <a:cs typeface="+mn-cs"/>
              </a:rPr>
              <a:t>đại</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cổ</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thụ</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tỏa</a:t>
            </a:r>
            <a:r>
              <a:rPr kumimoji="0" lang="vi-VN" sz="2000" b="0" i="0" u="none" strike="noStrike" kern="1200" cap="none" spc="0" normalizeH="0" baseline="0" noProof="0" dirty="0">
                <a:ln>
                  <a:noFill/>
                </a:ln>
                <a:solidFill>
                  <a:prstClr val="black"/>
                </a:solidFill>
                <a:effectLst/>
                <a:uLnTx/>
                <a:uFillTx/>
                <a:latin typeface="+mj-lt"/>
                <a:ea typeface="+mn-ea"/>
                <a:cs typeface="+mn-cs"/>
              </a:rPr>
              <a:t> hương thơm, </a:t>
            </a:r>
            <a:r>
              <a:rPr kumimoji="0" lang="vi-VN" sz="2000" b="0" i="0" u="none" strike="noStrike" kern="1200" cap="none" spc="0" normalizeH="0" baseline="0" noProof="0" dirty="0" err="1">
                <a:ln>
                  <a:noFill/>
                </a:ln>
                <a:solidFill>
                  <a:prstClr val="black"/>
                </a:solidFill>
                <a:effectLst/>
                <a:uLnTx/>
                <a:uFillTx/>
                <a:latin typeface="+mj-lt"/>
                <a:ea typeface="+mn-ea"/>
                <a:cs typeface="+mn-cs"/>
              </a:rPr>
              <a:t>những</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gốc</a:t>
            </a:r>
            <a:r>
              <a:rPr kumimoji="0" lang="vi-VN" sz="2000" b="0" i="0" u="none" strike="noStrike" kern="1200" cap="none" spc="0" normalizeH="0" baseline="0" noProof="0" dirty="0">
                <a:ln>
                  <a:noFill/>
                </a:ln>
                <a:solidFill>
                  <a:prstClr val="black"/>
                </a:solidFill>
                <a:effectLst/>
                <a:uLnTx/>
                <a:uFillTx/>
                <a:latin typeface="+mj-lt"/>
                <a:ea typeface="+mn-ea"/>
                <a:cs typeface="+mn-cs"/>
              </a:rPr>
              <a:t> thông </a:t>
            </a:r>
            <a:r>
              <a:rPr kumimoji="0" lang="vi-VN" sz="2000" b="0" i="0" u="none" strike="noStrike" kern="1200" cap="none" spc="0" normalizeH="0" baseline="0" noProof="0" dirty="0" err="1">
                <a:ln>
                  <a:noFill/>
                </a:ln>
                <a:solidFill>
                  <a:prstClr val="black"/>
                </a:solidFill>
                <a:effectLst/>
                <a:uLnTx/>
                <a:uFillTx/>
                <a:latin typeface="+mj-lt"/>
                <a:ea typeface="+mn-ea"/>
                <a:cs typeface="+mn-cs"/>
              </a:rPr>
              <a:t>già</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hàng</a:t>
            </a:r>
            <a:r>
              <a:rPr kumimoji="0" lang="vi-VN" sz="2000" b="0" i="0" u="none" strike="noStrike" kern="1200" cap="none" spc="0" normalizeH="0" baseline="0" noProof="0" dirty="0">
                <a:ln>
                  <a:noFill/>
                </a:ln>
                <a:solidFill>
                  <a:prstClr val="black"/>
                </a:solidFill>
                <a:effectLst/>
                <a:uLnTx/>
                <a:uFillTx/>
                <a:latin typeface="+mj-lt"/>
                <a:ea typeface="+mn-ea"/>
                <a:cs typeface="+mn-cs"/>
              </a:rPr>
              <a:t> năm, </a:t>
            </a:r>
            <a:r>
              <a:rPr kumimoji="0" lang="vi-VN" sz="2000" b="0" i="0" u="none" strike="noStrike" kern="1200" cap="none" spc="0" normalizeH="0" baseline="0" noProof="0" dirty="0" err="1">
                <a:ln>
                  <a:noFill/>
                </a:ln>
                <a:solidFill>
                  <a:prstClr val="black"/>
                </a:solidFill>
                <a:effectLst/>
                <a:uLnTx/>
                <a:uFillTx/>
                <a:latin typeface="+mj-lt"/>
                <a:ea typeface="+mn-ea"/>
                <a:cs typeface="+mn-cs"/>
              </a:rPr>
              <a:t>sáu</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thế</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kỉ</a:t>
            </a:r>
            <a:r>
              <a:rPr kumimoji="0" lang="vi-VN" sz="2000" b="0" i="0" u="none" strike="noStrike" kern="1200" cap="none" spc="0" normalizeH="0" baseline="0" noProof="0" dirty="0">
                <a:ln>
                  <a:noFill/>
                </a:ln>
                <a:solidFill>
                  <a:prstClr val="black"/>
                </a:solidFill>
                <a:effectLst/>
                <a:uLnTx/>
                <a:uFillTx/>
                <a:latin typeface="+mj-lt"/>
                <a:ea typeface="+mn-ea"/>
                <a:cs typeface="+mn-cs"/>
              </a:rPr>
              <a:t> che </a:t>
            </a:r>
            <a:r>
              <a:rPr kumimoji="0" lang="vi-VN" sz="2000" b="0" i="0" u="none" strike="noStrike" kern="1200" cap="none" spc="0" normalizeH="0" baseline="0" noProof="0" dirty="0" err="1">
                <a:ln>
                  <a:noFill/>
                </a:ln>
                <a:solidFill>
                  <a:prstClr val="black"/>
                </a:solidFill>
                <a:effectLst/>
                <a:uLnTx/>
                <a:uFillTx/>
                <a:latin typeface="+mj-lt"/>
                <a:ea typeface="+mn-ea"/>
                <a:cs typeface="+mn-cs"/>
              </a:rPr>
              <a:t>mát</a:t>
            </a:r>
            <a:r>
              <a:rPr kumimoji="0" lang="vi-VN" sz="2000" b="0" i="0" u="none" strike="noStrike" kern="1200" cap="none" spc="0" normalizeH="0" baseline="0" noProof="0" dirty="0">
                <a:ln>
                  <a:noFill/>
                </a:ln>
                <a:solidFill>
                  <a:prstClr val="black"/>
                </a:solidFill>
                <a:effectLst/>
                <a:uLnTx/>
                <a:uFillTx/>
                <a:latin typeface="+mj-lt"/>
                <a:ea typeface="+mn-ea"/>
                <a:cs typeface="+mn-cs"/>
              </a:rPr>
              <a:t> cho con </a:t>
            </a:r>
            <a:r>
              <a:rPr kumimoji="0" lang="vi-VN" sz="2000" b="0" i="0" u="none" strike="noStrike" kern="1200" cap="none" spc="0" normalizeH="0" baseline="0" noProof="0" dirty="0" err="1">
                <a:ln>
                  <a:noFill/>
                </a:ln>
                <a:solidFill>
                  <a:prstClr val="black"/>
                </a:solidFill>
                <a:effectLst/>
                <a:uLnTx/>
                <a:uFillTx/>
                <a:latin typeface="+mj-lt"/>
                <a:ea typeface="+mn-ea"/>
                <a:cs typeface="+mn-cs"/>
              </a:rPr>
              <a:t>cháu</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về</a:t>
            </a:r>
            <a:r>
              <a:rPr kumimoji="0" lang="vi-VN" sz="2000" b="0" i="0" u="none" strike="noStrike" kern="1200" cap="none" spc="0" normalizeH="0" baseline="0" noProof="0" dirty="0">
                <a:ln>
                  <a:noFill/>
                </a:ln>
                <a:solidFill>
                  <a:prstClr val="black"/>
                </a:solidFill>
                <a:effectLst/>
                <a:uLnTx/>
                <a:uFillTx/>
                <a:latin typeface="+mj-lt"/>
                <a:ea typeface="+mn-ea"/>
                <a:cs typeface="+mn-cs"/>
              </a:rPr>
              <a:t> thăm </a:t>
            </a:r>
            <a:r>
              <a:rPr kumimoji="0" lang="vi-VN" sz="2000" b="0" i="0" u="none" strike="noStrike" kern="1200" cap="none" spc="0" normalizeH="0" baseline="0" noProof="0" dirty="0" err="1">
                <a:ln>
                  <a:noFill/>
                </a:ln>
                <a:solidFill>
                  <a:prstClr val="black"/>
                </a:solidFill>
                <a:effectLst/>
                <a:uLnTx/>
                <a:uFillTx/>
                <a:latin typeface="+mj-lt"/>
                <a:ea typeface="+mn-ea"/>
                <a:cs typeface="+mn-cs"/>
              </a:rPr>
              <a:t>đất</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Tổ</a:t>
            </a:r>
            <a:r>
              <a:rPr kumimoji="0" lang="vi-VN" sz="2000" b="0" i="0" u="none" strike="noStrike" kern="1200" cap="none" spc="0" normalizeH="0" baseline="0" noProof="0" dirty="0">
                <a:ln>
                  <a:noFill/>
                </a:ln>
                <a:solidFill>
                  <a:prstClr val="black"/>
                </a:solidFill>
                <a:effectLst/>
                <a:uLnTx/>
                <a:uFillTx/>
                <a:latin typeface="+mj-lt"/>
                <a:ea typeface="+mn-ea"/>
                <a:cs typeface="+mn-cs"/>
              </a:rPr>
              <a:t>. Đi </a:t>
            </a:r>
            <a:r>
              <a:rPr kumimoji="0" lang="vi-VN" sz="2000" b="0" i="0" u="none" strike="noStrike" kern="1200" cap="none" spc="0" normalizeH="0" baseline="0" noProof="0" dirty="0" err="1">
                <a:ln>
                  <a:noFill/>
                </a:ln>
                <a:solidFill>
                  <a:prstClr val="black"/>
                </a:solidFill>
                <a:effectLst/>
                <a:uLnTx/>
                <a:uFillTx/>
                <a:latin typeface="+mj-lt"/>
                <a:ea typeface="+mn-ea"/>
                <a:cs typeface="+mn-cs"/>
              </a:rPr>
              <a:t>dần</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xuống</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là</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đền</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Hạ</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chùa</a:t>
            </a:r>
            <a:r>
              <a:rPr kumimoji="0" lang="vi-VN" sz="2000" b="0" i="0" u="none" strike="noStrike" kern="1200" cap="none" spc="0" normalizeH="0" baseline="0" noProof="0" dirty="0">
                <a:ln>
                  <a:noFill/>
                </a:ln>
                <a:solidFill>
                  <a:prstClr val="black"/>
                </a:solidFill>
                <a:effectLst/>
                <a:uLnTx/>
                <a:uFillTx/>
                <a:latin typeface="+mj-lt"/>
                <a:ea typeface="+mn-ea"/>
                <a:cs typeface="+mn-cs"/>
              </a:rPr>
              <a:t> Thiên Quang </a:t>
            </a:r>
            <a:r>
              <a:rPr kumimoji="0" lang="vi-VN" sz="2000" b="0" i="0" u="none" strike="noStrike" kern="1200" cap="none" spc="0" normalizeH="0" baseline="0" noProof="0" dirty="0" err="1">
                <a:ln>
                  <a:noFill/>
                </a:ln>
                <a:solidFill>
                  <a:prstClr val="black"/>
                </a:solidFill>
                <a:effectLst/>
                <a:uLnTx/>
                <a:uFillTx/>
                <a:latin typeface="+mj-lt"/>
                <a:ea typeface="+mn-ea"/>
                <a:cs typeface="+mn-cs"/>
              </a:rPr>
              <a:t>và</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cuối</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cùng</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là</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đền</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Giếng</a:t>
            </a:r>
            <a:r>
              <a:rPr kumimoji="0" lang="vi-VN" sz="2000" b="0" i="0" u="none" strike="noStrike" kern="1200" cap="none" spc="0" normalizeH="0" baseline="0" noProof="0" dirty="0">
                <a:ln>
                  <a:noFill/>
                </a:ln>
                <a:solidFill>
                  <a:prstClr val="black"/>
                </a:solidFill>
                <a:effectLst/>
                <a:uLnTx/>
                <a:uFillTx/>
                <a:latin typeface="+mj-lt"/>
                <a:ea typeface="+mn-ea"/>
                <a:cs typeface="+mn-cs"/>
              </a:rPr>
              <a:t>, nơi </a:t>
            </a:r>
            <a:r>
              <a:rPr kumimoji="0" lang="vi-VN" sz="2000" b="0" i="0" u="none" strike="noStrike" kern="1200" cap="none" spc="0" normalizeH="0" baseline="0" noProof="0" dirty="0" err="1">
                <a:ln>
                  <a:noFill/>
                </a:ln>
                <a:solidFill>
                  <a:prstClr val="black"/>
                </a:solidFill>
                <a:effectLst/>
                <a:uLnTx/>
                <a:uFillTx/>
                <a:latin typeface="+mj-lt"/>
                <a:ea typeface="+mn-ea"/>
                <a:cs typeface="+mn-cs"/>
              </a:rPr>
              <a:t>có</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giếng</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Ngọc</a:t>
            </a:r>
            <a:r>
              <a:rPr kumimoji="0" lang="vi-VN" sz="2000" b="0" i="0" u="none" strike="noStrike" kern="1200" cap="none" spc="0" normalizeH="0" baseline="0" noProof="0" dirty="0">
                <a:ln>
                  <a:noFill/>
                </a:ln>
                <a:solidFill>
                  <a:prstClr val="black"/>
                </a:solidFill>
                <a:effectLst/>
                <a:uLnTx/>
                <a:uFillTx/>
                <a:latin typeface="+mj-lt"/>
                <a:ea typeface="+mn-ea"/>
                <a:cs typeface="+mn-cs"/>
              </a:rPr>
              <a:t> trong xanh, </a:t>
            </a:r>
            <a:r>
              <a:rPr kumimoji="0" lang="vi-VN" sz="2000" b="0" i="0" u="none" strike="noStrike" kern="1200" cap="none" spc="0" normalizeH="0" baseline="0" noProof="0" dirty="0" err="1">
                <a:ln>
                  <a:noFill/>
                </a:ln>
                <a:solidFill>
                  <a:prstClr val="black"/>
                </a:solidFill>
                <a:effectLst/>
                <a:uLnTx/>
                <a:uFillTx/>
                <a:latin typeface="+mj-lt"/>
                <a:ea typeface="+mn-ea"/>
                <a:cs typeface="+mn-cs"/>
              </a:rPr>
              <a:t>ngày</a:t>
            </a:r>
            <a:r>
              <a:rPr kumimoji="0" lang="vi-VN" sz="2000" b="0" i="0" u="none" strike="noStrike" kern="1200" cap="none" spc="0" normalizeH="0" baseline="0" noProof="0" dirty="0">
                <a:ln>
                  <a:noFill/>
                </a:ln>
                <a:solidFill>
                  <a:prstClr val="black"/>
                </a:solidFill>
                <a:effectLst/>
                <a:uLnTx/>
                <a:uFillTx/>
                <a:latin typeface="+mj-lt"/>
                <a:ea typeface="+mn-ea"/>
                <a:cs typeface="+mn-cs"/>
              </a:rPr>
              <a:t> xưa công </a:t>
            </a:r>
            <a:r>
              <a:rPr kumimoji="0" lang="vi-VN" sz="2000" b="0" i="0" u="none" strike="noStrike" kern="1200" cap="none" spc="0" normalizeH="0" baseline="0" noProof="0" dirty="0" err="1">
                <a:ln>
                  <a:noFill/>
                </a:ln>
                <a:solidFill>
                  <a:prstClr val="black"/>
                </a:solidFill>
                <a:effectLst/>
                <a:uLnTx/>
                <a:uFillTx/>
                <a:latin typeface="+mj-lt"/>
                <a:ea typeface="+mn-ea"/>
                <a:cs typeface="+mn-cs"/>
              </a:rPr>
              <a:t>chúa</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Mị</a:t>
            </a:r>
            <a:r>
              <a:rPr kumimoji="0" lang="vi-VN" sz="2000" b="0" i="0" u="none" strike="noStrike" kern="1200" cap="none" spc="0" normalizeH="0" baseline="0" noProof="0" dirty="0">
                <a:ln>
                  <a:noFill/>
                </a:ln>
                <a:solidFill>
                  <a:prstClr val="black"/>
                </a:solidFill>
                <a:effectLst/>
                <a:uLnTx/>
                <a:uFillTx/>
                <a:latin typeface="+mj-lt"/>
                <a:ea typeface="+mn-ea"/>
                <a:cs typeface="+mn-cs"/>
              </a:rPr>
              <a:t> Nương </a:t>
            </a:r>
            <a:r>
              <a:rPr kumimoji="0" lang="vi-VN" sz="2000" b="0" i="0" u="none" strike="noStrike" kern="1200" cap="none" spc="0" normalizeH="0" baseline="0" noProof="0" dirty="0" err="1">
                <a:ln>
                  <a:noFill/>
                </a:ln>
                <a:solidFill>
                  <a:prstClr val="black"/>
                </a:solidFill>
                <a:effectLst/>
                <a:uLnTx/>
                <a:uFillTx/>
                <a:latin typeface="+mj-lt"/>
                <a:ea typeface="+mn-ea"/>
                <a:cs typeface="+mn-cs"/>
              </a:rPr>
              <a:t>thường</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xuống</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rửa</a:t>
            </a:r>
            <a:r>
              <a:rPr kumimoji="0" lang="vi-VN" sz="2000" b="0" i="0" u="none" strike="noStrike" kern="1200" cap="none" spc="0" normalizeH="0" baseline="0" noProof="0" dirty="0">
                <a:ln>
                  <a:noFill/>
                </a:ln>
                <a:solidFill>
                  <a:prstClr val="black"/>
                </a:solidFill>
                <a:effectLst/>
                <a:uLnTx/>
                <a:uFillTx/>
                <a:latin typeface="+mj-lt"/>
                <a:ea typeface="+mn-ea"/>
                <a:cs typeface="+mn-cs"/>
              </a:rPr>
              <a:t> </a:t>
            </a:r>
            <a:r>
              <a:rPr kumimoji="0" lang="vi-VN" sz="2000" b="0" i="0" u="none" strike="noStrike" kern="1200" cap="none" spc="0" normalizeH="0" baseline="0" noProof="0" dirty="0" err="1">
                <a:ln>
                  <a:noFill/>
                </a:ln>
                <a:solidFill>
                  <a:prstClr val="black"/>
                </a:solidFill>
                <a:effectLst/>
                <a:uLnTx/>
                <a:uFillTx/>
                <a:latin typeface="+mj-lt"/>
                <a:ea typeface="+mn-ea"/>
                <a:cs typeface="+mn-cs"/>
              </a:rPr>
              <a:t>mặt</a:t>
            </a:r>
            <a:r>
              <a:rPr kumimoji="0" lang="vi-VN" sz="2000" b="0" i="0" u="none" strike="noStrike" kern="1200" cap="none" spc="0" normalizeH="0" baseline="0" noProof="0" dirty="0">
                <a:ln>
                  <a:noFill/>
                </a:ln>
                <a:solidFill>
                  <a:prstClr val="black"/>
                </a:solidFill>
                <a:effectLst/>
                <a:uLnTx/>
                <a:uFillTx/>
                <a:latin typeface="+mj-lt"/>
                <a:ea typeface="+mn-ea"/>
                <a:cs typeface="+mn-cs"/>
              </a:rPr>
              <a:t>, soi gương.</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9Slide03 Comfortaa Light" panose="00000400000000000000" pitchFamily="2" charset="0"/>
                <a:ea typeface="+mn-ea"/>
                <a:cs typeface="+mn-cs"/>
              </a:rPr>
              <a:t/>
            </a:r>
            <a:br>
              <a:rPr kumimoji="0" lang="vi-VN" sz="2000" b="0" i="0" u="none" strike="noStrike" kern="1200" cap="none" spc="0" normalizeH="0" baseline="0" noProof="0" dirty="0">
                <a:ln>
                  <a:noFill/>
                </a:ln>
                <a:solidFill>
                  <a:prstClr val="black"/>
                </a:solidFill>
                <a:effectLst/>
                <a:uLnTx/>
                <a:uFillTx/>
                <a:latin typeface="#9Slide03 Comfortaa Light" panose="00000400000000000000" pitchFamily="2" charset="0"/>
                <a:ea typeface="+mn-ea"/>
                <a:cs typeface="+mn-cs"/>
              </a:rPr>
            </a:br>
            <a:endParaRPr kumimoji="0" lang="vi-VN" sz="2000" b="0" i="0" u="none" strike="noStrike" kern="1200" cap="none" spc="0" normalizeH="0" baseline="0" noProof="0" dirty="0">
              <a:ln>
                <a:noFill/>
              </a:ln>
              <a:solidFill>
                <a:srgbClr val="003399"/>
              </a:solidFill>
              <a:effectLst/>
              <a:uLnTx/>
              <a:uFillTx/>
              <a:latin typeface="#9Slide03 Comfortaa Light" panose="00000400000000000000" pitchFamily="2" charset="0"/>
              <a:ea typeface="+mn-ea"/>
              <a:cs typeface="+mn-cs"/>
            </a:endParaRPr>
          </a:p>
        </p:txBody>
      </p:sp>
      <p:sp>
        <p:nvSpPr>
          <p:cNvPr id="39" name="Rectangle 38"/>
          <p:cNvSpPr/>
          <p:nvPr/>
        </p:nvSpPr>
        <p:spPr>
          <a:xfrm>
            <a:off x="4299724" y="273636"/>
            <a:ext cx="3594254"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err="1">
                <a:ln w="28575">
                  <a:noFill/>
                </a:ln>
                <a:solidFill>
                  <a:srgbClr val="FF0000"/>
                </a:solidFill>
                <a:effectLst/>
                <a:uLnTx/>
                <a:uFillTx/>
                <a:latin typeface="Times New Roman" pitchFamily="18" charset="0"/>
                <a:cs typeface="Times New Roman" pitchFamily="18" charset="0"/>
              </a:rPr>
              <a:t>Phong</a:t>
            </a:r>
            <a:r>
              <a:rPr kumimoji="0" lang="en-GB" sz="3000" b="0" i="0" u="none" strike="noStrike" kern="1200" cap="none" spc="0" normalizeH="0" baseline="0" noProof="0" dirty="0">
                <a:ln w="28575">
                  <a:noFill/>
                </a:ln>
                <a:solidFill>
                  <a:srgbClr val="FF0000"/>
                </a:solidFill>
                <a:effectLst/>
                <a:uLnTx/>
                <a:uFillTx/>
                <a:latin typeface="Times New Roman" pitchFamily="18" charset="0"/>
                <a:cs typeface="Times New Roman" pitchFamily="18" charset="0"/>
              </a:rPr>
              <a:t> </a:t>
            </a:r>
            <a:r>
              <a:rPr kumimoji="0" lang="en-GB" sz="3000" b="0" i="0" u="none" strike="noStrike" kern="1200" cap="none" spc="0" normalizeH="0" baseline="0" noProof="0" dirty="0" err="1">
                <a:ln w="28575">
                  <a:noFill/>
                </a:ln>
                <a:solidFill>
                  <a:srgbClr val="FF0000"/>
                </a:solidFill>
                <a:effectLst/>
                <a:uLnTx/>
                <a:uFillTx/>
                <a:latin typeface="Times New Roman" pitchFamily="18" charset="0"/>
                <a:cs typeface="Times New Roman" pitchFamily="18" charset="0"/>
              </a:rPr>
              <a:t>cảnh</a:t>
            </a:r>
            <a:r>
              <a:rPr kumimoji="0" lang="en-GB" sz="3000" b="0" i="0" u="none" strike="noStrike" kern="1200" cap="none" spc="0" normalizeH="0" baseline="0" noProof="0" dirty="0">
                <a:ln w="28575">
                  <a:noFill/>
                </a:ln>
                <a:solidFill>
                  <a:srgbClr val="FF0000"/>
                </a:solidFill>
                <a:effectLst/>
                <a:uLnTx/>
                <a:uFillTx/>
                <a:latin typeface="Times New Roman" pitchFamily="18" charset="0"/>
                <a:cs typeface="Times New Roman" pitchFamily="18" charset="0"/>
              </a:rPr>
              <a:t> </a:t>
            </a:r>
            <a:r>
              <a:rPr kumimoji="0" lang="en-GB" sz="3000" b="0" i="0" u="none" strike="noStrike" kern="1200" cap="none" spc="0" normalizeH="0" baseline="0" noProof="0" dirty="0" err="1">
                <a:ln w="28575">
                  <a:noFill/>
                </a:ln>
                <a:solidFill>
                  <a:srgbClr val="FF0000"/>
                </a:solidFill>
                <a:effectLst/>
                <a:uLnTx/>
                <a:uFillTx/>
                <a:latin typeface="Times New Roman" pitchFamily="18" charset="0"/>
                <a:cs typeface="Times New Roman" pitchFamily="18" charset="0"/>
              </a:rPr>
              <a:t>đền</a:t>
            </a:r>
            <a:r>
              <a:rPr kumimoji="0" lang="en-GB" sz="3000" b="0" i="0" u="none" strike="noStrike" kern="1200" cap="none" spc="0" normalizeH="0" baseline="0" noProof="0" dirty="0">
                <a:ln w="28575">
                  <a:noFill/>
                </a:ln>
                <a:solidFill>
                  <a:srgbClr val="FF0000"/>
                </a:solidFill>
                <a:effectLst/>
                <a:uLnTx/>
                <a:uFillTx/>
                <a:latin typeface="Times New Roman" pitchFamily="18" charset="0"/>
                <a:cs typeface="Times New Roman" pitchFamily="18" charset="0"/>
              </a:rPr>
              <a:t> </a:t>
            </a:r>
            <a:r>
              <a:rPr lang="en-GB" sz="3000" dirty="0" err="1">
                <a:ln w="28575">
                  <a:noFill/>
                </a:ln>
                <a:solidFill>
                  <a:srgbClr val="FF0000"/>
                </a:solidFill>
                <a:latin typeface="Times New Roman" pitchFamily="18" charset="0"/>
                <a:cs typeface="Times New Roman" pitchFamily="18" charset="0"/>
              </a:rPr>
              <a:t>H</a:t>
            </a:r>
            <a:r>
              <a:rPr kumimoji="0" lang="en-GB" sz="3000" b="0" i="0" u="none" strike="noStrike" kern="1200" cap="none" spc="0" normalizeH="0" baseline="0" noProof="0" dirty="0" err="1" smtClean="0">
                <a:ln w="28575">
                  <a:noFill/>
                </a:ln>
                <a:solidFill>
                  <a:srgbClr val="FF0000"/>
                </a:solidFill>
                <a:effectLst/>
                <a:uLnTx/>
                <a:uFillTx/>
                <a:latin typeface="Times New Roman" pitchFamily="18" charset="0"/>
                <a:cs typeface="Times New Roman" pitchFamily="18" charset="0"/>
              </a:rPr>
              <a:t>ùng</a:t>
            </a:r>
            <a:endParaRPr kumimoji="0" lang="en-GB" sz="3000" b="0" i="0" u="none" strike="noStrike" kern="1200" cap="none" spc="0" normalizeH="0" baseline="0" noProof="0" dirty="0">
              <a:ln w="28575">
                <a:noFill/>
              </a:ln>
              <a:solidFill>
                <a:srgbClr val="FF0000"/>
              </a:solidFill>
              <a:effectLst/>
              <a:uLnTx/>
              <a:uFillTx/>
              <a:latin typeface="Times New Roman" pitchFamily="18" charset="0"/>
              <a:cs typeface="Times New Roman" pitchFamily="18" charset="0"/>
            </a:endParaRPr>
          </a:p>
        </p:txBody>
      </p:sp>
      <p:sp>
        <p:nvSpPr>
          <p:cNvPr id="40" name="Rectangle 39"/>
          <p:cNvSpPr/>
          <p:nvPr/>
        </p:nvSpPr>
        <p:spPr>
          <a:xfrm>
            <a:off x="7543740" y="6320153"/>
            <a:ext cx="282481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lumMod val="95000"/>
                    <a:lumOff val="5000"/>
                  </a:prstClr>
                </a:solidFill>
                <a:effectLst/>
                <a:uLnTx/>
                <a:uFillTx/>
                <a:latin typeface="Mali" panose="00000500000000000000" pitchFamily="2" charset="-34"/>
                <a:ea typeface="+mn-ea"/>
                <a:cs typeface="Mali" panose="00000500000000000000" pitchFamily="2" charset="-34"/>
              </a:rPr>
              <a:t>Theo Đoàn Minh Tuấn</a:t>
            </a:r>
          </a:p>
        </p:txBody>
      </p:sp>
      <p:sp>
        <p:nvSpPr>
          <p:cNvPr id="9" name="TextBox 8"/>
          <p:cNvSpPr txBox="1"/>
          <p:nvPr/>
        </p:nvSpPr>
        <p:spPr>
          <a:xfrm>
            <a:off x="0" y="1034976"/>
            <a:ext cx="734887" cy="646331"/>
          </a:xfrm>
          <a:prstGeom prst="rect">
            <a:avLst/>
          </a:prstGeom>
          <a:solidFill>
            <a:srgbClr val="FFF1B8"/>
          </a:solidFill>
        </p:spPr>
        <p:txBody>
          <a:bodyPr wrap="square" rtlCol="0">
            <a:spAutoFit/>
          </a:bodyPr>
          <a:lstStyle/>
          <a:p>
            <a:pPr algn="ctr"/>
            <a:r>
              <a:rPr lang="en-GB" dirty="0" err="1">
                <a:latin typeface="Times New Roman" pitchFamily="18" charset="0"/>
                <a:cs typeface="Times New Roman" pitchFamily="18" charset="0"/>
              </a:rPr>
              <a:t>Đoạn</a:t>
            </a:r>
            <a:r>
              <a:rPr lang="en-GB" dirty="0">
                <a:latin typeface="Times New Roman" pitchFamily="18" charset="0"/>
                <a:cs typeface="Times New Roman" pitchFamily="18" charset="0"/>
              </a:rPr>
              <a:t>     1 </a:t>
            </a:r>
          </a:p>
        </p:txBody>
      </p:sp>
      <p:sp>
        <p:nvSpPr>
          <p:cNvPr id="10" name="TextBox 9"/>
          <p:cNvSpPr txBox="1"/>
          <p:nvPr/>
        </p:nvSpPr>
        <p:spPr>
          <a:xfrm>
            <a:off x="-1" y="2809050"/>
            <a:ext cx="734887" cy="646331"/>
          </a:xfrm>
          <a:prstGeom prst="rect">
            <a:avLst/>
          </a:prstGeom>
          <a:solidFill>
            <a:srgbClr val="FFB8B8"/>
          </a:solidFill>
        </p:spPr>
        <p:txBody>
          <a:bodyPr wrap="square" rtlCol="0">
            <a:spAutoFit/>
          </a:bodyPr>
          <a:lstStyle/>
          <a:p>
            <a:pPr algn="ctr"/>
            <a:r>
              <a:rPr lang="en-GB" dirty="0" err="1">
                <a:latin typeface="Times New Roman" pitchFamily="18" charset="0"/>
                <a:cs typeface="Times New Roman" pitchFamily="18" charset="0"/>
              </a:rPr>
              <a:t>Đoạn</a:t>
            </a:r>
            <a:r>
              <a:rPr lang="en-GB" dirty="0">
                <a:latin typeface="Times New Roman" pitchFamily="18" charset="0"/>
                <a:cs typeface="Times New Roman" pitchFamily="18" charset="0"/>
              </a:rPr>
              <a:t>     2 </a:t>
            </a:r>
          </a:p>
        </p:txBody>
      </p:sp>
      <p:sp>
        <p:nvSpPr>
          <p:cNvPr id="11" name="TextBox 10"/>
          <p:cNvSpPr txBox="1"/>
          <p:nvPr/>
        </p:nvSpPr>
        <p:spPr>
          <a:xfrm>
            <a:off x="0" y="4935304"/>
            <a:ext cx="734887" cy="646331"/>
          </a:xfrm>
          <a:prstGeom prst="rect">
            <a:avLst/>
          </a:prstGeom>
          <a:solidFill>
            <a:srgbClr val="C5D9EB"/>
          </a:solidFill>
        </p:spPr>
        <p:txBody>
          <a:bodyPr wrap="square" rtlCol="0">
            <a:spAutoFit/>
          </a:bodyPr>
          <a:lstStyle/>
          <a:p>
            <a:pPr algn="ctr"/>
            <a:r>
              <a:rPr lang="en-GB" dirty="0" err="1">
                <a:latin typeface="Times New Roman" pitchFamily="18" charset="0"/>
                <a:cs typeface="Times New Roman" pitchFamily="18" charset="0"/>
              </a:rPr>
              <a:t>Đoạn</a:t>
            </a:r>
            <a:r>
              <a:rPr lang="en-GB" dirty="0">
                <a:latin typeface="Times New Roman" pitchFamily="18" charset="0"/>
                <a:cs typeface="Times New Roman" pitchFamily="18" charset="0"/>
              </a:rPr>
              <a:t>     3 </a:t>
            </a:r>
          </a:p>
        </p:txBody>
      </p:sp>
    </p:spTree>
    <p:extLst>
      <p:ext uri="{BB962C8B-B14F-4D97-AF65-F5344CB8AC3E}">
        <p14:creationId xmlns:p14="http://schemas.microsoft.com/office/powerpoint/2010/main" xmlns="" val="153688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6261903" y="832643"/>
            <a:ext cx="4815068" cy="5625296"/>
          </a:xfrm>
          <a:prstGeom prst="roundRect">
            <a:avLst/>
          </a:prstGeom>
          <a:solidFill>
            <a:srgbClr val="FFF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6631329" y="1042930"/>
            <a:ext cx="2432401" cy="784879"/>
            <a:chOff x="1752731" y="3254892"/>
            <a:chExt cx="2432401" cy="784879"/>
          </a:xfrm>
        </p:grpSpPr>
        <p:sp>
          <p:nvSpPr>
            <p:cNvPr id="7" name="TextBox 6"/>
            <p:cNvSpPr txBox="1"/>
            <p:nvPr/>
          </p:nvSpPr>
          <p:spPr>
            <a:xfrm>
              <a:off x="2500055" y="3393440"/>
              <a:ext cx="1685077" cy="646331"/>
            </a:xfrm>
            <a:prstGeom prst="rect">
              <a:avLst/>
            </a:prstGeom>
            <a:noFill/>
          </p:spPr>
          <p:txBody>
            <a:bodyPr wrap="none" rtlCol="0">
              <a:spAutoFit/>
            </a:bodyPr>
            <a:lstStyle/>
            <a:p>
              <a:r>
                <a:rPr lang="en-GB" sz="3600" dirty="0" err="1">
                  <a:latin typeface="Times New Roman" pitchFamily="18" charset="0"/>
                  <a:cs typeface="Times New Roman" pitchFamily="18" charset="0"/>
                </a:rPr>
                <a:t>chót</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vót</a:t>
              </a:r>
              <a:endParaRPr lang="en-GB" sz="3600" dirty="0">
                <a:latin typeface="Times New Roman" pitchFamily="18" charset="0"/>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52731" y="3254892"/>
              <a:ext cx="747324" cy="784878"/>
            </a:xfrm>
            <a:prstGeom prst="rect">
              <a:avLst/>
            </a:prstGeom>
          </p:spPr>
        </p:pic>
      </p:grpSp>
      <p:grpSp>
        <p:nvGrpSpPr>
          <p:cNvPr id="9" name="Group 8"/>
          <p:cNvGrpSpPr/>
          <p:nvPr/>
        </p:nvGrpSpPr>
        <p:grpSpPr>
          <a:xfrm>
            <a:off x="6631329" y="2212815"/>
            <a:ext cx="2297657" cy="784878"/>
            <a:chOff x="1752731" y="4377003"/>
            <a:chExt cx="2297657" cy="784878"/>
          </a:xfrm>
        </p:grpSpPr>
        <p:sp>
          <p:nvSpPr>
            <p:cNvPr id="10" name="TextBox 9"/>
            <p:cNvSpPr txBox="1"/>
            <p:nvPr/>
          </p:nvSpPr>
          <p:spPr>
            <a:xfrm>
              <a:off x="2378135" y="4389120"/>
              <a:ext cx="1672253" cy="646331"/>
            </a:xfrm>
            <a:prstGeom prst="rect">
              <a:avLst/>
            </a:prstGeom>
            <a:noFill/>
          </p:spPr>
          <p:txBody>
            <a:bodyPr wrap="none" rtlCol="0">
              <a:spAutoFit/>
            </a:bodyPr>
            <a:lstStyle/>
            <a:p>
              <a:r>
                <a:rPr lang="en-GB" sz="3600" dirty="0" err="1">
                  <a:latin typeface="Times New Roman" pitchFamily="18" charset="0"/>
                  <a:cs typeface="Times New Roman" pitchFamily="18" charset="0"/>
                </a:rPr>
                <a:t>dập</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dờn</a:t>
              </a:r>
              <a:endParaRPr lang="en-GB" sz="3600" dirty="0">
                <a:latin typeface="Times New Roman" pitchFamily="18" charset="0"/>
                <a:cs typeface="Times New Roman"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52731" y="4377003"/>
              <a:ext cx="747324" cy="784878"/>
            </a:xfrm>
            <a:prstGeom prst="rect">
              <a:avLst/>
            </a:prstGeom>
          </p:spPr>
        </p:pic>
      </p:grpSp>
      <p:grpSp>
        <p:nvGrpSpPr>
          <p:cNvPr id="12" name="Group 11"/>
          <p:cNvGrpSpPr/>
          <p:nvPr/>
        </p:nvGrpSpPr>
        <p:grpSpPr>
          <a:xfrm>
            <a:off x="6659924" y="3238481"/>
            <a:ext cx="2863729" cy="784878"/>
            <a:chOff x="5826748" y="3267008"/>
            <a:chExt cx="2863729" cy="784878"/>
          </a:xfrm>
        </p:grpSpPr>
        <p:sp>
          <p:nvSpPr>
            <p:cNvPr id="13" name="TextBox 12"/>
            <p:cNvSpPr txBox="1"/>
            <p:nvPr/>
          </p:nvSpPr>
          <p:spPr>
            <a:xfrm>
              <a:off x="6543735" y="3393439"/>
              <a:ext cx="2146742" cy="646331"/>
            </a:xfrm>
            <a:prstGeom prst="rect">
              <a:avLst/>
            </a:prstGeom>
            <a:noFill/>
          </p:spPr>
          <p:txBody>
            <a:bodyPr wrap="none" rtlCol="0">
              <a:spAutoFit/>
            </a:bodyPr>
            <a:lstStyle/>
            <a:p>
              <a:r>
                <a:rPr lang="en-GB" sz="3600" dirty="0" err="1">
                  <a:latin typeface="Times New Roman" pitchFamily="18" charset="0"/>
                  <a:cs typeface="Times New Roman" pitchFamily="18" charset="0"/>
                </a:rPr>
                <a:t>uy</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nghiêm</a:t>
              </a:r>
              <a:endParaRPr lang="en-GB" sz="3600" dirty="0">
                <a:latin typeface="Times New Roman" pitchFamily="18" charset="0"/>
                <a:cs typeface="Times New Roman"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26748" y="3267008"/>
              <a:ext cx="747324" cy="784878"/>
            </a:xfrm>
            <a:prstGeom prst="rect">
              <a:avLst/>
            </a:prstGeom>
          </p:spPr>
        </p:pic>
      </p:grpSp>
      <p:grpSp>
        <p:nvGrpSpPr>
          <p:cNvPr id="15" name="Group 14"/>
          <p:cNvGrpSpPr/>
          <p:nvPr/>
        </p:nvGrpSpPr>
        <p:grpSpPr>
          <a:xfrm>
            <a:off x="6659924" y="4360592"/>
            <a:ext cx="2196879" cy="784878"/>
            <a:chOff x="5826748" y="4389119"/>
            <a:chExt cx="2196879" cy="784878"/>
          </a:xfrm>
        </p:grpSpPr>
        <p:sp>
          <p:nvSpPr>
            <p:cNvPr id="16" name="TextBox 15"/>
            <p:cNvSpPr txBox="1"/>
            <p:nvPr/>
          </p:nvSpPr>
          <p:spPr>
            <a:xfrm>
              <a:off x="6543735" y="4389119"/>
              <a:ext cx="1479892" cy="646331"/>
            </a:xfrm>
            <a:prstGeom prst="rect">
              <a:avLst/>
            </a:prstGeom>
            <a:noFill/>
          </p:spPr>
          <p:txBody>
            <a:bodyPr wrap="none" rtlCol="0">
              <a:spAutoFit/>
            </a:bodyPr>
            <a:lstStyle/>
            <a:p>
              <a:r>
                <a:rPr lang="en-GB" sz="3600" dirty="0" err="1">
                  <a:latin typeface="Times New Roman" pitchFamily="18" charset="0"/>
                  <a:cs typeface="Times New Roman" pitchFamily="18" charset="0"/>
                </a:rPr>
                <a:t>vòi</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vọi</a:t>
              </a:r>
              <a:endParaRPr lang="en-GB" sz="3600" dirty="0">
                <a:latin typeface="Times New Roman" pitchFamily="18" charset="0"/>
                <a:cs typeface="Times New Roman" pitchFamily="18"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26748" y="4389119"/>
              <a:ext cx="747324" cy="784878"/>
            </a:xfrm>
            <a:prstGeom prst="rect">
              <a:avLst/>
            </a:prstGeom>
          </p:spPr>
        </p:pic>
      </p:grpSp>
      <p:sp>
        <p:nvSpPr>
          <p:cNvPr id="18" name="TextBox 17"/>
          <p:cNvSpPr txBox="1"/>
          <p:nvPr/>
        </p:nvSpPr>
        <p:spPr>
          <a:xfrm>
            <a:off x="1035970" y="1864732"/>
            <a:ext cx="4589325" cy="2684838"/>
          </a:xfrm>
          <a:prstGeom prst="rect">
            <a:avLst/>
          </a:prstGeom>
          <a:noFill/>
        </p:spPr>
        <p:txBody>
          <a:bodyPr wrap="square" rtlCol="0">
            <a:spAutoFit/>
          </a:bodyPr>
          <a:lstStyle/>
          <a:p>
            <a:pPr algn="ctr">
              <a:lnSpc>
                <a:spcPct val="150000"/>
              </a:lnSpc>
            </a:pPr>
            <a:r>
              <a:rPr lang="en-GB" sz="6000" dirty="0">
                <a:ln w="38100">
                  <a:solidFill>
                    <a:schemeClr val="tx1"/>
                  </a:solidFill>
                </a:ln>
                <a:solidFill>
                  <a:srgbClr val="FFC000"/>
                </a:solidFill>
                <a:latin typeface="Times New Roman" pitchFamily="18" charset="0"/>
                <a:cs typeface="Times New Roman" pitchFamily="18" charset="0"/>
              </a:rPr>
              <a:t>LUYỆN ĐỌC TỪ KHÓ</a:t>
            </a:r>
          </a:p>
        </p:txBody>
      </p:sp>
      <p:grpSp>
        <p:nvGrpSpPr>
          <p:cNvPr id="20" name="Group 19"/>
          <p:cNvGrpSpPr/>
          <p:nvPr/>
        </p:nvGrpSpPr>
        <p:grpSpPr>
          <a:xfrm>
            <a:off x="6659924" y="5393213"/>
            <a:ext cx="2799608" cy="784878"/>
            <a:chOff x="5826748" y="4389119"/>
            <a:chExt cx="2799608" cy="784878"/>
          </a:xfrm>
        </p:grpSpPr>
        <p:sp>
          <p:nvSpPr>
            <p:cNvPr id="21" name="TextBox 20"/>
            <p:cNvSpPr txBox="1"/>
            <p:nvPr/>
          </p:nvSpPr>
          <p:spPr>
            <a:xfrm>
              <a:off x="6543735" y="4389119"/>
              <a:ext cx="2082621" cy="646331"/>
            </a:xfrm>
            <a:prstGeom prst="rect">
              <a:avLst/>
            </a:prstGeom>
            <a:noFill/>
          </p:spPr>
          <p:txBody>
            <a:bodyPr wrap="none" rtlCol="0">
              <a:spAutoFit/>
            </a:bodyPr>
            <a:lstStyle/>
            <a:p>
              <a:r>
                <a:rPr lang="en-GB" sz="3600" dirty="0" err="1">
                  <a:latin typeface="Times New Roman" pitchFamily="18" charset="0"/>
                  <a:cs typeface="Times New Roman" pitchFamily="18" charset="0"/>
                </a:rPr>
                <a:t>sừng</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sững</a:t>
              </a:r>
              <a:endParaRPr lang="en-GB" sz="3600" dirty="0">
                <a:latin typeface="Times New Roman" pitchFamily="18" charset="0"/>
                <a:cs typeface="Times New Roman" pitchFamily="18"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26748" y="4389119"/>
              <a:ext cx="747324" cy="784878"/>
            </a:xfrm>
            <a:prstGeom prst="rect">
              <a:avLst/>
            </a:prstGeom>
          </p:spPr>
        </p:pic>
      </p:grpSp>
    </p:spTree>
    <p:extLst>
      <p:ext uri="{BB962C8B-B14F-4D97-AF65-F5344CB8AC3E}">
        <p14:creationId xmlns:p14="http://schemas.microsoft.com/office/powerpoint/2010/main" xmlns="" val="273352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10" y="0"/>
            <a:ext cx="13067818" cy="1504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96275" y="403719"/>
            <a:ext cx="4594528" cy="923330"/>
          </a:xfrm>
          <a:prstGeom prst="rect">
            <a:avLst/>
          </a:prstGeom>
          <a:noFill/>
        </p:spPr>
        <p:txBody>
          <a:bodyPr wrap="none" rtlCol="0">
            <a:spAutoFit/>
          </a:bodyPr>
          <a:lstStyle/>
          <a:p>
            <a:r>
              <a:rPr lang="en-GB" sz="5400">
                <a:ln w="38100">
                  <a:solidFill>
                    <a:schemeClr val="tx1">
                      <a:lumMod val="95000"/>
                      <a:lumOff val="5000"/>
                    </a:schemeClr>
                  </a:solidFill>
                </a:ln>
                <a:solidFill>
                  <a:srgbClr val="FFC000"/>
                </a:solidFill>
                <a:latin typeface="iCiel Crocante" panose="02000000000000000000" pitchFamily="50" charset="0"/>
              </a:rPr>
              <a:t>GIẢI NGHĨA TỪ</a:t>
            </a:r>
          </a:p>
        </p:txBody>
      </p:sp>
      <p:grpSp>
        <p:nvGrpSpPr>
          <p:cNvPr id="11" name="Group 10"/>
          <p:cNvGrpSpPr/>
          <p:nvPr/>
        </p:nvGrpSpPr>
        <p:grpSpPr>
          <a:xfrm>
            <a:off x="760567" y="1908428"/>
            <a:ext cx="3865943" cy="2698182"/>
            <a:chOff x="150471" y="2083443"/>
            <a:chExt cx="3865943" cy="2698182"/>
          </a:xfrm>
        </p:grpSpPr>
        <p:sp>
          <p:nvSpPr>
            <p:cNvPr id="4" name="Rectangle 3"/>
            <p:cNvSpPr/>
            <p:nvPr/>
          </p:nvSpPr>
          <p:spPr>
            <a:xfrm>
              <a:off x="150471" y="2083443"/>
              <a:ext cx="3761772" cy="195612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50471" y="2138466"/>
              <a:ext cx="3865943" cy="2643159"/>
            </a:xfrm>
            <a:prstGeom prst="rect">
              <a:avLst/>
            </a:prstGeom>
            <a:noFill/>
          </p:spPr>
          <p:txBody>
            <a:bodyPr wrap="square" rtlCol="0">
              <a:spAutoFit/>
            </a:bodyPr>
            <a:lstStyle/>
            <a:p>
              <a:pPr>
                <a:lnSpc>
                  <a:spcPct val="120000"/>
                </a:lnSpc>
              </a:pPr>
              <a:r>
                <a:rPr lang="en-GB" sz="2800" b="1" dirty="0" err="1">
                  <a:latin typeface="Times New Roman" pitchFamily="18" charset="0"/>
                  <a:cs typeface="Times New Roman" pitchFamily="18" charset="0"/>
                </a:rPr>
                <a:t>Đền</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Hùng</a:t>
              </a:r>
              <a:r>
                <a:rPr lang="en-GB" sz="2800" b="1" dirty="0">
                  <a:latin typeface="Times New Roman" pitchFamily="18" charset="0"/>
                  <a:cs typeface="Times New Roman" pitchFamily="18" charset="0"/>
                </a:rPr>
                <a:t>: </a:t>
              </a:r>
              <a:r>
                <a:rPr lang="vi-VN" sz="2800" dirty="0" err="1">
                  <a:latin typeface="Times New Roman" pitchFamily="18" charset="0"/>
                  <a:cs typeface="Times New Roman" pitchFamily="18" charset="0"/>
                </a:rPr>
                <a:t>Đền</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thờ</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các</a:t>
              </a:r>
              <a:r>
                <a:rPr lang="vi-VN" sz="2800" dirty="0">
                  <a:latin typeface="Times New Roman" pitchFamily="18" charset="0"/>
                  <a:cs typeface="Times New Roman" pitchFamily="18" charset="0"/>
                </a:rPr>
                <a:t> vua </a:t>
              </a:r>
              <a:r>
                <a:rPr lang="vi-VN" sz="2800" dirty="0" err="1">
                  <a:latin typeface="Times New Roman" pitchFamily="18" charset="0"/>
                  <a:cs typeface="Times New Roman" pitchFamily="18" charset="0"/>
                </a:rPr>
                <a:t>Hùng</a:t>
              </a:r>
              <a:r>
                <a:rPr lang="vi-VN" sz="2800" dirty="0">
                  <a:latin typeface="Times New Roman" pitchFamily="18" charset="0"/>
                  <a:cs typeface="Times New Roman" pitchFamily="18" charset="0"/>
                </a:rPr>
                <a:t> ở </a:t>
              </a:r>
              <a:r>
                <a:rPr lang="vi-VN" sz="2800" dirty="0" err="1">
                  <a:latin typeface="Times New Roman" pitchFamily="18" charset="0"/>
                  <a:cs typeface="Times New Roman" pitchFamily="18" charset="0"/>
                </a:rPr>
                <a:t>núi</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Nghĩa</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Lĩnh</a:t>
              </a:r>
              <a:r>
                <a:rPr lang="vi-VN" sz="2800" dirty="0">
                  <a:latin typeface="Times New Roman" pitchFamily="18" charset="0"/>
                  <a:cs typeface="Times New Roman" pitchFamily="18" charset="0"/>
                </a:rPr>
                <a:t>, thôn </a:t>
              </a:r>
              <a:r>
                <a:rPr lang="vi-VN" sz="2800" dirty="0" err="1">
                  <a:latin typeface="Times New Roman" pitchFamily="18" charset="0"/>
                  <a:cs typeface="Times New Roman" pitchFamily="18" charset="0"/>
                </a:rPr>
                <a:t>Cổ</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Tích</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xã</a:t>
              </a:r>
              <a:r>
                <a:rPr lang="vi-VN" sz="2800" dirty="0">
                  <a:latin typeface="Times New Roman" pitchFamily="18" charset="0"/>
                  <a:cs typeface="Times New Roman" pitchFamily="18" charset="0"/>
                </a:rPr>
                <a:t> Hy Cương, </a:t>
              </a:r>
              <a:r>
                <a:rPr lang="vi-VN" sz="2800" dirty="0" err="1">
                  <a:latin typeface="Times New Roman" pitchFamily="18" charset="0"/>
                  <a:cs typeface="Times New Roman" pitchFamily="18" charset="0"/>
                </a:rPr>
                <a:t>huyện</a:t>
              </a:r>
              <a:r>
                <a:rPr lang="vi-VN" sz="2800" dirty="0">
                  <a:latin typeface="Times New Roman" pitchFamily="18" charset="0"/>
                  <a:cs typeface="Times New Roman" pitchFamily="18" charset="0"/>
                </a:rPr>
                <a:t> Lâm Thao, </a:t>
              </a:r>
              <a:r>
                <a:rPr lang="vi-VN" sz="2800" dirty="0" err="1">
                  <a:latin typeface="Times New Roman" pitchFamily="18" charset="0"/>
                  <a:cs typeface="Times New Roman" pitchFamily="18" charset="0"/>
                </a:rPr>
                <a:t>tỉnh</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Phú</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Thọ</a:t>
              </a:r>
              <a:r>
                <a:rPr lang="vi-VN" sz="2800" dirty="0">
                  <a:latin typeface="Times New Roman" pitchFamily="18" charset="0"/>
                  <a:cs typeface="Times New Roman" pitchFamily="18" charset="0"/>
                </a:rPr>
                <a:t>.</a:t>
              </a:r>
              <a:endParaRPr lang="en-GB" sz="2800" dirty="0">
                <a:latin typeface="Times New Roman" pitchFamily="18" charset="0"/>
                <a:cs typeface="Times New Roman" pitchFamily="18" charset="0"/>
              </a:endParaRPr>
            </a:p>
          </p:txBody>
        </p:sp>
      </p:grpSp>
      <p:pic>
        <p:nvPicPr>
          <p:cNvPr id="22" name="Picture 21"/>
          <p:cNvPicPr>
            <a:picLocks noChangeAspect="1"/>
          </p:cNvPicPr>
          <p:nvPr/>
        </p:nvPicPr>
        <p:blipFill>
          <a:blip r:embed="rId2"/>
          <a:stretch>
            <a:fillRect/>
          </a:stretch>
        </p:blipFill>
        <p:spPr>
          <a:xfrm>
            <a:off x="760567" y="4038489"/>
            <a:ext cx="3761772" cy="2115997"/>
          </a:xfrm>
          <a:prstGeom prst="rect">
            <a:avLst/>
          </a:prstGeom>
        </p:spPr>
      </p:pic>
      <p:pic>
        <p:nvPicPr>
          <p:cNvPr id="23" name="Picture 22"/>
          <p:cNvPicPr>
            <a:picLocks noChangeAspect="1"/>
          </p:cNvPicPr>
          <p:nvPr/>
        </p:nvPicPr>
        <p:blipFill>
          <a:blip r:embed="rId3"/>
          <a:stretch>
            <a:fillRect/>
          </a:stretch>
        </p:blipFill>
        <p:spPr>
          <a:xfrm>
            <a:off x="4835807" y="1908428"/>
            <a:ext cx="6669200" cy="4246058"/>
          </a:xfrm>
          <a:prstGeom prst="rect">
            <a:avLst/>
          </a:prstGeom>
        </p:spPr>
      </p:pic>
    </p:spTree>
    <p:extLst>
      <p:ext uri="{BB962C8B-B14F-4D97-AF65-F5344CB8AC3E}">
        <p14:creationId xmlns:p14="http://schemas.microsoft.com/office/powerpoint/2010/main" xmlns="" val="34425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par>
                                <p:cTn id="11" presetID="14"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10" y="0"/>
            <a:ext cx="13067818" cy="1504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96275" y="403719"/>
            <a:ext cx="4594528" cy="923330"/>
          </a:xfrm>
          <a:prstGeom prst="rect">
            <a:avLst/>
          </a:prstGeom>
          <a:noFill/>
        </p:spPr>
        <p:txBody>
          <a:bodyPr wrap="none" rtlCol="0">
            <a:spAutoFit/>
          </a:bodyPr>
          <a:lstStyle/>
          <a:p>
            <a:r>
              <a:rPr lang="en-GB" sz="5400" dirty="0">
                <a:ln w="38100">
                  <a:solidFill>
                    <a:schemeClr val="tx1">
                      <a:lumMod val="95000"/>
                      <a:lumOff val="5000"/>
                    </a:schemeClr>
                  </a:solidFill>
                </a:ln>
                <a:solidFill>
                  <a:srgbClr val="FFC000"/>
                </a:solidFill>
                <a:latin typeface="iCiel Crocante" panose="02000000000000000000" pitchFamily="50" charset="0"/>
              </a:rPr>
              <a:t>GIẢI NGHĨA TỪ</a:t>
            </a:r>
          </a:p>
        </p:txBody>
      </p:sp>
      <p:grpSp>
        <p:nvGrpSpPr>
          <p:cNvPr id="17" name="Group 16"/>
          <p:cNvGrpSpPr/>
          <p:nvPr/>
        </p:nvGrpSpPr>
        <p:grpSpPr>
          <a:xfrm>
            <a:off x="150471" y="2083947"/>
            <a:ext cx="3761772" cy="1956121"/>
            <a:chOff x="4238263" y="2083443"/>
            <a:chExt cx="3761772" cy="1956121"/>
          </a:xfrm>
          <a:solidFill>
            <a:srgbClr val="FFD966"/>
          </a:solidFill>
        </p:grpSpPr>
        <p:sp>
          <p:nvSpPr>
            <p:cNvPr id="6" name="Rectangle 5"/>
            <p:cNvSpPr/>
            <p:nvPr/>
          </p:nvSpPr>
          <p:spPr>
            <a:xfrm>
              <a:off x="4238263" y="2083443"/>
              <a:ext cx="3761772" cy="1956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279738" y="2138466"/>
              <a:ext cx="3678821" cy="1609030"/>
            </a:xfrm>
            <a:prstGeom prst="rect">
              <a:avLst/>
            </a:prstGeom>
            <a:grpFill/>
          </p:spPr>
          <p:txBody>
            <a:bodyPr wrap="square">
              <a:spAutoFit/>
            </a:bodyPr>
            <a:lstStyle/>
            <a:p>
              <a:pPr>
                <a:lnSpc>
                  <a:spcPct val="120000"/>
                </a:lnSpc>
              </a:pPr>
              <a:r>
                <a:rPr lang="vi-VN" sz="2800" b="1" dirty="0">
                  <a:latin typeface="+mj-lt"/>
                </a:rPr>
                <a:t>Nam </a:t>
              </a:r>
              <a:r>
                <a:rPr lang="vi-VN" sz="2800" b="1" dirty="0" err="1">
                  <a:latin typeface="+mj-lt"/>
                </a:rPr>
                <a:t>quốc</a:t>
              </a:r>
              <a:r>
                <a:rPr lang="vi-VN" sz="2800" b="1" dirty="0">
                  <a:latin typeface="+mj-lt"/>
                </a:rPr>
                <a:t> sơn </a:t>
              </a:r>
              <a:r>
                <a:rPr lang="vi-VN" sz="2800" b="1" dirty="0" err="1">
                  <a:latin typeface="+mj-lt"/>
                </a:rPr>
                <a:t>hà</a:t>
              </a:r>
              <a:r>
                <a:rPr lang="vi-VN" sz="2800" b="1" dirty="0">
                  <a:latin typeface="+mj-lt"/>
                </a:rPr>
                <a:t>:</a:t>
              </a:r>
              <a:r>
                <a:rPr lang="vi-VN" sz="2800" dirty="0">
                  <a:latin typeface="+mj-lt"/>
                </a:rPr>
                <a:t> ý trong </a:t>
              </a:r>
              <a:r>
                <a:rPr lang="vi-VN" sz="2800" dirty="0" err="1">
                  <a:latin typeface="+mj-lt"/>
                </a:rPr>
                <a:t>bài</a:t>
              </a:r>
              <a:r>
                <a:rPr lang="vi-VN" sz="2800" dirty="0">
                  <a:latin typeface="+mj-lt"/>
                </a:rPr>
                <a:t> </a:t>
              </a:r>
              <a:r>
                <a:rPr lang="vi-VN" sz="2800" dirty="0" err="1">
                  <a:latin typeface="+mj-lt"/>
                </a:rPr>
                <a:t>chỉ</a:t>
              </a:r>
              <a:r>
                <a:rPr lang="vi-VN" sz="2800" dirty="0">
                  <a:latin typeface="+mj-lt"/>
                </a:rPr>
                <a:t> </a:t>
              </a:r>
              <a:r>
                <a:rPr lang="vi-VN" sz="2800" dirty="0" err="1">
                  <a:latin typeface="+mj-lt"/>
                </a:rPr>
                <a:t>Tổ</a:t>
              </a:r>
              <a:r>
                <a:rPr lang="vi-VN" sz="2800" dirty="0">
                  <a:latin typeface="+mj-lt"/>
                </a:rPr>
                <a:t> </a:t>
              </a:r>
              <a:r>
                <a:rPr lang="vi-VN" sz="2800" dirty="0" err="1">
                  <a:latin typeface="+mj-lt"/>
                </a:rPr>
                <a:t>quốc</a:t>
              </a:r>
              <a:r>
                <a:rPr lang="vi-VN" sz="2800" dirty="0">
                  <a:latin typeface="+mj-lt"/>
                </a:rPr>
                <a:t> </a:t>
              </a:r>
              <a:r>
                <a:rPr lang="vi-VN" sz="2800" dirty="0" err="1">
                  <a:latin typeface="+mj-lt"/>
                </a:rPr>
                <a:t>Việt</a:t>
              </a:r>
              <a:r>
                <a:rPr lang="vi-VN" sz="2800" dirty="0">
                  <a:latin typeface="+mj-lt"/>
                </a:rPr>
                <a:t> Nam</a:t>
              </a:r>
              <a:endParaRPr lang="en-GB" sz="2800" dirty="0">
                <a:latin typeface="+mj-lt"/>
              </a:endParaRPr>
            </a:p>
          </p:txBody>
        </p:sp>
      </p:grpSp>
      <p:grpSp>
        <p:nvGrpSpPr>
          <p:cNvPr id="18" name="Group 17"/>
          <p:cNvGrpSpPr/>
          <p:nvPr/>
        </p:nvGrpSpPr>
        <p:grpSpPr>
          <a:xfrm>
            <a:off x="8175584" y="1585861"/>
            <a:ext cx="3865945" cy="1956121"/>
            <a:chOff x="8326054" y="2083443"/>
            <a:chExt cx="3865945" cy="1956121"/>
          </a:xfrm>
        </p:grpSpPr>
        <p:sp>
          <p:nvSpPr>
            <p:cNvPr id="8" name="Rectangle 7"/>
            <p:cNvSpPr/>
            <p:nvPr/>
          </p:nvSpPr>
          <p:spPr>
            <a:xfrm>
              <a:off x="8326055" y="2083443"/>
              <a:ext cx="3761772" cy="195612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326054" y="2187605"/>
              <a:ext cx="3865945" cy="1126462"/>
            </a:xfrm>
            <a:prstGeom prst="rect">
              <a:avLst/>
            </a:prstGeom>
          </p:spPr>
          <p:txBody>
            <a:bodyPr wrap="square">
              <a:spAutoFit/>
            </a:bodyPr>
            <a:lstStyle/>
            <a:p>
              <a:pPr>
                <a:lnSpc>
                  <a:spcPct val="120000"/>
                </a:lnSpc>
              </a:pPr>
              <a:r>
                <a:rPr lang="en-GB" sz="2800" b="1" dirty="0">
                  <a:latin typeface="Times New Roman" pitchFamily="18" charset="0"/>
                  <a:cs typeface="Times New Roman" pitchFamily="18" charset="0"/>
                </a:rPr>
                <a:t>Chi: </a:t>
              </a:r>
              <a:r>
                <a:rPr lang="en-GB" sz="2800" dirty="0" err="1">
                  <a:latin typeface="Times New Roman" pitchFamily="18" charset="0"/>
                  <a:cs typeface="Times New Roman" pitchFamily="18" charset="0"/>
                </a:rPr>
                <a:t>một</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nhánh</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trong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dòng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họ</a:t>
              </a:r>
              <a:r>
                <a:rPr lang="en-GB" sz="2800" dirty="0">
                  <a:latin typeface="#9Slide03 Comfortaa Light" panose="00000400000000000000" pitchFamily="2" charset="0"/>
                </a:rPr>
                <a:t>.</a:t>
              </a:r>
            </a:p>
          </p:txBody>
        </p:sp>
      </p:grpSp>
      <p:grpSp>
        <p:nvGrpSpPr>
          <p:cNvPr id="19" name="Group 18"/>
          <p:cNvGrpSpPr/>
          <p:nvPr/>
        </p:nvGrpSpPr>
        <p:grpSpPr>
          <a:xfrm>
            <a:off x="69460" y="4756707"/>
            <a:ext cx="3761772" cy="1956121"/>
            <a:chOff x="150471" y="4458182"/>
            <a:chExt cx="3761772" cy="1956121"/>
          </a:xfrm>
        </p:grpSpPr>
        <p:sp>
          <p:nvSpPr>
            <p:cNvPr id="5" name="Rectangle 4"/>
            <p:cNvSpPr/>
            <p:nvPr/>
          </p:nvSpPr>
          <p:spPr>
            <a:xfrm>
              <a:off x="150471" y="4458182"/>
              <a:ext cx="3761772" cy="195612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50471" y="4618298"/>
              <a:ext cx="3669175" cy="1126462"/>
            </a:xfrm>
            <a:prstGeom prst="rect">
              <a:avLst/>
            </a:prstGeom>
          </p:spPr>
          <p:txBody>
            <a:bodyPr wrap="square">
              <a:spAutoFit/>
            </a:bodyPr>
            <a:lstStyle/>
            <a:p>
              <a:pPr>
                <a:lnSpc>
                  <a:spcPct val="120000"/>
                </a:lnSpc>
              </a:pPr>
              <a:r>
                <a:rPr lang="vi-VN" sz="2800" b="1" dirty="0" err="1">
                  <a:latin typeface="+mj-lt"/>
                </a:rPr>
                <a:t>Ngã</a:t>
              </a:r>
              <a:r>
                <a:rPr lang="vi-VN" sz="2800" b="1" dirty="0">
                  <a:latin typeface="+mj-lt"/>
                </a:rPr>
                <a:t> Ba </a:t>
              </a:r>
              <a:r>
                <a:rPr lang="vi-VN" sz="2800" b="1" dirty="0" err="1">
                  <a:latin typeface="+mj-lt"/>
                </a:rPr>
                <a:t>Hạc</a:t>
              </a:r>
              <a:r>
                <a:rPr lang="vi-VN" sz="2800" dirty="0">
                  <a:latin typeface="+mj-lt"/>
                </a:rPr>
                <a:t>: nơi sông Lô </a:t>
              </a:r>
              <a:r>
                <a:rPr lang="vi-VN" sz="2800" dirty="0" err="1">
                  <a:latin typeface="+mj-lt"/>
                </a:rPr>
                <a:t>chảy</a:t>
              </a:r>
              <a:r>
                <a:rPr lang="vi-VN" sz="2800" dirty="0">
                  <a:latin typeface="+mj-lt"/>
                </a:rPr>
                <a:t> </a:t>
              </a:r>
              <a:r>
                <a:rPr lang="vi-VN" sz="2800" dirty="0" err="1">
                  <a:latin typeface="+mj-lt"/>
                </a:rPr>
                <a:t>vào</a:t>
              </a:r>
              <a:r>
                <a:rPr lang="vi-VN" sz="2800" dirty="0">
                  <a:latin typeface="+mj-lt"/>
                </a:rPr>
                <a:t> sông </a:t>
              </a:r>
              <a:r>
                <a:rPr lang="vi-VN" sz="2800" dirty="0" err="1">
                  <a:latin typeface="+mj-lt"/>
                </a:rPr>
                <a:t>Hồng</a:t>
              </a:r>
              <a:endParaRPr lang="en-GB" sz="2800" dirty="0">
                <a:latin typeface="+mj-lt"/>
              </a:endParaRPr>
            </a:p>
          </p:txBody>
        </p:sp>
      </p:grpSp>
      <p:grpSp>
        <p:nvGrpSpPr>
          <p:cNvPr id="20" name="Group 19"/>
          <p:cNvGrpSpPr/>
          <p:nvPr/>
        </p:nvGrpSpPr>
        <p:grpSpPr>
          <a:xfrm>
            <a:off x="4238262" y="4607626"/>
            <a:ext cx="3761772" cy="2225324"/>
            <a:chOff x="4238263" y="4458182"/>
            <a:chExt cx="3761772" cy="1956121"/>
          </a:xfrm>
        </p:grpSpPr>
        <p:sp>
          <p:nvSpPr>
            <p:cNvPr id="7" name="Rectangle 6"/>
            <p:cNvSpPr/>
            <p:nvPr/>
          </p:nvSpPr>
          <p:spPr>
            <a:xfrm>
              <a:off x="4238263" y="4458182"/>
              <a:ext cx="3761772" cy="1956121"/>
            </a:xfrm>
            <a:prstGeom prst="rect">
              <a:avLst/>
            </a:prstGeom>
            <a:solidFill>
              <a:srgbClr val="FFB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238263" y="4513205"/>
              <a:ext cx="3720296" cy="1611823"/>
            </a:xfrm>
            <a:prstGeom prst="rect">
              <a:avLst/>
            </a:prstGeom>
          </p:spPr>
          <p:txBody>
            <a:bodyPr wrap="square">
              <a:spAutoFit/>
            </a:bodyPr>
            <a:lstStyle/>
            <a:p>
              <a:pPr>
                <a:lnSpc>
                  <a:spcPct val="120000"/>
                </a:lnSpc>
              </a:pPr>
              <a:r>
                <a:rPr lang="vi-VN" sz="2400" b="1" dirty="0" err="1">
                  <a:latin typeface="+mj-lt"/>
                </a:rPr>
                <a:t>Ngọc</a:t>
              </a:r>
              <a:r>
                <a:rPr lang="vi-VN" sz="2400" b="1" dirty="0">
                  <a:latin typeface="+mj-lt"/>
                </a:rPr>
                <a:t> </a:t>
              </a:r>
              <a:r>
                <a:rPr lang="vi-VN" sz="2400" b="1" dirty="0" err="1">
                  <a:latin typeface="+mj-lt"/>
                </a:rPr>
                <a:t>phá</a:t>
              </a:r>
              <a:r>
                <a:rPr lang="vi-VN" sz="2400" b="1" dirty="0">
                  <a:latin typeface="+mj-lt"/>
                </a:rPr>
                <a:t>:</a:t>
              </a:r>
              <a:r>
                <a:rPr lang="vi-VN" sz="2400" dirty="0">
                  <a:latin typeface="+mj-lt"/>
                </a:rPr>
                <a:t> </a:t>
              </a:r>
              <a:r>
                <a:rPr lang="vi-VN" sz="2400" dirty="0" err="1">
                  <a:latin typeface="+mj-lt"/>
                </a:rPr>
                <a:t>sách</a:t>
              </a:r>
              <a:r>
                <a:rPr lang="vi-VN" sz="2400" dirty="0">
                  <a:latin typeface="+mj-lt"/>
                </a:rPr>
                <a:t> ghi </a:t>
              </a:r>
              <a:r>
                <a:rPr lang="vi-VN" sz="2400" dirty="0" err="1">
                  <a:latin typeface="+mj-lt"/>
                </a:rPr>
                <a:t>chép</a:t>
              </a:r>
              <a:r>
                <a:rPr lang="vi-VN" sz="2400" dirty="0">
                  <a:latin typeface="+mj-lt"/>
                </a:rPr>
                <a:t> lai </a:t>
              </a:r>
              <a:r>
                <a:rPr lang="vi-VN" sz="2400" dirty="0" err="1">
                  <a:latin typeface="+mj-lt"/>
                </a:rPr>
                <a:t>lịch</a:t>
              </a:r>
              <a:r>
                <a:rPr lang="vi-VN" sz="2400" dirty="0">
                  <a:latin typeface="+mj-lt"/>
                </a:rPr>
                <a:t>, thân </a:t>
              </a:r>
              <a:r>
                <a:rPr lang="vi-VN" sz="2400" dirty="0" err="1">
                  <a:latin typeface="+mj-lt"/>
                </a:rPr>
                <a:t>thế</a:t>
              </a:r>
              <a:r>
                <a:rPr lang="vi-VN" sz="2400" dirty="0">
                  <a:latin typeface="+mj-lt"/>
                </a:rPr>
                <a:t>, </a:t>
              </a:r>
              <a:r>
                <a:rPr lang="vi-VN" sz="2400" dirty="0" err="1">
                  <a:latin typeface="+mj-lt"/>
                </a:rPr>
                <a:t>sự</a:t>
              </a:r>
              <a:r>
                <a:rPr lang="vi-VN" sz="2400" dirty="0">
                  <a:latin typeface="+mj-lt"/>
                </a:rPr>
                <a:t> </a:t>
              </a:r>
              <a:r>
                <a:rPr lang="vi-VN" sz="2400" dirty="0" err="1">
                  <a:latin typeface="+mj-lt"/>
                </a:rPr>
                <a:t>nghiệp</a:t>
              </a:r>
              <a:r>
                <a:rPr lang="vi-VN" sz="2400" dirty="0">
                  <a:latin typeface="+mj-lt"/>
                </a:rPr>
                <a:t> </a:t>
              </a:r>
              <a:r>
                <a:rPr lang="vi-VN" sz="2400" dirty="0" err="1">
                  <a:latin typeface="+mj-lt"/>
                </a:rPr>
                <a:t>của</a:t>
              </a:r>
              <a:r>
                <a:rPr lang="vi-VN" sz="2400" dirty="0">
                  <a:latin typeface="+mj-lt"/>
                </a:rPr>
                <a:t> </a:t>
              </a:r>
              <a:r>
                <a:rPr lang="vi-VN" sz="2400" dirty="0" err="1">
                  <a:latin typeface="+mj-lt"/>
                </a:rPr>
                <a:t>những</a:t>
              </a:r>
              <a:r>
                <a:rPr lang="vi-VN" sz="2400" dirty="0">
                  <a:latin typeface="+mj-lt"/>
                </a:rPr>
                <a:t> </a:t>
              </a:r>
              <a:r>
                <a:rPr lang="vi-VN" sz="2400" dirty="0" err="1">
                  <a:latin typeface="+mj-lt"/>
                </a:rPr>
                <a:t>người</a:t>
              </a:r>
              <a:r>
                <a:rPr lang="vi-VN" sz="2400" dirty="0">
                  <a:latin typeface="+mj-lt"/>
                </a:rPr>
                <a:t> </a:t>
              </a:r>
              <a:r>
                <a:rPr lang="vi-VN" sz="2400" dirty="0" err="1">
                  <a:latin typeface="+mj-lt"/>
                </a:rPr>
                <a:t>được</a:t>
              </a:r>
              <a:r>
                <a:rPr lang="vi-VN" sz="2400" dirty="0">
                  <a:latin typeface="+mj-lt"/>
                </a:rPr>
                <a:t> </a:t>
              </a:r>
              <a:r>
                <a:rPr lang="vi-VN" sz="2400" dirty="0" err="1">
                  <a:latin typeface="+mj-lt"/>
                </a:rPr>
                <a:t>người</a:t>
              </a:r>
              <a:r>
                <a:rPr lang="vi-VN" sz="2400" dirty="0">
                  <a:latin typeface="+mj-lt"/>
                </a:rPr>
                <a:t> </a:t>
              </a:r>
              <a:r>
                <a:rPr lang="vi-VN" sz="2400" dirty="0" err="1">
                  <a:latin typeface="+mj-lt"/>
                </a:rPr>
                <a:t>đời</a:t>
              </a:r>
              <a:r>
                <a:rPr lang="vi-VN" sz="2400" dirty="0">
                  <a:latin typeface="+mj-lt"/>
                </a:rPr>
                <a:t> </a:t>
              </a:r>
              <a:r>
                <a:rPr lang="vi-VN" sz="2400" dirty="0" err="1">
                  <a:latin typeface="+mj-lt"/>
                </a:rPr>
                <a:t>kính</a:t>
              </a:r>
              <a:r>
                <a:rPr lang="vi-VN" sz="2400" dirty="0">
                  <a:latin typeface="+mj-lt"/>
                </a:rPr>
                <a:t> </a:t>
              </a:r>
              <a:r>
                <a:rPr lang="vi-VN" sz="2400" dirty="0" err="1">
                  <a:latin typeface="+mj-lt"/>
                </a:rPr>
                <a:t>trọng</a:t>
              </a:r>
              <a:r>
                <a:rPr lang="vi-VN" sz="2400" dirty="0">
                  <a:latin typeface="+mj-lt"/>
                </a:rPr>
                <a:t>, tôn </a:t>
              </a:r>
              <a:r>
                <a:rPr lang="vi-VN" sz="2400" dirty="0" err="1">
                  <a:latin typeface="+mj-lt"/>
                </a:rPr>
                <a:t>thờ</a:t>
              </a:r>
              <a:r>
                <a:rPr lang="vi-VN" sz="2400" dirty="0">
                  <a:latin typeface="+mj-lt"/>
                </a:rPr>
                <a:t>.</a:t>
              </a:r>
              <a:endParaRPr lang="en-GB" sz="2400" dirty="0">
                <a:latin typeface="+mj-lt"/>
              </a:endParaRPr>
            </a:p>
          </p:txBody>
        </p:sp>
      </p:grpSp>
      <p:grpSp>
        <p:nvGrpSpPr>
          <p:cNvPr id="21" name="Group 20"/>
          <p:cNvGrpSpPr/>
          <p:nvPr/>
        </p:nvGrpSpPr>
        <p:grpSpPr>
          <a:xfrm>
            <a:off x="8543305" y="4857695"/>
            <a:ext cx="3761772" cy="2276842"/>
            <a:chOff x="8305799" y="4869265"/>
            <a:chExt cx="3761772" cy="2276842"/>
          </a:xfrm>
        </p:grpSpPr>
        <p:sp>
          <p:nvSpPr>
            <p:cNvPr id="9" name="Rectangle 8"/>
            <p:cNvSpPr/>
            <p:nvPr/>
          </p:nvSpPr>
          <p:spPr>
            <a:xfrm>
              <a:off x="8305799" y="4933280"/>
              <a:ext cx="3761772" cy="195612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346310" y="4869265"/>
              <a:ext cx="3721261" cy="2276842"/>
            </a:xfrm>
            <a:prstGeom prst="rect">
              <a:avLst/>
            </a:prstGeom>
          </p:spPr>
          <p:txBody>
            <a:bodyPr wrap="square">
              <a:spAutoFit/>
            </a:bodyPr>
            <a:lstStyle/>
            <a:p>
              <a:pPr>
                <a:lnSpc>
                  <a:spcPct val="120000"/>
                </a:lnSpc>
              </a:pPr>
              <a:r>
                <a:rPr lang="vi-VN" sz="2400" b="1" dirty="0" err="1">
                  <a:latin typeface="+mj-lt"/>
                </a:rPr>
                <a:t>Đất</a:t>
              </a:r>
              <a:r>
                <a:rPr lang="vi-VN" sz="2400" b="1" dirty="0">
                  <a:latin typeface="+mj-lt"/>
                </a:rPr>
                <a:t> </a:t>
              </a:r>
              <a:r>
                <a:rPr lang="vi-VN" sz="2400" b="1" dirty="0" err="1">
                  <a:latin typeface="+mj-lt"/>
                </a:rPr>
                <a:t>Tổ</a:t>
              </a:r>
              <a:r>
                <a:rPr lang="vi-VN" sz="2400" b="1" dirty="0">
                  <a:latin typeface="+mj-lt"/>
                </a:rPr>
                <a:t>:</a:t>
              </a:r>
              <a:r>
                <a:rPr lang="vi-VN" sz="2400" dirty="0">
                  <a:latin typeface="+mj-lt"/>
                </a:rPr>
                <a:t> </a:t>
              </a:r>
              <a:r>
                <a:rPr lang="vi-VN" sz="2400" dirty="0" err="1">
                  <a:latin typeface="+mj-lt"/>
                </a:rPr>
                <a:t>chỉ</a:t>
              </a:r>
              <a:r>
                <a:rPr lang="vi-VN" sz="2400" dirty="0">
                  <a:latin typeface="+mj-lt"/>
                </a:rPr>
                <a:t> khu </a:t>
              </a:r>
              <a:r>
                <a:rPr lang="vi-VN" sz="2400" dirty="0" err="1">
                  <a:latin typeface="+mj-lt"/>
                </a:rPr>
                <a:t>vực</a:t>
              </a:r>
              <a:r>
                <a:rPr lang="vi-VN" sz="2400" dirty="0">
                  <a:latin typeface="+mj-lt"/>
                </a:rPr>
                <a:t> </a:t>
              </a:r>
              <a:r>
                <a:rPr lang="vi-VN" sz="2400" dirty="0" err="1">
                  <a:latin typeface="+mj-lt"/>
                </a:rPr>
                <a:t>đền</a:t>
              </a:r>
              <a:r>
                <a:rPr lang="vi-VN" sz="2400" dirty="0">
                  <a:latin typeface="+mj-lt"/>
                </a:rPr>
                <a:t> </a:t>
              </a:r>
              <a:r>
                <a:rPr lang="vi-VN" sz="2400" dirty="0" err="1">
                  <a:latin typeface="+mj-lt"/>
                </a:rPr>
                <a:t>Hùng</a:t>
              </a:r>
              <a:r>
                <a:rPr lang="vi-VN" sz="2400" dirty="0">
                  <a:latin typeface="+mj-lt"/>
                </a:rPr>
                <a:t> </a:t>
              </a:r>
              <a:r>
                <a:rPr lang="vi-VN" sz="2400" dirty="0" err="1">
                  <a:latin typeface="+mj-lt"/>
                </a:rPr>
                <a:t>hoặc</a:t>
              </a:r>
              <a:r>
                <a:rPr lang="vi-VN" sz="2400" dirty="0">
                  <a:latin typeface="+mj-lt"/>
                </a:rPr>
                <a:t> </a:t>
              </a:r>
              <a:r>
                <a:rPr lang="vi-VN" sz="2400" dirty="0" err="1">
                  <a:latin typeface="+mj-lt"/>
                </a:rPr>
                <a:t>chỉ</a:t>
              </a:r>
              <a:r>
                <a:rPr lang="vi-VN" sz="2400" dirty="0">
                  <a:latin typeface="+mj-lt"/>
                </a:rPr>
                <a:t> chung </a:t>
              </a:r>
              <a:r>
                <a:rPr lang="vi-VN" sz="2400" dirty="0" err="1">
                  <a:latin typeface="+mj-lt"/>
                </a:rPr>
                <a:t>tỉnh</a:t>
              </a:r>
              <a:r>
                <a:rPr lang="vi-VN" sz="2400" dirty="0">
                  <a:latin typeface="+mj-lt"/>
                </a:rPr>
                <a:t> </a:t>
              </a:r>
              <a:r>
                <a:rPr lang="vi-VN" sz="2400" dirty="0" err="1">
                  <a:latin typeface="+mj-lt"/>
                </a:rPr>
                <a:t>Phú</a:t>
              </a:r>
              <a:r>
                <a:rPr lang="vi-VN" sz="2400" dirty="0">
                  <a:latin typeface="+mj-lt"/>
                </a:rPr>
                <a:t> </a:t>
              </a:r>
              <a:r>
                <a:rPr lang="vi-VN" sz="2400" dirty="0" err="1">
                  <a:latin typeface="+mj-lt"/>
                </a:rPr>
                <a:t>Thọ</a:t>
              </a:r>
              <a:r>
                <a:rPr lang="vi-VN" sz="2400" dirty="0">
                  <a:latin typeface="+mj-lt"/>
                </a:rPr>
                <a:t>, nơi </a:t>
              </a:r>
              <a:r>
                <a:rPr lang="vi-VN" sz="2400" dirty="0" err="1">
                  <a:latin typeface="+mj-lt"/>
                </a:rPr>
                <a:t>các</a:t>
              </a:r>
              <a:r>
                <a:rPr lang="vi-VN" sz="2400" dirty="0">
                  <a:latin typeface="+mj-lt"/>
                </a:rPr>
                <a:t> vua </a:t>
              </a:r>
              <a:r>
                <a:rPr lang="vi-VN" sz="2400" dirty="0" err="1">
                  <a:latin typeface="+mj-lt"/>
                </a:rPr>
                <a:t>Hùng</a:t>
              </a:r>
              <a:r>
                <a:rPr lang="vi-VN" sz="2400" dirty="0">
                  <a:latin typeface="+mj-lt"/>
                </a:rPr>
                <a:t> </a:t>
              </a:r>
              <a:r>
                <a:rPr lang="vi-VN" sz="2400" dirty="0" err="1">
                  <a:latin typeface="+mj-lt"/>
                </a:rPr>
                <a:t>bắt</a:t>
              </a:r>
              <a:r>
                <a:rPr lang="vi-VN" sz="2400" dirty="0">
                  <a:latin typeface="+mj-lt"/>
                </a:rPr>
                <a:t> </a:t>
              </a:r>
              <a:r>
                <a:rPr lang="vi-VN" sz="2400" dirty="0" err="1">
                  <a:latin typeface="+mj-lt"/>
                </a:rPr>
                <a:t>đầu</a:t>
              </a:r>
              <a:r>
                <a:rPr lang="vi-VN" sz="2400" dirty="0">
                  <a:latin typeface="+mj-lt"/>
                </a:rPr>
                <a:t> </a:t>
              </a:r>
              <a:r>
                <a:rPr lang="vi-VN" sz="2400" dirty="0" err="1">
                  <a:latin typeface="+mj-lt"/>
                </a:rPr>
                <a:t>sự</a:t>
              </a:r>
              <a:r>
                <a:rPr lang="vi-VN" sz="2400" dirty="0">
                  <a:latin typeface="+mj-lt"/>
                </a:rPr>
                <a:t> </a:t>
              </a:r>
              <a:r>
                <a:rPr lang="vi-VN" sz="2400" dirty="0" err="1">
                  <a:latin typeface="+mj-lt"/>
                </a:rPr>
                <a:t>nghiệp</a:t>
              </a:r>
              <a:r>
                <a:rPr lang="vi-VN" sz="2400" dirty="0">
                  <a:latin typeface="+mj-lt"/>
                </a:rPr>
                <a:t> </a:t>
              </a:r>
              <a:r>
                <a:rPr lang="vi-VN" sz="2400" dirty="0" err="1">
                  <a:latin typeface="+mj-lt"/>
                </a:rPr>
                <a:t>dựng</a:t>
              </a:r>
              <a:r>
                <a:rPr lang="vi-VN" sz="2400" dirty="0">
                  <a:latin typeface="+mj-lt"/>
                </a:rPr>
                <a:t> </a:t>
              </a:r>
              <a:r>
                <a:rPr lang="vi-VN" sz="2400" dirty="0" err="1">
                  <a:latin typeface="+mj-lt"/>
                </a:rPr>
                <a:t>nước</a:t>
              </a:r>
              <a:r>
                <a:rPr lang="vi-VN" sz="2400" dirty="0">
                  <a:latin typeface="+mj-lt"/>
                </a:rPr>
                <a:t>.</a:t>
              </a:r>
              <a:endParaRPr lang="en-GB" sz="2400" dirty="0">
                <a:latin typeface="+mj-lt"/>
              </a:endParaRPr>
            </a:p>
          </p:txBody>
        </p:sp>
      </p:grpSp>
      <p:grpSp>
        <p:nvGrpSpPr>
          <p:cNvPr id="22" name="Group 21"/>
          <p:cNvGrpSpPr/>
          <p:nvPr/>
        </p:nvGrpSpPr>
        <p:grpSpPr>
          <a:xfrm>
            <a:off x="4075254" y="1327049"/>
            <a:ext cx="3895844" cy="3160224"/>
            <a:chOff x="8191983" y="1285947"/>
            <a:chExt cx="3895844" cy="3160224"/>
          </a:xfrm>
        </p:grpSpPr>
        <p:sp>
          <p:nvSpPr>
            <p:cNvPr id="23" name="Rectangle 22"/>
            <p:cNvSpPr/>
            <p:nvPr/>
          </p:nvSpPr>
          <p:spPr>
            <a:xfrm>
              <a:off x="8326055" y="2083443"/>
              <a:ext cx="3761772" cy="195612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191983" y="1285947"/>
              <a:ext cx="3865945" cy="3160224"/>
            </a:xfrm>
            <a:prstGeom prst="rect">
              <a:avLst/>
            </a:prstGeom>
            <a:solidFill>
              <a:srgbClr val="FFB8B8"/>
            </a:solidFill>
          </p:spPr>
          <p:txBody>
            <a:bodyPr wrap="square">
              <a:spAutoFit/>
            </a:bodyPr>
            <a:lstStyle/>
            <a:p>
              <a:pPr>
                <a:lnSpc>
                  <a:spcPct val="120000"/>
                </a:lnSpc>
              </a:pPr>
              <a:r>
                <a:rPr lang="vi-VN" sz="2800" b="1" dirty="0" err="1">
                  <a:latin typeface="+mj-lt"/>
                </a:rPr>
                <a:t>Bức</a:t>
              </a:r>
              <a:r>
                <a:rPr lang="vi-VN" sz="2800" b="1" dirty="0">
                  <a:latin typeface="+mj-lt"/>
                </a:rPr>
                <a:t> </a:t>
              </a:r>
              <a:r>
                <a:rPr lang="vi-VN" sz="2800" b="1" dirty="0" err="1">
                  <a:latin typeface="+mj-lt"/>
                </a:rPr>
                <a:t>hoành</a:t>
              </a:r>
              <a:r>
                <a:rPr lang="vi-VN" sz="2800" b="1" dirty="0">
                  <a:latin typeface="+mj-lt"/>
                </a:rPr>
                <a:t> phi</a:t>
              </a:r>
              <a:r>
                <a:rPr lang="vi-VN" sz="2800" dirty="0">
                  <a:latin typeface="+mj-lt"/>
                </a:rPr>
                <a:t>: </a:t>
              </a:r>
              <a:r>
                <a:rPr lang="vi-VN" sz="2800" dirty="0" err="1">
                  <a:latin typeface="+mj-lt"/>
                </a:rPr>
                <a:t>tấm</a:t>
              </a:r>
              <a:r>
                <a:rPr lang="vi-VN" sz="2800" dirty="0">
                  <a:latin typeface="+mj-lt"/>
                </a:rPr>
                <a:t> </a:t>
              </a:r>
              <a:r>
                <a:rPr lang="vi-VN" sz="2800" dirty="0" err="1">
                  <a:latin typeface="+mj-lt"/>
                </a:rPr>
                <a:t>gỗ</a:t>
              </a:r>
              <a:r>
                <a:rPr lang="vi-VN" sz="2800" dirty="0">
                  <a:latin typeface="+mj-lt"/>
                </a:rPr>
                <a:t> sơn son </a:t>
              </a:r>
              <a:r>
                <a:rPr lang="vi-VN" sz="2800" dirty="0" err="1">
                  <a:latin typeface="+mj-lt"/>
                </a:rPr>
                <a:t>thiếp</a:t>
              </a:r>
              <a:r>
                <a:rPr lang="vi-VN" sz="2800" dirty="0">
                  <a:latin typeface="+mj-lt"/>
                </a:rPr>
                <a:t> </a:t>
              </a:r>
              <a:r>
                <a:rPr lang="vi-VN" sz="2800" dirty="0" err="1">
                  <a:latin typeface="+mj-lt"/>
                </a:rPr>
                <a:t>vàng</a:t>
              </a:r>
              <a:r>
                <a:rPr lang="vi-VN" sz="2800" dirty="0">
                  <a:latin typeface="+mj-lt"/>
                </a:rPr>
                <a:t> </a:t>
              </a:r>
              <a:r>
                <a:rPr lang="vi-VN" sz="2800" dirty="0" err="1">
                  <a:latin typeface="+mj-lt"/>
                </a:rPr>
                <a:t>có</a:t>
              </a:r>
              <a:r>
                <a:rPr lang="vi-VN" sz="2800" dirty="0">
                  <a:latin typeface="+mj-lt"/>
                </a:rPr>
                <a:t> </a:t>
              </a:r>
              <a:r>
                <a:rPr lang="vi-VN" sz="2800" dirty="0" err="1">
                  <a:latin typeface="+mj-lt"/>
                </a:rPr>
                <a:t>khắc</a:t>
              </a:r>
              <a:r>
                <a:rPr lang="vi-VN" sz="2800" dirty="0">
                  <a:latin typeface="+mj-lt"/>
                </a:rPr>
                <a:t> </a:t>
              </a:r>
              <a:r>
                <a:rPr lang="vi-VN" sz="2800" dirty="0" err="1">
                  <a:latin typeface="+mj-lt"/>
                </a:rPr>
                <a:t>chữ</a:t>
              </a:r>
              <a:r>
                <a:rPr lang="vi-VN" sz="2800" dirty="0">
                  <a:latin typeface="+mj-lt"/>
                </a:rPr>
                <a:t> </a:t>
              </a:r>
              <a:r>
                <a:rPr lang="vi-VN" sz="2800" dirty="0" err="1">
                  <a:latin typeface="+mj-lt"/>
                </a:rPr>
                <a:t>Hán</a:t>
              </a:r>
              <a:r>
                <a:rPr lang="vi-VN" sz="2800" dirty="0">
                  <a:latin typeface="+mj-lt"/>
                </a:rPr>
                <a:t> </a:t>
              </a:r>
              <a:r>
                <a:rPr lang="vi-VN" sz="2800" dirty="0" err="1">
                  <a:latin typeface="+mj-lt"/>
                </a:rPr>
                <a:t>hoặc</a:t>
              </a:r>
              <a:r>
                <a:rPr lang="vi-VN" sz="2800" dirty="0">
                  <a:latin typeface="+mj-lt"/>
                </a:rPr>
                <a:t> </a:t>
              </a:r>
              <a:r>
                <a:rPr lang="vi-VN" sz="2800" dirty="0" err="1">
                  <a:latin typeface="+mj-lt"/>
                </a:rPr>
                <a:t>chữ</a:t>
              </a:r>
              <a:r>
                <a:rPr lang="vi-VN" sz="2800" dirty="0">
                  <a:latin typeface="+mj-lt"/>
                </a:rPr>
                <a:t> Nôm </a:t>
              </a:r>
              <a:r>
                <a:rPr lang="vi-VN" sz="2800" dirty="0" err="1">
                  <a:latin typeface="+mj-lt"/>
                </a:rPr>
                <a:t>cỡ</a:t>
              </a:r>
              <a:r>
                <a:rPr lang="vi-VN" sz="2800" dirty="0">
                  <a:latin typeface="+mj-lt"/>
                </a:rPr>
                <a:t> </a:t>
              </a:r>
              <a:r>
                <a:rPr lang="vi-VN" sz="2800" dirty="0" err="1">
                  <a:latin typeface="+mj-lt"/>
                </a:rPr>
                <a:t>lớn</a:t>
              </a:r>
              <a:r>
                <a:rPr lang="vi-VN" sz="2800" dirty="0">
                  <a:latin typeface="+mj-lt"/>
                </a:rPr>
                <a:t>, </a:t>
              </a:r>
              <a:r>
                <a:rPr lang="vi-VN" sz="2800" dirty="0" err="1">
                  <a:latin typeface="+mj-lt"/>
                </a:rPr>
                <a:t>thường</a:t>
              </a:r>
              <a:r>
                <a:rPr lang="vi-VN" sz="2800" dirty="0">
                  <a:latin typeface="+mj-lt"/>
                </a:rPr>
                <a:t> treo ngang ở gian </a:t>
              </a:r>
              <a:r>
                <a:rPr lang="vi-VN" sz="2800" dirty="0" err="1">
                  <a:latin typeface="+mj-lt"/>
                </a:rPr>
                <a:t>giữa</a:t>
              </a:r>
              <a:r>
                <a:rPr lang="vi-VN" sz="2800" dirty="0">
                  <a:latin typeface="+mj-lt"/>
                </a:rPr>
                <a:t> </a:t>
              </a:r>
              <a:r>
                <a:rPr lang="vi-VN" sz="2800" dirty="0" err="1">
                  <a:latin typeface="+mj-lt"/>
                </a:rPr>
                <a:t>nhà</a:t>
              </a:r>
              <a:r>
                <a:rPr lang="vi-VN" sz="2800" dirty="0">
                  <a:latin typeface="+mj-lt"/>
                </a:rPr>
                <a:t> </a:t>
              </a:r>
              <a:r>
                <a:rPr lang="vi-VN" sz="2800" dirty="0" err="1">
                  <a:latin typeface="+mj-lt"/>
                </a:rPr>
                <a:t>để</a:t>
              </a:r>
              <a:r>
                <a:rPr lang="vi-VN" sz="2800" dirty="0">
                  <a:latin typeface="+mj-lt"/>
                </a:rPr>
                <a:t> </a:t>
              </a:r>
              <a:r>
                <a:rPr lang="vi-VN" sz="2800" dirty="0" err="1">
                  <a:latin typeface="+mj-lt"/>
                </a:rPr>
                <a:t>thờ</a:t>
              </a:r>
              <a:r>
                <a:rPr lang="vi-VN" sz="2800" dirty="0">
                  <a:latin typeface="+mj-lt"/>
                </a:rPr>
                <a:t> </a:t>
              </a:r>
              <a:r>
                <a:rPr lang="vi-VN" sz="2800" dirty="0" err="1">
                  <a:latin typeface="+mj-lt"/>
                </a:rPr>
                <a:t>hoặc</a:t>
              </a:r>
              <a:r>
                <a:rPr lang="vi-VN" sz="2800" dirty="0">
                  <a:latin typeface="+mj-lt"/>
                </a:rPr>
                <a:t> trang </a:t>
              </a:r>
              <a:r>
                <a:rPr lang="vi-VN" sz="2800" dirty="0" err="1">
                  <a:latin typeface="+mj-lt"/>
                </a:rPr>
                <a:t>trí</a:t>
              </a:r>
              <a:endParaRPr lang="en-GB" sz="2800" dirty="0">
                <a:latin typeface="+mj-lt"/>
              </a:endParaRPr>
            </a:p>
          </p:txBody>
        </p:sp>
      </p:grpSp>
    </p:spTree>
    <p:extLst>
      <p:ext uri="{BB962C8B-B14F-4D97-AF65-F5344CB8AC3E}">
        <p14:creationId xmlns:p14="http://schemas.microsoft.com/office/powerpoint/2010/main" xmlns="" val="422554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8644" y="1232707"/>
            <a:ext cx="16002000" cy="3346264"/>
          </a:xfrm>
          <a:prstGeom prst="rect">
            <a:avLst/>
          </a:prstGeom>
          <a:solidFill>
            <a:schemeClr val="bg1"/>
          </a:solidFill>
          <a:ln>
            <a:noFill/>
          </a:ln>
        </p:spPr>
        <p:txBody>
          <a:bodyPr vert="eaVert" wrap="square" lIns="91441" tIns="45720" rIns="91441" bIns="45720" rtlCol="0" anchor="ctr">
            <a:spAutoFit/>
          </a:bodyPr>
          <a:lstStyle/>
          <a:p>
            <a:pPr algn="just">
              <a:lnSpc>
                <a:spcPct val="150000"/>
              </a:lnSpc>
            </a:pPr>
            <a:endParaRPr lang="en-GB" sz="1200" dirty="0">
              <a:solidFill>
                <a:schemeClr val="bg1"/>
              </a:solidFill>
              <a:latin typeface="+mn-ea"/>
              <a:ea typeface="+mn-ea"/>
              <a:cs typeface="+mn-ea"/>
              <a:sym typeface="Calibri" panose="020F0502020204030204" pitchFamily="34" charset="0"/>
            </a:endParaRPr>
          </a:p>
        </p:txBody>
      </p:sp>
      <p:sp>
        <p:nvSpPr>
          <p:cNvPr id="5" name="Rectangle 4"/>
          <p:cNvSpPr/>
          <p:nvPr/>
        </p:nvSpPr>
        <p:spPr>
          <a:xfrm>
            <a:off x="1587" y="1232706"/>
            <a:ext cx="12115800" cy="3346264"/>
          </a:xfrm>
          <a:prstGeom prst="rect">
            <a:avLst/>
          </a:prstGeom>
          <a:solidFill>
            <a:schemeClr val="bg1"/>
          </a:solidFill>
        </p:spPr>
        <p:txBody>
          <a:bodyPr vert="eaVert" wrap="square" lIns="91441" tIns="45720" rIns="91441" bIns="45720" rtlCol="0" anchor="ctr">
            <a:spAutoFit/>
          </a:bodyPr>
          <a:lstStyle/>
          <a:p>
            <a:pPr algn="just">
              <a:lnSpc>
                <a:spcPct val="150000"/>
              </a:lnSpc>
            </a:pPr>
            <a:endParaRPr lang="en-GB" sz="1200" dirty="0">
              <a:solidFill>
                <a:schemeClr val="bg1"/>
              </a:solidFill>
              <a:latin typeface="+mn-ea"/>
              <a:ea typeface="+mn-ea"/>
              <a:cs typeface="+mn-ea"/>
              <a:sym typeface="Calibri" panose="020F0502020204030204" pitchFamily="34" charset="0"/>
            </a:endParaRPr>
          </a:p>
        </p:txBody>
      </p:sp>
      <p:pic>
        <p:nvPicPr>
          <p:cNvPr id="6"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0586" y="4745515"/>
            <a:ext cx="2100399" cy="2100399"/>
          </a:xfrm>
          <a:prstGeom prst="rect">
            <a:avLst/>
          </a:prstGeom>
        </p:spPr>
      </p:pic>
      <p:grpSp>
        <p:nvGrpSpPr>
          <p:cNvPr id="7" name="Group 6"/>
          <p:cNvGrpSpPr/>
          <p:nvPr/>
        </p:nvGrpSpPr>
        <p:grpSpPr>
          <a:xfrm>
            <a:off x="1220787" y="120895"/>
            <a:ext cx="5281569" cy="911718"/>
            <a:chOff x="3521613" y="0"/>
            <a:chExt cx="3962399" cy="684000"/>
          </a:xfrm>
        </p:grpSpPr>
        <p:grpSp>
          <p:nvGrpSpPr>
            <p:cNvPr id="8" name="Group 7"/>
            <p:cNvGrpSpPr/>
            <p:nvPr/>
          </p:nvGrpSpPr>
          <p:grpSpPr>
            <a:xfrm>
              <a:off x="3521613" y="0"/>
              <a:ext cx="3962399" cy="684000"/>
              <a:chOff x="3770142" y="1493446"/>
              <a:chExt cx="3962399" cy="684000"/>
            </a:xfrm>
          </p:grpSpPr>
          <p:sp>
            <p:nvSpPr>
              <p:cNvPr id="10" name="Flowchart: Alternate Process 9"/>
              <p:cNvSpPr/>
              <p:nvPr/>
            </p:nvSpPr>
            <p:spPr>
              <a:xfrm>
                <a:off x="3840480" y="1547446"/>
                <a:ext cx="3892061" cy="576000"/>
              </a:xfrm>
              <a:prstGeom prst="flowChartAlternateProcess">
                <a:avLst/>
              </a:prstGeom>
              <a:solidFill>
                <a:srgbClr val="FFC000"/>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3"/>
              <a:stretch>
                <a:fillRect/>
              </a:stretch>
            </p:blipFill>
            <p:spPr>
              <a:xfrm rot="16200000">
                <a:off x="3751426" y="1512162"/>
                <a:ext cx="684000" cy="646568"/>
              </a:xfrm>
              <a:prstGeom prst="rect">
                <a:avLst/>
              </a:prstGeom>
            </p:spPr>
          </p:pic>
        </p:grpSp>
        <p:sp>
          <p:nvSpPr>
            <p:cNvPr id="9" name="TextBox 3"/>
            <p:cNvSpPr txBox="1"/>
            <p:nvPr/>
          </p:nvSpPr>
          <p:spPr>
            <a:xfrm>
              <a:off x="4257820" y="80390"/>
              <a:ext cx="2869809" cy="500147"/>
            </a:xfrm>
            <a:prstGeom prst="rect">
              <a:avLst/>
            </a:prstGeom>
            <a:noFill/>
          </p:spPr>
          <p:txBody>
            <a:bodyPr wrap="square"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3732" b="0" i="0" u="none" strike="noStrike" kern="1200" cap="none" spc="0" normalizeH="0" baseline="0" noProof="0" dirty="0">
                  <a:ln>
                    <a:noFill/>
                  </a:ln>
                  <a:solidFill>
                    <a:prstClr val="black"/>
                  </a:solidFill>
                  <a:effectLst/>
                  <a:uLnTx/>
                  <a:uFillTx/>
                  <a:latin typeface="Calibri"/>
                  <a:ea typeface="+mn-ea"/>
                  <a:cs typeface="+mn-cs"/>
                </a:rPr>
                <a:t>Luyện đọc nhóm</a:t>
              </a:r>
            </a:p>
          </p:txBody>
        </p:sp>
      </p:grpSp>
      <p:pic>
        <p:nvPicPr>
          <p:cNvPr id="12" name="Picture 11"/>
          <p:cNvPicPr>
            <a:picLocks noChangeAspect="1"/>
          </p:cNvPicPr>
          <p:nvPr/>
        </p:nvPicPr>
        <p:blipFill rotWithShape="1">
          <a:blip r:embed="rId4"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xmlns="" val="0"/>
              </a:ext>
            </a:extLst>
          </a:blip>
          <a:srcRect t="5682" b="12791"/>
          <a:stretch>
            <a:fillRect/>
          </a:stretch>
        </p:blipFill>
        <p:spPr>
          <a:xfrm>
            <a:off x="4268787" y="4832379"/>
            <a:ext cx="4752320" cy="1807645"/>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xmlns="">
                  <a14:imgLayer>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601136" y="1337321"/>
            <a:ext cx="5341665" cy="3068220"/>
          </a:xfrm>
          <a:prstGeom prst="rect">
            <a:avLst/>
          </a:prstGeom>
        </p:spPr>
      </p:pic>
      <p:grpSp>
        <p:nvGrpSpPr>
          <p:cNvPr id="14" name="Group 13"/>
          <p:cNvGrpSpPr/>
          <p:nvPr/>
        </p:nvGrpSpPr>
        <p:grpSpPr>
          <a:xfrm>
            <a:off x="6146785" y="1336474"/>
            <a:ext cx="5635367" cy="3003632"/>
            <a:chOff x="6138355" y="864494"/>
            <a:chExt cx="5158854" cy="2557819"/>
          </a:xfrm>
        </p:grpSpPr>
        <p:sp>
          <p:nvSpPr>
            <p:cNvPr id="15" name="Rounded Rectangle 14"/>
            <p:cNvSpPr/>
            <p:nvPr/>
          </p:nvSpPr>
          <p:spPr>
            <a:xfrm>
              <a:off x="6138355" y="864494"/>
              <a:ext cx="5158854" cy="843698"/>
            </a:xfrm>
            <a:prstGeom prst="roundRect">
              <a:avLst>
                <a:gd name="adj" fmla="val 7790"/>
              </a:avLst>
            </a:prstGeom>
            <a:solidFill>
              <a:srgbClr val="CCFFCC">
                <a:alpha val="55000"/>
              </a:srgbClr>
            </a:solidFill>
            <a:ln>
              <a:noFill/>
            </a:ln>
          </p:spPr>
          <p:txBody>
            <a:bodyPr wrap="square">
              <a:spAutoFit/>
            </a:bodyPr>
            <a:lstStyle/>
            <a:p>
              <a:pPr marL="0" marR="0" lvl="0" indent="0" algn="ctr" defTabSz="1218804" rtl="0" eaLnBrk="1" fontAlgn="auto" latinLnBrk="0" hangingPunct="1">
                <a:lnSpc>
                  <a:spcPct val="150000"/>
                </a:lnSpc>
                <a:spcBef>
                  <a:spcPts val="0"/>
                </a:spcBef>
                <a:spcAft>
                  <a:spcPts val="0"/>
                </a:spcAft>
                <a:buClrTx/>
                <a:buSzPts val="2800"/>
                <a:buFontTx/>
                <a:buNone/>
                <a:tabLst/>
                <a:defRPr/>
              </a:pPr>
              <a:endParaRPr kumimoji="0" lang="en-US" sz="3732" b="1" i="0" u="none" strike="noStrike" kern="1200" cap="none" spc="0" normalizeH="0" baseline="0" noProof="0" dirty="0">
                <a:ln w="28575">
                  <a:solidFill>
                    <a:prstClr val="white"/>
                  </a:solidFill>
                </a:ln>
                <a:solidFill>
                  <a:srgbClr val="006600"/>
                </a:solidFill>
                <a:effectLst/>
                <a:uLnTx/>
                <a:uFillTx/>
                <a:latin typeface="SVN-Cookies" panose="02040603050506020204" pitchFamily="18" charset="0"/>
                <a:ea typeface="+mn-ea"/>
                <a:cs typeface="+mn-cs"/>
              </a:endParaRPr>
            </a:p>
          </p:txBody>
        </p:sp>
        <p:pic>
          <p:nvPicPr>
            <p:cNvPr id="16" name="Picture 15"/>
            <p:cNvPicPr>
              <a:picLocks noChangeAspect="1"/>
            </p:cNvPicPr>
            <p:nvPr/>
          </p:nvPicPr>
          <p:blipFill>
            <a:blip r:embed="rId6">
              <a:extLst>
                <a:ext uri="{BEBA8EAE-BF5A-486C-A8C5-ECC9F3942E4B}">
                  <a14:imgProps xmlns:a14="http://schemas.microsoft.com/office/drawing/2010/main" xmlns="">
                    <a14:imgLayer r:embed="rId7">
                      <a14:imgEffect>
                        <a14:sharpenSoften amount="25000"/>
                      </a14:imgEffect>
                    </a14:imgLayer>
                  </a14:imgProps>
                </a:ext>
              </a:extLst>
            </a:blip>
            <a:stretch>
              <a:fillRect/>
            </a:stretch>
          </p:blipFill>
          <p:spPr>
            <a:xfrm>
              <a:off x="6231081" y="920215"/>
              <a:ext cx="4973402" cy="2502098"/>
            </a:xfrm>
            <a:prstGeom prst="rect">
              <a:avLst/>
            </a:prstGeom>
          </p:spPr>
        </p:pic>
      </p:grpSp>
      <p:pic>
        <p:nvPicPr>
          <p:cNvPr id="17" name="Picture 1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flipV="1">
            <a:off x="9167605" y="4709400"/>
            <a:ext cx="1223902" cy="1238291"/>
          </a:xfrm>
          <a:prstGeom prst="rect">
            <a:avLst/>
          </a:prstGeom>
        </p:spPr>
      </p:pic>
    </p:spTree>
    <p:extLst>
      <p:ext uri="{BB962C8B-B14F-4D97-AF65-F5344CB8AC3E}">
        <p14:creationId xmlns:p14="http://schemas.microsoft.com/office/powerpoint/2010/main" xmlns="" val="359362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913" y="2734347"/>
            <a:ext cx="6957883" cy="1938992"/>
          </a:xfrm>
          <a:prstGeom prst="rect">
            <a:avLst/>
          </a:prstGeom>
          <a:noFill/>
        </p:spPr>
        <p:txBody>
          <a:bodyPr wrap="square" rtlCol="0">
            <a:spAutoFit/>
          </a:bodyPr>
          <a:lstStyle/>
          <a:p>
            <a:pPr algn="ctr"/>
            <a:r>
              <a:rPr lang="en-GB" sz="6000">
                <a:ln w="38100">
                  <a:solidFill>
                    <a:schemeClr val="tx1">
                      <a:lumMod val="95000"/>
                      <a:lumOff val="5000"/>
                    </a:schemeClr>
                  </a:solidFill>
                </a:ln>
                <a:solidFill>
                  <a:srgbClr val="FFC000"/>
                </a:solidFill>
                <a:latin typeface="iCiel Crocante" panose="02000000000000000000" pitchFamily="50" charset="0"/>
              </a:rPr>
              <a:t>TÌM HIỂU </a:t>
            </a:r>
          </a:p>
          <a:p>
            <a:pPr algn="ctr"/>
            <a:r>
              <a:rPr lang="en-GB" sz="6000">
                <a:ln w="38100">
                  <a:solidFill>
                    <a:schemeClr val="tx1">
                      <a:lumMod val="95000"/>
                      <a:lumOff val="5000"/>
                    </a:schemeClr>
                  </a:solidFill>
                </a:ln>
                <a:solidFill>
                  <a:srgbClr val="FFC000"/>
                </a:solidFill>
                <a:latin typeface="iCiel Crocante" panose="02000000000000000000" pitchFamily="50" charset="0"/>
              </a:rPr>
              <a:t>NỘI DUNG BÀI ĐỌc</a:t>
            </a:r>
          </a:p>
        </p:txBody>
      </p:sp>
    </p:spTree>
    <p:extLst>
      <p:ext uri="{BB962C8B-B14F-4D97-AF65-F5344CB8AC3E}">
        <p14:creationId xmlns:p14="http://schemas.microsoft.com/office/powerpoint/2010/main" xmlns="" val="220690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097" r="1297"/>
          <a:stretch/>
        </p:blipFill>
        <p:spPr>
          <a:xfrm>
            <a:off x="300483" y="1231798"/>
            <a:ext cx="11491629" cy="5446795"/>
          </a:xfrm>
          <a:prstGeom prst="rect">
            <a:avLst/>
          </a:prstGeom>
        </p:spPr>
      </p:pic>
      <p:sp>
        <p:nvSpPr>
          <p:cNvPr id="3" name="TextBox 2"/>
          <p:cNvSpPr txBox="1"/>
          <p:nvPr/>
        </p:nvSpPr>
        <p:spPr>
          <a:xfrm>
            <a:off x="3738623" y="555585"/>
            <a:ext cx="5968301" cy="523220"/>
          </a:xfrm>
          <a:prstGeom prst="rect">
            <a:avLst/>
          </a:prstGeom>
          <a:noFill/>
        </p:spPr>
        <p:txBody>
          <a:bodyPr wrap="none" rtlCol="0">
            <a:spAutoFit/>
          </a:bodyPr>
          <a:lstStyle/>
          <a:p>
            <a:r>
              <a:rPr lang="en-GB" sz="2800">
                <a:solidFill>
                  <a:srgbClr val="FF0000"/>
                </a:solidFill>
                <a:latin typeface="#9Slide03 Comfortaa Bold" panose="00000800000000000000" pitchFamily="2" charset="0"/>
              </a:rPr>
              <a:t>VÀI THÔNG TIN VỀ VUA HÙNG</a:t>
            </a:r>
          </a:p>
        </p:txBody>
      </p:sp>
    </p:spTree>
    <p:extLst>
      <p:ext uri="{BB962C8B-B14F-4D97-AF65-F5344CB8AC3E}">
        <p14:creationId xmlns:p14="http://schemas.microsoft.com/office/powerpoint/2010/main" xmlns="" val="22793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1213</Words>
  <Application>Microsoft Office PowerPoint</Application>
  <PresentationFormat>Custom</PresentationFormat>
  <Paragraphs>71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cp:lastModifiedBy>
  <cp:revision>87</cp:revision>
  <dcterms:created xsi:type="dcterms:W3CDTF">2023-02-19T10:10:02Z</dcterms:created>
  <dcterms:modified xsi:type="dcterms:W3CDTF">2023-06-03T03:30:59Z</dcterms:modified>
</cp:coreProperties>
</file>