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9"/>
  </p:notesMasterIdLst>
  <p:sldIdLst>
    <p:sldId id="2007577220" r:id="rId3"/>
    <p:sldId id="2007577190" r:id="rId4"/>
    <p:sldId id="2007577192" r:id="rId5"/>
    <p:sldId id="2007577194" r:id="rId6"/>
    <p:sldId id="2007577222" r:id="rId7"/>
    <p:sldId id="2007577224" r:id="rId8"/>
    <p:sldId id="2007577202" r:id="rId9"/>
    <p:sldId id="2007577229" r:id="rId10"/>
    <p:sldId id="2007577201" r:id="rId11"/>
    <p:sldId id="2007577200" r:id="rId12"/>
    <p:sldId id="2007577230" r:id="rId13"/>
    <p:sldId id="2007577203" r:id="rId14"/>
    <p:sldId id="2007577231" r:id="rId15"/>
    <p:sldId id="2007577208" r:id="rId16"/>
    <p:sldId id="2007577232" r:id="rId17"/>
    <p:sldId id="2007577211" r:id="rId18"/>
  </p:sldIdLst>
  <p:sldSz cx="12192000" cy="6858000"/>
  <p:notesSz cx="6858000" cy="9144000"/>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9E9"/>
    <a:srgbClr val="E36022"/>
    <a:srgbClr val="F7D56F"/>
    <a:srgbClr val="FCECC3"/>
    <a:srgbClr val="CEEAB0"/>
    <a:srgbClr val="88B1A5"/>
    <a:srgbClr val="69ABC6"/>
    <a:srgbClr val="EC943B"/>
    <a:srgbClr val="FFFF80"/>
    <a:srgbClr val="F7EC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9" autoAdjust="0"/>
    <p:restoredTop sz="93202" autoAdjust="0"/>
  </p:normalViewPr>
  <p:slideViewPr>
    <p:cSldViewPr snapToGrid="0">
      <p:cViewPr varScale="1">
        <p:scale>
          <a:sx n="79" d="100"/>
          <a:sy n="79" d="100"/>
        </p:scale>
        <p:origin x="342" y="54"/>
      </p:cViewPr>
      <p:guideLst/>
    </p:cSldViewPr>
  </p:slideViewPr>
  <p:notesTextViewPr>
    <p:cViewPr>
      <p:scale>
        <a:sx n="1" d="1"/>
        <a:sy n="1" d="1"/>
      </p:scale>
      <p:origin x="0" y="0"/>
    </p:cViewPr>
  </p:notesTextViewPr>
  <p:sorterViewPr>
    <p:cViewPr>
      <p:scale>
        <a:sx n="100" d="100"/>
        <a:sy n="100" d="100"/>
      </p:scale>
      <p:origin x="0" y="-232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EC68C4-E129-4943-9EB7-A94F53245FFB}" type="datetimeFigureOut">
              <a:rPr lang="zh-CN" altLang="en-US" smtClean="0"/>
              <a:t>2024/12/7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53BD35-1189-42DF-90F4-FF07692DA867}" type="slidenum">
              <a:rPr lang="zh-CN" altLang="en-US" smtClean="0"/>
              <a:t>‹#›</a:t>
            </a:fld>
            <a:endParaRPr lang="zh-CN" altLang="en-US"/>
          </a:p>
        </p:txBody>
      </p:sp>
    </p:spTree>
    <p:extLst>
      <p:ext uri="{BB962C8B-B14F-4D97-AF65-F5344CB8AC3E}">
        <p14:creationId xmlns:p14="http://schemas.microsoft.com/office/powerpoint/2010/main" val="859434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thivien.net/Quang-Huy/Ti%E1%BA%BFng-%C4%91%C3%A0n-Balalaica-tr%C3%AAn-s%C3%B4ng-%C4%90%C3%A0/poem-MjOIXc-F-PZRLmirYwrTDQ"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vi.wikipedia.org/w/index.php?title=H%E1%BB%99i_h%E1%BB%AFu_ngh%E1%BB%8B_Vi%E1%BB%87t-X%C3%B4&amp;action=edit&amp;redlink=1"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ltLang="en-US" sz="1200" b="1"/>
              <a:t> Bài thơ </a:t>
            </a:r>
            <a:r>
              <a:rPr lang="nl-NL" altLang="en-US" sz="1200" b="1">
                <a:hlinkClick r:id="rId3"/>
              </a:rPr>
              <a:t>Tiếng đàn Balalaica trên sông Đà</a:t>
            </a:r>
            <a:r>
              <a:rPr lang="nl-NL" altLang="en-US" sz="1200" b="1"/>
              <a:t> đạt giải nhất trong cuộc thi thơ năm 1983 của </a:t>
            </a:r>
            <a:r>
              <a:rPr lang="nl-NL" altLang="en-US" sz="1200" b="1" u="sng">
                <a:hlinkClick r:id="rId4" tooltip="Hội hữu nghị Việt-Xô (trang chưa được viết)"/>
              </a:rPr>
              <a:t>Hội hữu nghị Việt-Xô</a:t>
            </a:r>
            <a:r>
              <a:rPr lang="nl-NL" altLang="en-US" sz="1200" b="1"/>
              <a:t>. Có 14 nhạc sĩ đã phổ nhạc cho bài thơ này.</a:t>
            </a:r>
            <a:endParaRPr lang="en-US"/>
          </a:p>
        </p:txBody>
      </p:sp>
      <p:sp>
        <p:nvSpPr>
          <p:cNvPr id="4" name="Slide Number Placeholder 3"/>
          <p:cNvSpPr>
            <a:spLocks noGrp="1"/>
          </p:cNvSpPr>
          <p:nvPr>
            <p:ph type="sldNum" sz="quarter" idx="5"/>
          </p:nvPr>
        </p:nvSpPr>
        <p:spPr/>
        <p:txBody>
          <a:bodyPr/>
          <a:lstStyle/>
          <a:p>
            <a:fld id="{F453BD35-1189-42DF-90F4-FF07692DA867}" type="slidenum">
              <a:rPr lang="zh-CN" altLang="en-US" smtClean="0"/>
              <a:t>2</a:t>
            </a:fld>
            <a:endParaRPr lang="zh-CN" altLang="en-US"/>
          </a:p>
        </p:txBody>
      </p:sp>
    </p:spTree>
    <p:extLst>
      <p:ext uri="{BB962C8B-B14F-4D97-AF65-F5344CB8AC3E}">
        <p14:creationId xmlns:p14="http://schemas.microsoft.com/office/powerpoint/2010/main" val="3960662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6B500F-9AF2-4557-9816-65B63D71EC78}"/>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26B4E010-380F-467E-82A0-5413F9ECFA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FD502970-C115-444D-81DA-C84ED040E504}"/>
              </a:ext>
            </a:extLst>
          </p:cNvPr>
          <p:cNvSpPr>
            <a:spLocks noGrp="1"/>
          </p:cNvSpPr>
          <p:nvPr>
            <p:ph type="dt" sz="half" idx="10"/>
          </p:nvPr>
        </p:nvSpPr>
        <p:spPr/>
        <p:txBody>
          <a:bodyPr/>
          <a:lstStyle/>
          <a:p>
            <a:fld id="{032554EB-4C62-4957-B789-FDFDF47FEB37}" type="datetimeFigureOut">
              <a:rPr lang="zh-CN" altLang="en-US" smtClean="0"/>
              <a:t>2024/12/7</a:t>
            </a:fld>
            <a:endParaRPr lang="zh-CN" altLang="en-US"/>
          </a:p>
        </p:txBody>
      </p:sp>
      <p:sp>
        <p:nvSpPr>
          <p:cNvPr id="5" name="页脚占位符 4">
            <a:extLst>
              <a:ext uri="{FF2B5EF4-FFF2-40B4-BE49-F238E27FC236}">
                <a16:creationId xmlns:a16="http://schemas.microsoft.com/office/drawing/2014/main" id="{D8CABC36-C7AB-4CF5-8859-78CACC1E9E4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2BEF7CF-B9DA-4771-A5C7-1B322DB7E2C2}"/>
              </a:ext>
            </a:extLst>
          </p:cNvPr>
          <p:cNvSpPr>
            <a:spLocks noGrp="1"/>
          </p:cNvSpPr>
          <p:nvPr>
            <p:ph type="sldNum" sz="quarter" idx="12"/>
          </p:nvPr>
        </p:nvSpPr>
        <p:spPr/>
        <p:txBody>
          <a:bodyPr/>
          <a:lstStyle/>
          <a:p>
            <a:fld id="{845F60E6-B9B1-456E-ACE7-5C7E49F806F8}" type="slidenum">
              <a:rPr lang="zh-CN" altLang="en-US" smtClean="0"/>
              <a:t>‹#›</a:t>
            </a:fld>
            <a:endParaRPr lang="zh-CN" altLang="en-US"/>
          </a:p>
        </p:txBody>
      </p:sp>
    </p:spTree>
    <p:extLst>
      <p:ext uri="{BB962C8B-B14F-4D97-AF65-F5344CB8AC3E}">
        <p14:creationId xmlns:p14="http://schemas.microsoft.com/office/powerpoint/2010/main" val="227121487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7E3D62-591E-44FB-9708-826D5C5D61F9}"/>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217AAE69-16C0-4219-976E-853DC375A250}"/>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D5381D5-1B84-431C-9109-C659C671B6DB}"/>
              </a:ext>
            </a:extLst>
          </p:cNvPr>
          <p:cNvSpPr>
            <a:spLocks noGrp="1"/>
          </p:cNvSpPr>
          <p:nvPr>
            <p:ph type="dt" sz="half" idx="10"/>
          </p:nvPr>
        </p:nvSpPr>
        <p:spPr/>
        <p:txBody>
          <a:bodyPr/>
          <a:lstStyle/>
          <a:p>
            <a:fld id="{032554EB-4C62-4957-B789-FDFDF47FEB37}" type="datetimeFigureOut">
              <a:rPr lang="zh-CN" altLang="en-US" smtClean="0"/>
              <a:t>2024/12/7</a:t>
            </a:fld>
            <a:endParaRPr lang="zh-CN" altLang="en-US"/>
          </a:p>
        </p:txBody>
      </p:sp>
      <p:sp>
        <p:nvSpPr>
          <p:cNvPr id="5" name="页脚占位符 4">
            <a:extLst>
              <a:ext uri="{FF2B5EF4-FFF2-40B4-BE49-F238E27FC236}">
                <a16:creationId xmlns:a16="http://schemas.microsoft.com/office/drawing/2014/main" id="{715E055D-783C-4DD7-AE29-B8869319373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BF691F9-3B39-4DAB-8E45-1C1DCEAC4EA5}"/>
              </a:ext>
            </a:extLst>
          </p:cNvPr>
          <p:cNvSpPr>
            <a:spLocks noGrp="1"/>
          </p:cNvSpPr>
          <p:nvPr>
            <p:ph type="sldNum" sz="quarter" idx="12"/>
          </p:nvPr>
        </p:nvSpPr>
        <p:spPr/>
        <p:txBody>
          <a:bodyPr/>
          <a:lstStyle/>
          <a:p>
            <a:fld id="{845F60E6-B9B1-456E-ACE7-5C7E49F806F8}" type="slidenum">
              <a:rPr lang="zh-CN" altLang="en-US" smtClean="0"/>
              <a:t>‹#›</a:t>
            </a:fld>
            <a:endParaRPr lang="zh-CN" altLang="en-US"/>
          </a:p>
        </p:txBody>
      </p:sp>
    </p:spTree>
    <p:extLst>
      <p:ext uri="{BB962C8B-B14F-4D97-AF65-F5344CB8AC3E}">
        <p14:creationId xmlns:p14="http://schemas.microsoft.com/office/powerpoint/2010/main" val="50606672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7965D7DC-F268-43F5-A10B-000651A21027}"/>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E835945-4014-4850-BDA3-11ECAB3EAAB8}"/>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3A701F3-4D56-44C2-B65F-035D8A93FFC9}"/>
              </a:ext>
            </a:extLst>
          </p:cNvPr>
          <p:cNvSpPr>
            <a:spLocks noGrp="1"/>
          </p:cNvSpPr>
          <p:nvPr>
            <p:ph type="dt" sz="half" idx="10"/>
          </p:nvPr>
        </p:nvSpPr>
        <p:spPr/>
        <p:txBody>
          <a:bodyPr/>
          <a:lstStyle/>
          <a:p>
            <a:fld id="{032554EB-4C62-4957-B789-FDFDF47FEB37}" type="datetimeFigureOut">
              <a:rPr lang="zh-CN" altLang="en-US" smtClean="0"/>
              <a:t>2024/12/7</a:t>
            </a:fld>
            <a:endParaRPr lang="zh-CN" altLang="en-US"/>
          </a:p>
        </p:txBody>
      </p:sp>
      <p:sp>
        <p:nvSpPr>
          <p:cNvPr id="5" name="页脚占位符 4">
            <a:extLst>
              <a:ext uri="{FF2B5EF4-FFF2-40B4-BE49-F238E27FC236}">
                <a16:creationId xmlns:a16="http://schemas.microsoft.com/office/drawing/2014/main" id="{7630979B-EF7F-4834-8A21-7F4E58BB628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FD74CE3-BB16-4B37-BE1B-00987051ECBE}"/>
              </a:ext>
            </a:extLst>
          </p:cNvPr>
          <p:cNvSpPr>
            <a:spLocks noGrp="1"/>
          </p:cNvSpPr>
          <p:nvPr>
            <p:ph type="sldNum" sz="quarter" idx="12"/>
          </p:nvPr>
        </p:nvSpPr>
        <p:spPr/>
        <p:txBody>
          <a:bodyPr/>
          <a:lstStyle/>
          <a:p>
            <a:fld id="{845F60E6-B9B1-456E-ACE7-5C7E49F806F8}" type="slidenum">
              <a:rPr lang="zh-CN" altLang="en-US" smtClean="0"/>
              <a:t>‹#›</a:t>
            </a:fld>
            <a:endParaRPr lang="zh-CN" altLang="en-US"/>
          </a:p>
        </p:txBody>
      </p:sp>
    </p:spTree>
    <p:extLst>
      <p:ext uri="{BB962C8B-B14F-4D97-AF65-F5344CB8AC3E}">
        <p14:creationId xmlns:p14="http://schemas.microsoft.com/office/powerpoint/2010/main" val="223085352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684065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405621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310891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547949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967995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3194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776578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1349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633447-33BB-4328-B26C-2BC7F40FD78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77E4736-239A-4736-B21F-4F8B373E6656}"/>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BC0F49C-3FC2-4545-8E1D-213E49A806F4}"/>
              </a:ext>
            </a:extLst>
          </p:cNvPr>
          <p:cNvSpPr>
            <a:spLocks noGrp="1"/>
          </p:cNvSpPr>
          <p:nvPr>
            <p:ph type="dt" sz="half" idx="10"/>
          </p:nvPr>
        </p:nvSpPr>
        <p:spPr/>
        <p:txBody>
          <a:bodyPr/>
          <a:lstStyle/>
          <a:p>
            <a:fld id="{032554EB-4C62-4957-B789-FDFDF47FEB37}" type="datetimeFigureOut">
              <a:rPr lang="zh-CN" altLang="en-US" smtClean="0"/>
              <a:t>2024/12/7</a:t>
            </a:fld>
            <a:endParaRPr lang="zh-CN" altLang="en-US"/>
          </a:p>
        </p:txBody>
      </p:sp>
      <p:sp>
        <p:nvSpPr>
          <p:cNvPr id="5" name="页脚占位符 4">
            <a:extLst>
              <a:ext uri="{FF2B5EF4-FFF2-40B4-BE49-F238E27FC236}">
                <a16:creationId xmlns:a16="http://schemas.microsoft.com/office/drawing/2014/main" id="{302FFC93-6BFC-41DD-9BF6-5A0E996D9FD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8F47C59-9AD4-4908-803D-4E1B089310B2}"/>
              </a:ext>
            </a:extLst>
          </p:cNvPr>
          <p:cNvSpPr>
            <a:spLocks noGrp="1"/>
          </p:cNvSpPr>
          <p:nvPr>
            <p:ph type="sldNum" sz="quarter" idx="12"/>
          </p:nvPr>
        </p:nvSpPr>
        <p:spPr/>
        <p:txBody>
          <a:bodyPr/>
          <a:lstStyle/>
          <a:p>
            <a:fld id="{845F60E6-B9B1-456E-ACE7-5C7E49F806F8}" type="slidenum">
              <a:rPr lang="zh-CN" altLang="en-US" smtClean="0"/>
              <a:t>‹#›</a:t>
            </a:fld>
            <a:endParaRPr lang="zh-CN" altLang="en-US"/>
          </a:p>
        </p:txBody>
      </p:sp>
    </p:spTree>
    <p:extLst>
      <p:ext uri="{BB962C8B-B14F-4D97-AF65-F5344CB8AC3E}">
        <p14:creationId xmlns:p14="http://schemas.microsoft.com/office/powerpoint/2010/main" val="51576608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730478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853843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90994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7DB13AF-C57B-47FB-B9EC-55DD100E4D4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ED597EA6-9A62-453C-A0A9-79A3F212A4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4E018424-7B6A-43A2-971A-E7CA7D229B54}"/>
              </a:ext>
            </a:extLst>
          </p:cNvPr>
          <p:cNvSpPr>
            <a:spLocks noGrp="1"/>
          </p:cNvSpPr>
          <p:nvPr>
            <p:ph type="dt" sz="half" idx="10"/>
          </p:nvPr>
        </p:nvSpPr>
        <p:spPr/>
        <p:txBody>
          <a:bodyPr/>
          <a:lstStyle/>
          <a:p>
            <a:fld id="{032554EB-4C62-4957-B789-FDFDF47FEB37}" type="datetimeFigureOut">
              <a:rPr lang="zh-CN" altLang="en-US" smtClean="0"/>
              <a:t>2024/12/7</a:t>
            </a:fld>
            <a:endParaRPr lang="zh-CN" altLang="en-US"/>
          </a:p>
        </p:txBody>
      </p:sp>
      <p:sp>
        <p:nvSpPr>
          <p:cNvPr id="5" name="页脚占位符 4">
            <a:extLst>
              <a:ext uri="{FF2B5EF4-FFF2-40B4-BE49-F238E27FC236}">
                <a16:creationId xmlns:a16="http://schemas.microsoft.com/office/drawing/2014/main" id="{682CDB67-0668-4191-90A7-B7773D28BB0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F980643-A9EE-4814-B715-5270047A2933}"/>
              </a:ext>
            </a:extLst>
          </p:cNvPr>
          <p:cNvSpPr>
            <a:spLocks noGrp="1"/>
          </p:cNvSpPr>
          <p:nvPr>
            <p:ph type="sldNum" sz="quarter" idx="12"/>
          </p:nvPr>
        </p:nvSpPr>
        <p:spPr/>
        <p:txBody>
          <a:bodyPr/>
          <a:lstStyle/>
          <a:p>
            <a:fld id="{845F60E6-B9B1-456E-ACE7-5C7E49F806F8}" type="slidenum">
              <a:rPr lang="zh-CN" altLang="en-US" smtClean="0"/>
              <a:t>‹#›</a:t>
            </a:fld>
            <a:endParaRPr lang="zh-CN" altLang="en-US"/>
          </a:p>
        </p:txBody>
      </p:sp>
    </p:spTree>
    <p:extLst>
      <p:ext uri="{BB962C8B-B14F-4D97-AF65-F5344CB8AC3E}">
        <p14:creationId xmlns:p14="http://schemas.microsoft.com/office/powerpoint/2010/main" val="163761019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21B65AB-ECA5-4B0C-9500-FB3CE0C9B67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33B2531-E18E-43A1-8F6C-BF455493A971}"/>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D0A925BC-3CF6-406B-8D54-39EAB177BF4B}"/>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741605D9-4286-4E04-B114-A90507830B76}"/>
              </a:ext>
            </a:extLst>
          </p:cNvPr>
          <p:cNvSpPr>
            <a:spLocks noGrp="1"/>
          </p:cNvSpPr>
          <p:nvPr>
            <p:ph type="dt" sz="half" idx="10"/>
          </p:nvPr>
        </p:nvSpPr>
        <p:spPr/>
        <p:txBody>
          <a:bodyPr/>
          <a:lstStyle/>
          <a:p>
            <a:fld id="{032554EB-4C62-4957-B789-FDFDF47FEB37}" type="datetimeFigureOut">
              <a:rPr lang="zh-CN" altLang="en-US" smtClean="0"/>
              <a:t>2024/12/7</a:t>
            </a:fld>
            <a:endParaRPr lang="zh-CN" altLang="en-US"/>
          </a:p>
        </p:txBody>
      </p:sp>
      <p:sp>
        <p:nvSpPr>
          <p:cNvPr id="6" name="页脚占位符 5">
            <a:extLst>
              <a:ext uri="{FF2B5EF4-FFF2-40B4-BE49-F238E27FC236}">
                <a16:creationId xmlns:a16="http://schemas.microsoft.com/office/drawing/2014/main" id="{A0FDE458-0455-4AF8-943D-1627EE7FEDD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B08360F-7755-412D-9601-529A273364DD}"/>
              </a:ext>
            </a:extLst>
          </p:cNvPr>
          <p:cNvSpPr>
            <a:spLocks noGrp="1"/>
          </p:cNvSpPr>
          <p:nvPr>
            <p:ph type="sldNum" sz="quarter" idx="12"/>
          </p:nvPr>
        </p:nvSpPr>
        <p:spPr/>
        <p:txBody>
          <a:bodyPr/>
          <a:lstStyle/>
          <a:p>
            <a:fld id="{845F60E6-B9B1-456E-ACE7-5C7E49F806F8}" type="slidenum">
              <a:rPr lang="zh-CN" altLang="en-US" smtClean="0"/>
              <a:t>‹#›</a:t>
            </a:fld>
            <a:endParaRPr lang="zh-CN" altLang="en-US"/>
          </a:p>
        </p:txBody>
      </p:sp>
    </p:spTree>
    <p:extLst>
      <p:ext uri="{BB962C8B-B14F-4D97-AF65-F5344CB8AC3E}">
        <p14:creationId xmlns:p14="http://schemas.microsoft.com/office/powerpoint/2010/main" val="395818339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B52A8EC-8670-482C-8CFC-F0542F950701}"/>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DCA2C9B0-24A0-4513-8EC0-D18BFF2C48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BA6D3269-70B7-459D-BF09-2560C4898954}"/>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5D18EE88-6018-4A7E-AD9C-ECAC25A98E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F642ADCE-C05D-4617-9750-1FB4F74784B9}"/>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580ED218-77D5-4508-B129-75068F1395C2}"/>
              </a:ext>
            </a:extLst>
          </p:cNvPr>
          <p:cNvSpPr>
            <a:spLocks noGrp="1"/>
          </p:cNvSpPr>
          <p:nvPr>
            <p:ph type="dt" sz="half" idx="10"/>
          </p:nvPr>
        </p:nvSpPr>
        <p:spPr/>
        <p:txBody>
          <a:bodyPr/>
          <a:lstStyle/>
          <a:p>
            <a:fld id="{032554EB-4C62-4957-B789-FDFDF47FEB37}" type="datetimeFigureOut">
              <a:rPr lang="zh-CN" altLang="en-US" smtClean="0"/>
              <a:t>2024/12/7</a:t>
            </a:fld>
            <a:endParaRPr lang="zh-CN" altLang="en-US"/>
          </a:p>
        </p:txBody>
      </p:sp>
      <p:sp>
        <p:nvSpPr>
          <p:cNvPr id="8" name="页脚占位符 7">
            <a:extLst>
              <a:ext uri="{FF2B5EF4-FFF2-40B4-BE49-F238E27FC236}">
                <a16:creationId xmlns:a16="http://schemas.microsoft.com/office/drawing/2014/main" id="{29C6A662-2814-4F64-897B-292BDB3C16B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83C72CC1-6330-40FD-AF12-C05BA3DB1462}"/>
              </a:ext>
            </a:extLst>
          </p:cNvPr>
          <p:cNvSpPr>
            <a:spLocks noGrp="1"/>
          </p:cNvSpPr>
          <p:nvPr>
            <p:ph type="sldNum" sz="quarter" idx="12"/>
          </p:nvPr>
        </p:nvSpPr>
        <p:spPr/>
        <p:txBody>
          <a:bodyPr/>
          <a:lstStyle/>
          <a:p>
            <a:fld id="{845F60E6-B9B1-456E-ACE7-5C7E49F806F8}" type="slidenum">
              <a:rPr lang="zh-CN" altLang="en-US" smtClean="0"/>
              <a:t>‹#›</a:t>
            </a:fld>
            <a:endParaRPr lang="zh-CN" altLang="en-US"/>
          </a:p>
        </p:txBody>
      </p:sp>
    </p:spTree>
    <p:extLst>
      <p:ext uri="{BB962C8B-B14F-4D97-AF65-F5344CB8AC3E}">
        <p14:creationId xmlns:p14="http://schemas.microsoft.com/office/powerpoint/2010/main" val="157389526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5F0C240-9801-43D9-BB59-C50069161C76}"/>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76F0BBCA-4071-4B6D-99D0-2FCF201BD376}"/>
              </a:ext>
            </a:extLst>
          </p:cNvPr>
          <p:cNvSpPr>
            <a:spLocks noGrp="1"/>
          </p:cNvSpPr>
          <p:nvPr>
            <p:ph type="dt" sz="half" idx="10"/>
          </p:nvPr>
        </p:nvSpPr>
        <p:spPr/>
        <p:txBody>
          <a:bodyPr/>
          <a:lstStyle/>
          <a:p>
            <a:fld id="{032554EB-4C62-4957-B789-FDFDF47FEB37}" type="datetimeFigureOut">
              <a:rPr lang="zh-CN" altLang="en-US" smtClean="0"/>
              <a:t>2024/12/7</a:t>
            </a:fld>
            <a:endParaRPr lang="zh-CN" altLang="en-US"/>
          </a:p>
        </p:txBody>
      </p:sp>
      <p:sp>
        <p:nvSpPr>
          <p:cNvPr id="4" name="页脚占位符 3">
            <a:extLst>
              <a:ext uri="{FF2B5EF4-FFF2-40B4-BE49-F238E27FC236}">
                <a16:creationId xmlns:a16="http://schemas.microsoft.com/office/drawing/2014/main" id="{648A0009-A13E-4F9E-9A9A-5633CDEC1C13}"/>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2B35AF91-5C24-448C-A858-F69958BFAC5E}"/>
              </a:ext>
            </a:extLst>
          </p:cNvPr>
          <p:cNvSpPr>
            <a:spLocks noGrp="1"/>
          </p:cNvSpPr>
          <p:nvPr>
            <p:ph type="sldNum" sz="quarter" idx="12"/>
          </p:nvPr>
        </p:nvSpPr>
        <p:spPr/>
        <p:txBody>
          <a:bodyPr/>
          <a:lstStyle/>
          <a:p>
            <a:fld id="{845F60E6-B9B1-456E-ACE7-5C7E49F806F8}" type="slidenum">
              <a:rPr lang="zh-CN" altLang="en-US" smtClean="0"/>
              <a:t>‹#›</a:t>
            </a:fld>
            <a:endParaRPr lang="zh-CN" altLang="en-US"/>
          </a:p>
        </p:txBody>
      </p:sp>
    </p:spTree>
    <p:extLst>
      <p:ext uri="{BB962C8B-B14F-4D97-AF65-F5344CB8AC3E}">
        <p14:creationId xmlns:p14="http://schemas.microsoft.com/office/powerpoint/2010/main" val="18426395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AFF3B21-1649-4785-B69C-E07DF377C673}"/>
              </a:ext>
            </a:extLst>
          </p:cNvPr>
          <p:cNvSpPr>
            <a:spLocks noGrp="1"/>
          </p:cNvSpPr>
          <p:nvPr>
            <p:ph type="dt" sz="half" idx="10"/>
          </p:nvPr>
        </p:nvSpPr>
        <p:spPr/>
        <p:txBody>
          <a:bodyPr/>
          <a:lstStyle/>
          <a:p>
            <a:fld id="{032554EB-4C62-4957-B789-FDFDF47FEB37}" type="datetimeFigureOut">
              <a:rPr lang="zh-CN" altLang="en-US" smtClean="0"/>
              <a:t>2024/12/7</a:t>
            </a:fld>
            <a:endParaRPr lang="zh-CN" altLang="en-US"/>
          </a:p>
        </p:txBody>
      </p:sp>
      <p:sp>
        <p:nvSpPr>
          <p:cNvPr id="3" name="页脚占位符 2">
            <a:extLst>
              <a:ext uri="{FF2B5EF4-FFF2-40B4-BE49-F238E27FC236}">
                <a16:creationId xmlns:a16="http://schemas.microsoft.com/office/drawing/2014/main" id="{D7CC82AC-FA30-415A-974A-24FA4845CB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D6A4651C-08B4-403C-A6FB-E519C6204B6A}"/>
              </a:ext>
            </a:extLst>
          </p:cNvPr>
          <p:cNvSpPr>
            <a:spLocks noGrp="1"/>
          </p:cNvSpPr>
          <p:nvPr>
            <p:ph type="sldNum" sz="quarter" idx="12"/>
          </p:nvPr>
        </p:nvSpPr>
        <p:spPr/>
        <p:txBody>
          <a:bodyPr/>
          <a:lstStyle/>
          <a:p>
            <a:fld id="{845F60E6-B9B1-456E-ACE7-5C7E49F806F8}" type="slidenum">
              <a:rPr lang="zh-CN" altLang="en-US" smtClean="0"/>
              <a:t>‹#›</a:t>
            </a:fld>
            <a:endParaRPr lang="zh-CN" altLang="en-US"/>
          </a:p>
        </p:txBody>
      </p:sp>
    </p:spTree>
    <p:extLst>
      <p:ext uri="{BB962C8B-B14F-4D97-AF65-F5344CB8AC3E}">
        <p14:creationId xmlns:p14="http://schemas.microsoft.com/office/powerpoint/2010/main" val="10527700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A096BB-77E0-4842-9469-7AF6074B7D21}"/>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E4E7C16E-89ED-439B-9164-D17AD67959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FA3F6DB5-9999-475A-995E-9C5895A313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309CB54-5B77-47D4-B4EA-AFB57E881DC0}"/>
              </a:ext>
            </a:extLst>
          </p:cNvPr>
          <p:cNvSpPr>
            <a:spLocks noGrp="1"/>
          </p:cNvSpPr>
          <p:nvPr>
            <p:ph type="dt" sz="half" idx="10"/>
          </p:nvPr>
        </p:nvSpPr>
        <p:spPr/>
        <p:txBody>
          <a:bodyPr/>
          <a:lstStyle/>
          <a:p>
            <a:fld id="{032554EB-4C62-4957-B789-FDFDF47FEB37}" type="datetimeFigureOut">
              <a:rPr lang="zh-CN" altLang="en-US" smtClean="0"/>
              <a:t>2024/12/7</a:t>
            </a:fld>
            <a:endParaRPr lang="zh-CN" altLang="en-US"/>
          </a:p>
        </p:txBody>
      </p:sp>
      <p:sp>
        <p:nvSpPr>
          <p:cNvPr id="6" name="页脚占位符 5">
            <a:extLst>
              <a:ext uri="{FF2B5EF4-FFF2-40B4-BE49-F238E27FC236}">
                <a16:creationId xmlns:a16="http://schemas.microsoft.com/office/drawing/2014/main" id="{2CDC461A-B974-4EE6-8DDA-B844B49D52B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526E566-373C-4EBA-AED5-428C3130E63B}"/>
              </a:ext>
            </a:extLst>
          </p:cNvPr>
          <p:cNvSpPr>
            <a:spLocks noGrp="1"/>
          </p:cNvSpPr>
          <p:nvPr>
            <p:ph type="sldNum" sz="quarter" idx="12"/>
          </p:nvPr>
        </p:nvSpPr>
        <p:spPr/>
        <p:txBody>
          <a:bodyPr/>
          <a:lstStyle/>
          <a:p>
            <a:fld id="{845F60E6-B9B1-456E-ACE7-5C7E49F806F8}" type="slidenum">
              <a:rPr lang="zh-CN" altLang="en-US" smtClean="0"/>
              <a:t>‹#›</a:t>
            </a:fld>
            <a:endParaRPr lang="zh-CN" altLang="en-US"/>
          </a:p>
        </p:txBody>
      </p:sp>
    </p:spTree>
    <p:extLst>
      <p:ext uri="{BB962C8B-B14F-4D97-AF65-F5344CB8AC3E}">
        <p14:creationId xmlns:p14="http://schemas.microsoft.com/office/powerpoint/2010/main" val="428649454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BCB1265-1816-4D68-B8A9-4E7C4E6134E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8647ACE9-F03B-4DF9-BACF-A660168184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EF4925EA-F972-46DF-BC56-9F6A985BB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747A489-56F7-457E-AF3E-6936A2A3CEC1}"/>
              </a:ext>
            </a:extLst>
          </p:cNvPr>
          <p:cNvSpPr>
            <a:spLocks noGrp="1"/>
          </p:cNvSpPr>
          <p:nvPr>
            <p:ph type="dt" sz="half" idx="10"/>
          </p:nvPr>
        </p:nvSpPr>
        <p:spPr/>
        <p:txBody>
          <a:bodyPr/>
          <a:lstStyle/>
          <a:p>
            <a:fld id="{032554EB-4C62-4957-B789-FDFDF47FEB37}" type="datetimeFigureOut">
              <a:rPr lang="zh-CN" altLang="en-US" smtClean="0"/>
              <a:t>2024/12/7</a:t>
            </a:fld>
            <a:endParaRPr lang="zh-CN" altLang="en-US"/>
          </a:p>
        </p:txBody>
      </p:sp>
      <p:sp>
        <p:nvSpPr>
          <p:cNvPr id="6" name="页脚占位符 5">
            <a:extLst>
              <a:ext uri="{FF2B5EF4-FFF2-40B4-BE49-F238E27FC236}">
                <a16:creationId xmlns:a16="http://schemas.microsoft.com/office/drawing/2014/main" id="{C13216C3-45B3-455D-86EF-1B1D1228DAB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41BD9B9-C6A7-437E-89A9-82C52D07D99D}"/>
              </a:ext>
            </a:extLst>
          </p:cNvPr>
          <p:cNvSpPr>
            <a:spLocks noGrp="1"/>
          </p:cNvSpPr>
          <p:nvPr>
            <p:ph type="sldNum" sz="quarter" idx="12"/>
          </p:nvPr>
        </p:nvSpPr>
        <p:spPr/>
        <p:txBody>
          <a:bodyPr/>
          <a:lstStyle/>
          <a:p>
            <a:fld id="{845F60E6-B9B1-456E-ACE7-5C7E49F806F8}" type="slidenum">
              <a:rPr lang="zh-CN" altLang="en-US" smtClean="0"/>
              <a:t>‹#›</a:t>
            </a:fld>
            <a:endParaRPr lang="zh-CN" alt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id="{FBFCE6A3-4092-C45A-CCD9-F549F13B09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517579" y="2349756"/>
            <a:ext cx="1548251" cy="1548251"/>
          </a:xfrm>
          <a:prstGeom prst="rect">
            <a:avLst/>
          </a:prstGeom>
        </p:spPr>
      </p:pic>
    </p:spTree>
    <p:extLst>
      <p:ext uri="{BB962C8B-B14F-4D97-AF65-F5344CB8AC3E}">
        <p14:creationId xmlns:p14="http://schemas.microsoft.com/office/powerpoint/2010/main" val="116564313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5A23960-8992-439F-A1C1-DBD4FD3F97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3599F889-7C44-4274-8594-224FF05A3D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ED19B2D-DFCA-4A09-98CD-99E18C34C6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2554EB-4C62-4957-B789-FDFDF47FEB37}" type="datetimeFigureOut">
              <a:rPr lang="zh-CN" altLang="en-US" smtClean="0"/>
              <a:t>2024/12/7</a:t>
            </a:fld>
            <a:endParaRPr lang="zh-CN" altLang="en-US"/>
          </a:p>
        </p:txBody>
      </p:sp>
      <p:sp>
        <p:nvSpPr>
          <p:cNvPr id="5" name="页脚占位符 4">
            <a:extLst>
              <a:ext uri="{FF2B5EF4-FFF2-40B4-BE49-F238E27FC236}">
                <a16:creationId xmlns:a16="http://schemas.microsoft.com/office/drawing/2014/main" id="{3FB366DC-A4B9-4D71-A6DC-0AF46BF974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CC13D5D0-40A9-4131-ADE3-9285B39D47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5F60E6-B9B1-456E-ACE7-5C7E49F806F8}" type="slidenum">
              <a:rPr lang="zh-CN" altLang="en-US" smtClean="0"/>
              <a:t>‹#›</a:t>
            </a:fld>
            <a:endParaRPr lang="zh-CN" altLang="en-US"/>
          </a:p>
        </p:txBody>
      </p:sp>
    </p:spTree>
    <p:extLst>
      <p:ext uri="{BB962C8B-B14F-4D97-AF65-F5344CB8AC3E}">
        <p14:creationId xmlns:p14="http://schemas.microsoft.com/office/powerpoint/2010/main" val="41957033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12/7/2024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5454961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3.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3.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8.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3.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sv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3.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0722606" h="8229600">
                <a:moveTo>
                  <a:pt x="0" y="0"/>
                </a:moveTo>
                <a:lnTo>
                  <a:pt x="10722606" y="0"/>
                </a:lnTo>
                <a:lnTo>
                  <a:pt x="10722606" y="8229600"/>
                </a:lnTo>
                <a:lnTo>
                  <a:pt x="0" y="8229600"/>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609600" y="3683000"/>
            <a:ext cx="2692654" cy="2946400"/>
          </a:xfrm>
          <a:custGeom>
            <a:avLst/>
            <a:gdLst/>
            <a:ahLst/>
            <a:cxnLst/>
            <a:rect l="l" t="t" r="r" b="b"/>
            <a:pathLst>
              <a:path w="7468362" h="8229600">
                <a:moveTo>
                  <a:pt x="0" y="0"/>
                </a:moveTo>
                <a:lnTo>
                  <a:pt x="7468362" y="0"/>
                </a:lnTo>
                <a:lnTo>
                  <a:pt x="7468362" y="8229600"/>
                </a:lnTo>
                <a:lnTo>
                  <a:pt x="0" y="8229600"/>
                </a:lnTo>
                <a:lnTo>
                  <a:pt x="0" y="0"/>
                </a:lnTo>
                <a:close/>
              </a:path>
            </a:pathLst>
          </a:custGeom>
          <a:blipFill>
            <a:blip r:embed="rId3"/>
            <a:stretch>
              <a:fillRect/>
            </a:stretch>
          </a:blipFill>
        </p:spPr>
        <p:txBody>
          <a:bodyPr/>
          <a:lstStyle/>
          <a:p>
            <a:pPr defTabSz="609630"/>
            <a:endParaRPr lang="en-US" sz="1200">
              <a:solidFill>
                <a:prstClr val="black"/>
              </a:solidFill>
              <a:latin typeface="Calibri"/>
            </a:endParaRPr>
          </a:p>
        </p:txBody>
      </p:sp>
      <p:pic>
        <p:nvPicPr>
          <p:cNvPr id="5" name="Picture 4">
            <a:extLst>
              <a:ext uri="{FF2B5EF4-FFF2-40B4-BE49-F238E27FC236}">
                <a16:creationId xmlns:a16="http://schemas.microsoft.com/office/drawing/2014/main" id="{31F02A5D-CC51-5623-4ED2-0E8CD5009CB7}"/>
              </a:ext>
            </a:extLst>
          </p:cNvPr>
          <p:cNvPicPr>
            <a:picLocks noChangeAspect="1"/>
          </p:cNvPicPr>
          <p:nvPr/>
        </p:nvPicPr>
        <p:blipFill>
          <a:blip r:embed="rId4"/>
          <a:stretch>
            <a:fillRect/>
          </a:stretch>
        </p:blipFill>
        <p:spPr>
          <a:xfrm>
            <a:off x="4352393" y="458441"/>
            <a:ext cx="3487214" cy="1499746"/>
          </a:xfrm>
          <a:prstGeom prst="rect">
            <a:avLst/>
          </a:prstGeom>
        </p:spPr>
      </p:pic>
      <p:pic>
        <p:nvPicPr>
          <p:cNvPr id="8" name="Picture 7">
            <a:extLst>
              <a:ext uri="{FF2B5EF4-FFF2-40B4-BE49-F238E27FC236}">
                <a16:creationId xmlns:a16="http://schemas.microsoft.com/office/drawing/2014/main" id="{04B4D9AE-9C17-D805-E3A9-9CD6773312C5}"/>
              </a:ext>
            </a:extLst>
          </p:cNvPr>
          <p:cNvPicPr>
            <a:picLocks noChangeAspect="1"/>
          </p:cNvPicPr>
          <p:nvPr/>
        </p:nvPicPr>
        <p:blipFill>
          <a:blip r:embed="rId5"/>
          <a:stretch>
            <a:fillRect/>
          </a:stretch>
        </p:blipFill>
        <p:spPr>
          <a:xfrm>
            <a:off x="1053290" y="1963231"/>
            <a:ext cx="10303133" cy="2670279"/>
          </a:xfrm>
          <a:prstGeom prst="rect">
            <a:avLst/>
          </a:prstGeom>
        </p:spPr>
      </p:pic>
      <p:pic>
        <p:nvPicPr>
          <p:cNvPr id="9" name="Picture 8">
            <a:extLst>
              <a:ext uri="{FF2B5EF4-FFF2-40B4-BE49-F238E27FC236}">
                <a16:creationId xmlns:a16="http://schemas.microsoft.com/office/drawing/2014/main" id="{81A0A74B-DF3A-EC91-9945-9A693DE77C84}"/>
              </a:ext>
            </a:extLst>
          </p:cNvPr>
          <p:cNvPicPr>
            <a:picLocks noChangeAspect="1"/>
          </p:cNvPicPr>
          <p:nvPr/>
        </p:nvPicPr>
        <p:blipFill>
          <a:blip r:embed="rId6"/>
          <a:stretch>
            <a:fillRect/>
          </a:stretch>
        </p:blipFill>
        <p:spPr>
          <a:xfrm>
            <a:off x="7820553" y="4672119"/>
            <a:ext cx="4127350" cy="67061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3">
            <a:extLst>
              <a:ext uri="{FF2B5EF4-FFF2-40B4-BE49-F238E27FC236}">
                <a16:creationId xmlns:a16="http://schemas.microsoft.com/office/drawing/2014/main" id="{2B533352-B0A5-4432-AFDF-1F136513C4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31B93428-409D-547F-0EFF-66DC636035FD}"/>
              </a:ext>
            </a:extLst>
          </p:cNvPr>
          <p:cNvSpPr txBox="1"/>
          <p:nvPr/>
        </p:nvSpPr>
        <p:spPr>
          <a:xfrm>
            <a:off x="388112" y="2546965"/>
            <a:ext cx="10005568" cy="2862322"/>
          </a:xfrm>
          <a:prstGeom prst="rect">
            <a:avLst/>
          </a:prstGeom>
          <a:noFill/>
        </p:spPr>
        <p:txBody>
          <a:bodyPr wrap="square">
            <a:spAutoFit/>
          </a:bodyPr>
          <a:lstStyle/>
          <a:p>
            <a:pPr algn="just"/>
            <a:r>
              <a:rPr lang="vi-VN" sz="3600" dirty="0">
                <a:solidFill>
                  <a:schemeClr val="bg1"/>
                </a:solidFill>
                <a:latin typeface="Cambria" panose="02040503050406030204" pitchFamily="18" charset="0"/>
                <a:ea typeface="Cambria" panose="02040503050406030204" pitchFamily="18" charset="0"/>
              </a:rPr>
              <a:t>Tiếng đàn vang lên, ngân nga, toả lan mênh mông cùng với dòng sông như một</a:t>
            </a:r>
            <a:r>
              <a:rPr lang="en-US" sz="3600" dirty="0">
                <a:solidFill>
                  <a:schemeClr val="bg1"/>
                </a:solidFill>
                <a:latin typeface="Cambria" panose="02040503050406030204" pitchFamily="18" charset="0"/>
                <a:ea typeface="Cambria" panose="02040503050406030204" pitchFamily="18" charset="0"/>
              </a:rPr>
              <a:t> </a:t>
            </a:r>
            <a:r>
              <a:rPr lang="vi-VN" sz="3600" dirty="0">
                <a:solidFill>
                  <a:schemeClr val="bg1"/>
                </a:solidFill>
                <a:latin typeface="Cambria" panose="02040503050406030204" pitchFamily="18" charset="0"/>
                <a:ea typeface="Cambria" panose="02040503050406030204" pitchFamily="18" charset="0"/>
              </a:rPr>
              <a:t>dòng trăng lấp lánh trong đêm. Âm thanh (của tiếng đàn) như quyện hoà với ánh sáng (dòng trăng), tạo nên vẻ đẹp huyền ảo, thơ mộng.</a:t>
            </a:r>
          </a:p>
        </p:txBody>
      </p:sp>
      <p:grpSp>
        <p:nvGrpSpPr>
          <p:cNvPr id="3" name="Group 2">
            <a:extLst>
              <a:ext uri="{FF2B5EF4-FFF2-40B4-BE49-F238E27FC236}">
                <a16:creationId xmlns:a16="http://schemas.microsoft.com/office/drawing/2014/main" id="{D075AB79-EC0D-0C2F-B9EC-F234C396DAB1}"/>
              </a:ext>
            </a:extLst>
          </p:cNvPr>
          <p:cNvGrpSpPr/>
          <p:nvPr/>
        </p:nvGrpSpPr>
        <p:grpSpPr>
          <a:xfrm>
            <a:off x="438647" y="314960"/>
            <a:ext cx="10828793" cy="1737359"/>
            <a:chOff x="483630" y="4024488"/>
            <a:chExt cx="10828793" cy="1737359"/>
          </a:xfrm>
        </p:grpSpPr>
        <p:sp>
          <p:nvSpPr>
            <p:cNvPr id="4" name="Rectangle: Rounded Corners 9">
              <a:extLst>
                <a:ext uri="{FF2B5EF4-FFF2-40B4-BE49-F238E27FC236}">
                  <a16:creationId xmlns:a16="http://schemas.microsoft.com/office/drawing/2014/main" id="{B4BE5791-3206-B673-6E1D-80A02F85EECA}"/>
                </a:ext>
              </a:extLst>
            </p:cNvPr>
            <p:cNvSpPr/>
            <p:nvPr/>
          </p:nvSpPr>
          <p:spPr>
            <a:xfrm>
              <a:off x="1037127" y="4024488"/>
              <a:ext cx="10275296" cy="1737359"/>
            </a:xfrm>
            <a:prstGeom prst="roundRect">
              <a:avLst/>
            </a:prstGeom>
            <a:solidFill>
              <a:schemeClr val="bg1"/>
            </a:solidFill>
            <a:ln w="57150">
              <a:solidFill>
                <a:srgbClr val="00B050"/>
              </a:solidFill>
              <a:prstDash val="sysDot"/>
              <a:extLst>
                <a:ext uri="{C807C97D-BFC1-408E-A445-0C87EB9F89A2}">
                  <ask:lineSketchStyleProps xmlns:ask="http://schemas.microsoft.com/office/drawing/2018/sketchyshapes" sd="1768336300">
                    <a:custGeom>
                      <a:avLst/>
                      <a:gdLst>
                        <a:gd name="connsiteX0" fmla="*/ 0 w 10142892"/>
                        <a:gd name="connsiteY0" fmla="*/ 254325 h 1525922"/>
                        <a:gd name="connsiteX1" fmla="*/ 254325 w 10142892"/>
                        <a:gd name="connsiteY1" fmla="*/ 0 h 1525922"/>
                        <a:gd name="connsiteX2" fmla="*/ 9888567 w 10142892"/>
                        <a:gd name="connsiteY2" fmla="*/ 0 h 1525922"/>
                        <a:gd name="connsiteX3" fmla="*/ 10142892 w 10142892"/>
                        <a:gd name="connsiteY3" fmla="*/ 254325 h 1525922"/>
                        <a:gd name="connsiteX4" fmla="*/ 10142892 w 10142892"/>
                        <a:gd name="connsiteY4" fmla="*/ 1271597 h 1525922"/>
                        <a:gd name="connsiteX5" fmla="*/ 9888567 w 10142892"/>
                        <a:gd name="connsiteY5" fmla="*/ 1525922 h 1525922"/>
                        <a:gd name="connsiteX6" fmla="*/ 254325 w 10142892"/>
                        <a:gd name="connsiteY6" fmla="*/ 1525922 h 1525922"/>
                        <a:gd name="connsiteX7" fmla="*/ 0 w 10142892"/>
                        <a:gd name="connsiteY7" fmla="*/ 1271597 h 1525922"/>
                        <a:gd name="connsiteX8" fmla="*/ 0 w 10142892"/>
                        <a:gd name="connsiteY8" fmla="*/ 254325 h 1525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42892" h="1525922" fill="none" extrusionOk="0">
                          <a:moveTo>
                            <a:pt x="0" y="254325"/>
                          </a:moveTo>
                          <a:cubicBezTo>
                            <a:pt x="5159" y="110229"/>
                            <a:pt x="112782" y="-3782"/>
                            <a:pt x="254325" y="0"/>
                          </a:cubicBezTo>
                          <a:cubicBezTo>
                            <a:pt x="4352316" y="-162111"/>
                            <a:pt x="7219767" y="-123621"/>
                            <a:pt x="9888567" y="0"/>
                          </a:cubicBezTo>
                          <a:cubicBezTo>
                            <a:pt x="10035053" y="10361"/>
                            <a:pt x="10135700" y="109411"/>
                            <a:pt x="10142892" y="254325"/>
                          </a:cubicBezTo>
                          <a:cubicBezTo>
                            <a:pt x="10065066" y="430682"/>
                            <a:pt x="10155152" y="1102488"/>
                            <a:pt x="10142892" y="1271597"/>
                          </a:cubicBezTo>
                          <a:cubicBezTo>
                            <a:pt x="10138137" y="1430396"/>
                            <a:pt x="10048799" y="1543781"/>
                            <a:pt x="9888567" y="1525922"/>
                          </a:cubicBezTo>
                          <a:cubicBezTo>
                            <a:pt x="7067308" y="1685319"/>
                            <a:pt x="4381079" y="1418806"/>
                            <a:pt x="254325" y="1525922"/>
                          </a:cubicBezTo>
                          <a:cubicBezTo>
                            <a:pt x="115964" y="1545725"/>
                            <a:pt x="7283" y="1400791"/>
                            <a:pt x="0" y="1271597"/>
                          </a:cubicBezTo>
                          <a:cubicBezTo>
                            <a:pt x="37611" y="874737"/>
                            <a:pt x="-35062" y="562314"/>
                            <a:pt x="0" y="254325"/>
                          </a:cubicBezTo>
                          <a:close/>
                        </a:path>
                        <a:path w="10142892" h="1525922" stroke="0" extrusionOk="0">
                          <a:moveTo>
                            <a:pt x="0" y="254325"/>
                          </a:moveTo>
                          <a:cubicBezTo>
                            <a:pt x="1006" y="92185"/>
                            <a:pt x="95466" y="-12394"/>
                            <a:pt x="254325" y="0"/>
                          </a:cubicBezTo>
                          <a:cubicBezTo>
                            <a:pt x="2468492" y="31561"/>
                            <a:pt x="7557249" y="164257"/>
                            <a:pt x="9888567" y="0"/>
                          </a:cubicBezTo>
                          <a:cubicBezTo>
                            <a:pt x="10024386" y="9165"/>
                            <a:pt x="10129340" y="89819"/>
                            <a:pt x="10142892" y="254325"/>
                          </a:cubicBezTo>
                          <a:cubicBezTo>
                            <a:pt x="10204249" y="615478"/>
                            <a:pt x="10193565" y="857679"/>
                            <a:pt x="10142892" y="1271597"/>
                          </a:cubicBezTo>
                          <a:cubicBezTo>
                            <a:pt x="10162595" y="1407239"/>
                            <a:pt x="10032347" y="1553639"/>
                            <a:pt x="9888567" y="1525922"/>
                          </a:cubicBezTo>
                          <a:cubicBezTo>
                            <a:pt x="5658226" y="1486190"/>
                            <a:pt x="1919415" y="1524886"/>
                            <a:pt x="254325" y="1525922"/>
                          </a:cubicBezTo>
                          <a:cubicBezTo>
                            <a:pt x="97404" y="1519220"/>
                            <a:pt x="-12483" y="1428860"/>
                            <a:pt x="0" y="1271597"/>
                          </a:cubicBezTo>
                          <a:cubicBezTo>
                            <a:pt x="11842" y="921266"/>
                            <a:pt x="-85387" y="517157"/>
                            <a:pt x="0" y="254325"/>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1" dirty="0">
                  <a:solidFill>
                    <a:srgbClr val="FF0000"/>
                  </a:solidFill>
                  <a:latin typeface="Cambria" panose="02040503050406030204" pitchFamily="18" charset="0"/>
                  <a:ea typeface="Cambria" panose="02040503050406030204" pitchFamily="18" charset="0"/>
                </a:rPr>
                <a:t>3. </a:t>
              </a:r>
              <a:r>
                <a:rPr lang="vi-VN" sz="3200" b="1" i="1" dirty="0">
                  <a:solidFill>
                    <a:srgbClr val="FF0000"/>
                  </a:solidFill>
                  <a:latin typeface="Cambria" panose="02040503050406030204" pitchFamily="18" charset="0"/>
                  <a:ea typeface="Cambria" panose="02040503050406030204" pitchFamily="18" charset="0"/>
                </a:rPr>
                <a:t>Miêu tả những điều em hình dung được khi đọc 2 dòng thơ: “Chỉ còn tiếng đàn ngân nga/ Với một dòng trăng lấp loáng sông Đà”.</a:t>
              </a:r>
            </a:p>
          </p:txBody>
        </p:sp>
        <p:pic>
          <p:nvPicPr>
            <p:cNvPr id="9" name="Picture 8">
              <a:extLst>
                <a:ext uri="{FF2B5EF4-FFF2-40B4-BE49-F238E27FC236}">
                  <a16:creationId xmlns:a16="http://schemas.microsoft.com/office/drawing/2014/main" id="{FE258B6E-AEB6-E36D-A8B7-519CD963F15E}"/>
                </a:ext>
              </a:extLst>
            </p:cNvPr>
            <p:cNvPicPr>
              <a:picLocks noChangeAspect="1"/>
            </p:cNvPicPr>
            <p:nvPr/>
          </p:nvPicPr>
          <p:blipFill>
            <a:blip r:embed="rId3"/>
            <a:stretch>
              <a:fillRect/>
            </a:stretch>
          </p:blipFill>
          <p:spPr>
            <a:xfrm rot="667403">
              <a:off x="483630" y="4229681"/>
              <a:ext cx="857147" cy="1148464"/>
            </a:xfrm>
            <a:prstGeom prst="rect">
              <a:avLst/>
            </a:prstGeom>
          </p:spPr>
        </p:pic>
      </p:grpSp>
    </p:spTree>
    <p:extLst>
      <p:ext uri="{BB962C8B-B14F-4D97-AF65-F5344CB8AC3E}">
        <p14:creationId xmlns:p14="http://schemas.microsoft.com/office/powerpoint/2010/main" val="338035794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id="{3DA37065-FF70-4732-8C2D-1B2C7D5CE4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5" name="Group 4">
            <a:extLst>
              <a:ext uri="{FF2B5EF4-FFF2-40B4-BE49-F238E27FC236}">
                <a16:creationId xmlns:a16="http://schemas.microsoft.com/office/drawing/2014/main" id="{115FFEC0-15BD-4E1F-B83A-852EE13D162F}"/>
              </a:ext>
            </a:extLst>
          </p:cNvPr>
          <p:cNvGrpSpPr/>
          <p:nvPr/>
        </p:nvGrpSpPr>
        <p:grpSpPr>
          <a:xfrm rot="320761">
            <a:off x="7157459" y="3017351"/>
            <a:ext cx="4635490" cy="3798573"/>
            <a:chOff x="7321950" y="3042467"/>
            <a:chExt cx="4635490" cy="3798573"/>
          </a:xfrm>
        </p:grpSpPr>
        <p:pic>
          <p:nvPicPr>
            <p:cNvPr id="6" name="Picture 4" descr="Cresent Moon Cartoon Images Clipart Best - Yellow Moon Black Background -  Png Download (#5398947) - PinClipart">
              <a:extLst>
                <a:ext uri="{FF2B5EF4-FFF2-40B4-BE49-F238E27FC236}">
                  <a16:creationId xmlns:a16="http://schemas.microsoft.com/office/drawing/2014/main" id="{DBC0AE17-9535-4F19-9CDC-E2209AD7CE85}"/>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628387" flipH="1">
              <a:off x="8092919" y="3042467"/>
              <a:ext cx="3864521" cy="3798573"/>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6019905D-056A-4EE1-9C81-A32B4C65802A}"/>
                </a:ext>
              </a:extLst>
            </p:cNvPr>
            <p:cNvGrpSpPr/>
            <p:nvPr/>
          </p:nvGrpSpPr>
          <p:grpSpPr>
            <a:xfrm>
              <a:off x="7321950" y="3826380"/>
              <a:ext cx="3167091" cy="2904858"/>
              <a:chOff x="676169" y="3524760"/>
              <a:chExt cx="3167091" cy="2904858"/>
            </a:xfrm>
          </p:grpSpPr>
          <p:pic>
            <p:nvPicPr>
              <p:cNvPr id="8" name="Picture 2" descr="Tập đọc: Tiếng đàn ba-la-lai-ca trên sông Đà">
                <a:extLst>
                  <a:ext uri="{FF2B5EF4-FFF2-40B4-BE49-F238E27FC236}">
                    <a16:creationId xmlns:a16="http://schemas.microsoft.com/office/drawing/2014/main" id="{5BDDC130-DFAB-4996-B533-BC4BC4A1A790}"/>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21224695" flipH="1">
                <a:off x="676169" y="4212160"/>
                <a:ext cx="3167091" cy="166398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121D91D-627F-4091-9DE4-2DC55EB2FE27}"/>
                  </a:ext>
                </a:extLst>
              </p:cNvPr>
              <p:cNvPicPr>
                <a:picLocks noChangeAspect="1"/>
              </p:cNvPicPr>
              <p:nvPr/>
            </p:nvPicPr>
            <p:blipFill rotWithShape="1">
              <a:blip r:embed="rId7" cstate="hqprint">
                <a:extLst>
                  <a:ext uri="{BEBA8EAE-BF5A-486C-A8C5-ECC9F3942E4B}">
                    <a14:imgProps xmlns:a14="http://schemas.microsoft.com/office/drawing/2010/main">
                      <a14:imgLayer r:embed="rId8">
                        <a14:imgEffect>
                          <a14:backgroundRemoval t="929" b="100000" l="0" r="90180">
                            <a14:foregroundMark x1="41183" y1="60880" x2="58560" y2="81429"/>
                            <a14:foregroundMark x1="23136" y1="43763" x2="23136" y2="43763"/>
                            <a14:backgroundMark x1="5193" y1="35769" x2="41388" y2="43803"/>
                            <a14:backgroundMark x1="52905" y1="42309" x2="60051" y2="59225"/>
                            <a14:backgroundMark x1="83033" y1="50545" x2="71774" y2="64998"/>
                            <a14:backgroundMark x1="56041" y1="41986" x2="43907" y2="54461"/>
                            <a14:backgroundMark x1="55424" y1="39685" x2="64216" y2="41986"/>
                            <a14:backgroundMark x1="70694" y1="52846" x2="66530" y2="59386"/>
                            <a14:backgroundMark x1="70900" y1="50545" x2="69460" y2="52685"/>
                          </a14:backgroundRemoval>
                        </a14:imgEffect>
                      </a14:imgLayer>
                    </a14:imgProps>
                  </a:ext>
                  <a:ext uri="{28A0092B-C50C-407E-A947-70E740481C1C}">
                    <a14:useLocalDpi xmlns:a14="http://schemas.microsoft.com/office/drawing/2010/main" val="0"/>
                  </a:ext>
                </a:extLst>
              </a:blip>
              <a:srcRect r="12004"/>
              <a:stretch/>
            </p:blipFill>
            <p:spPr>
              <a:xfrm>
                <a:off x="1681480" y="3524760"/>
                <a:ext cx="2006764" cy="2904858"/>
              </a:xfrm>
              <a:prstGeom prst="rect">
                <a:avLst/>
              </a:prstGeom>
            </p:spPr>
          </p:pic>
        </p:grpSp>
      </p:grpSp>
      <p:sp>
        <p:nvSpPr>
          <p:cNvPr id="10" name="Thought Bubble: Cloud 9">
            <a:extLst>
              <a:ext uri="{FF2B5EF4-FFF2-40B4-BE49-F238E27FC236}">
                <a16:creationId xmlns:a16="http://schemas.microsoft.com/office/drawing/2014/main" id="{CCC56AB9-7C15-47DE-ACFB-F69F6326C527}"/>
              </a:ext>
            </a:extLst>
          </p:cNvPr>
          <p:cNvSpPr/>
          <p:nvPr/>
        </p:nvSpPr>
        <p:spPr>
          <a:xfrm>
            <a:off x="278573" y="414670"/>
            <a:ext cx="6645349" cy="5489022"/>
          </a:xfrm>
          <a:prstGeom prst="cloudCallout">
            <a:avLst>
              <a:gd name="adj1" fmla="val 77897"/>
              <a:gd name="adj2" fmla="val 2152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21" name="Rectangle 20">
            <a:extLst>
              <a:ext uri="{FF2B5EF4-FFF2-40B4-BE49-F238E27FC236}">
                <a16:creationId xmlns:a16="http://schemas.microsoft.com/office/drawing/2014/main" id="{352B021E-1F78-4460-B168-E5791D3B6D6B}"/>
              </a:ext>
            </a:extLst>
          </p:cNvPr>
          <p:cNvSpPr/>
          <p:nvPr/>
        </p:nvSpPr>
        <p:spPr>
          <a:xfrm>
            <a:off x="1224856" y="1929722"/>
            <a:ext cx="4819337" cy="1938992"/>
          </a:xfrm>
          <a:prstGeom prst="rect">
            <a:avLst/>
          </a:prstGeom>
        </p:spPr>
        <p:txBody>
          <a:bodyPr wrap="square">
            <a:spAutoFit/>
          </a:bodyPr>
          <a:lstStyle/>
          <a:p>
            <a:pPr lvl="0" algn="just"/>
            <a:r>
              <a:rPr lang="en-US" sz="4000" b="1" dirty="0">
                <a:solidFill>
                  <a:srgbClr val="0070C0"/>
                </a:solidFill>
                <a:latin typeface="Cambria" panose="02040503050406030204" pitchFamily="18" charset="0"/>
                <a:ea typeface="Cambria" panose="02040503050406030204" pitchFamily="18" charset="0"/>
                <a:cs typeface="Times New Roman" pitchFamily="18" charset="0"/>
              </a:rPr>
              <a:t>Ý</a:t>
            </a:r>
            <a:r>
              <a:rPr lang="vi-VN" sz="4000" b="1" dirty="0">
                <a:solidFill>
                  <a:srgbClr val="0070C0"/>
                </a:solidFill>
                <a:latin typeface="Cambria" panose="02040503050406030204" pitchFamily="18" charset="0"/>
                <a:ea typeface="Cambria" panose="02040503050406030204" pitchFamily="18" charset="0"/>
                <a:cs typeface="Times New Roman" pitchFamily="18" charset="0"/>
              </a:rPr>
              <a:t> đoạn 2: Tiếng đàn trên công trường thủy điện sông Đà.</a:t>
            </a:r>
            <a:endParaRPr kumimoji="0" lang="en-US" sz="40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66431741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id="{3DA37065-FF70-4732-8C2D-1B2C7D5CE4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CCE55035-30B9-EB25-E22D-AC1642361C35}"/>
              </a:ext>
            </a:extLst>
          </p:cNvPr>
          <p:cNvSpPr txBox="1"/>
          <p:nvPr/>
        </p:nvSpPr>
        <p:spPr>
          <a:xfrm>
            <a:off x="428752" y="2445365"/>
            <a:ext cx="9792208" cy="3108543"/>
          </a:xfrm>
          <a:prstGeom prst="rect">
            <a:avLst/>
          </a:prstGeom>
          <a:noFill/>
        </p:spPr>
        <p:txBody>
          <a:bodyPr wrap="square">
            <a:spAutoFit/>
          </a:bodyPr>
          <a:lstStyle/>
          <a:p>
            <a:pPr algn="just"/>
            <a:r>
              <a:rPr lang="vi-VN" sz="2800" dirty="0">
                <a:solidFill>
                  <a:schemeClr val="bg1"/>
                </a:solidFill>
                <a:latin typeface="Cambria" panose="02040503050406030204" pitchFamily="18" charset="0"/>
                <a:ea typeface="Cambria" panose="02040503050406030204" pitchFamily="18" charset="0"/>
                <a:cs typeface="Calibri" panose="020F0502020204030204" pitchFamily="34" charset="0"/>
              </a:rPr>
              <a:t>Hình ảnh này khiến mỗi người dân chúng ta xúc động. Những chuyên gia ở những đất nước xa xôi (Liên Xô cũ) đã xa gia đình, xa tổ quốc để đến Việt Nam, giúp chúng ta xây dựng nhà máy thuỷ điện, làm ra muôn ánh sáng gửi đi muôn nơi, làm cuộc sống tươi sáng hơn. Tiếng đàn ba-la-lai-ca của cô gái Nga như giúp chúng ta cảm nhận được tình hữu nghị tốt đẹp và tương lai đang rộng mở.</a:t>
            </a:r>
          </a:p>
        </p:txBody>
      </p:sp>
      <p:grpSp>
        <p:nvGrpSpPr>
          <p:cNvPr id="3" name="Group 2">
            <a:extLst>
              <a:ext uri="{FF2B5EF4-FFF2-40B4-BE49-F238E27FC236}">
                <a16:creationId xmlns:a16="http://schemas.microsoft.com/office/drawing/2014/main" id="{9D74FB2E-7315-8E66-CC9E-50A5E92DE40F}"/>
              </a:ext>
            </a:extLst>
          </p:cNvPr>
          <p:cNvGrpSpPr/>
          <p:nvPr/>
        </p:nvGrpSpPr>
        <p:grpSpPr>
          <a:xfrm>
            <a:off x="428752" y="274805"/>
            <a:ext cx="10797462" cy="1767356"/>
            <a:chOff x="194873" y="5205460"/>
            <a:chExt cx="10797462" cy="1767356"/>
          </a:xfrm>
        </p:grpSpPr>
        <p:sp>
          <p:nvSpPr>
            <p:cNvPr id="12" name="Rectangle: Rounded Corners 5">
              <a:extLst>
                <a:ext uri="{FF2B5EF4-FFF2-40B4-BE49-F238E27FC236}">
                  <a16:creationId xmlns:a16="http://schemas.microsoft.com/office/drawing/2014/main" id="{041D27ED-A33F-4B6F-BBB0-A9EA0479122D}"/>
                </a:ext>
              </a:extLst>
            </p:cNvPr>
            <p:cNvSpPr/>
            <p:nvPr/>
          </p:nvSpPr>
          <p:spPr>
            <a:xfrm>
              <a:off x="849443" y="5367536"/>
              <a:ext cx="10142892" cy="1605280"/>
            </a:xfrm>
            <a:prstGeom prst="roundRect">
              <a:avLst/>
            </a:prstGeom>
            <a:solidFill>
              <a:schemeClr val="bg1"/>
            </a:solidFill>
            <a:ln w="57150">
              <a:solidFill>
                <a:srgbClr val="CC00FF"/>
              </a:solidFill>
              <a:prstDash val="solid"/>
              <a:extLst>
                <a:ext uri="{C807C97D-BFC1-408E-A445-0C87EB9F89A2}">
                  <ask:lineSketchStyleProps xmlns:ask="http://schemas.microsoft.com/office/drawing/2018/sketchyshapes" sd="1768336300">
                    <a:custGeom>
                      <a:avLst/>
                      <a:gdLst>
                        <a:gd name="connsiteX0" fmla="*/ 0 w 10142892"/>
                        <a:gd name="connsiteY0" fmla="*/ 267552 h 1605280"/>
                        <a:gd name="connsiteX1" fmla="*/ 267552 w 10142892"/>
                        <a:gd name="connsiteY1" fmla="*/ 0 h 1605280"/>
                        <a:gd name="connsiteX2" fmla="*/ 9875340 w 10142892"/>
                        <a:gd name="connsiteY2" fmla="*/ 0 h 1605280"/>
                        <a:gd name="connsiteX3" fmla="*/ 10142892 w 10142892"/>
                        <a:gd name="connsiteY3" fmla="*/ 267552 h 1605280"/>
                        <a:gd name="connsiteX4" fmla="*/ 10142892 w 10142892"/>
                        <a:gd name="connsiteY4" fmla="*/ 1337728 h 1605280"/>
                        <a:gd name="connsiteX5" fmla="*/ 9875340 w 10142892"/>
                        <a:gd name="connsiteY5" fmla="*/ 1605280 h 1605280"/>
                        <a:gd name="connsiteX6" fmla="*/ 267552 w 10142892"/>
                        <a:gd name="connsiteY6" fmla="*/ 1605280 h 1605280"/>
                        <a:gd name="connsiteX7" fmla="*/ 0 w 10142892"/>
                        <a:gd name="connsiteY7" fmla="*/ 1337728 h 1605280"/>
                        <a:gd name="connsiteX8" fmla="*/ 0 w 10142892"/>
                        <a:gd name="connsiteY8" fmla="*/ 267552 h 160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42892" h="1605280" fill="none" extrusionOk="0">
                          <a:moveTo>
                            <a:pt x="0" y="267552"/>
                          </a:moveTo>
                          <a:cubicBezTo>
                            <a:pt x="10815" y="112165"/>
                            <a:pt x="114304" y="-19148"/>
                            <a:pt x="267552" y="0"/>
                          </a:cubicBezTo>
                          <a:cubicBezTo>
                            <a:pt x="4304003" y="-162111"/>
                            <a:pt x="5524715" y="-123621"/>
                            <a:pt x="9875340" y="0"/>
                          </a:cubicBezTo>
                          <a:cubicBezTo>
                            <a:pt x="10032797" y="16664"/>
                            <a:pt x="10128892" y="111118"/>
                            <a:pt x="10142892" y="267552"/>
                          </a:cubicBezTo>
                          <a:cubicBezTo>
                            <a:pt x="10120580" y="475404"/>
                            <a:pt x="10099668" y="1164536"/>
                            <a:pt x="10142892" y="1337728"/>
                          </a:cubicBezTo>
                          <a:cubicBezTo>
                            <a:pt x="10136265" y="1511051"/>
                            <a:pt x="10041556" y="1621945"/>
                            <a:pt x="9875340" y="1605280"/>
                          </a:cubicBezTo>
                          <a:cubicBezTo>
                            <a:pt x="6561386" y="1764677"/>
                            <a:pt x="4564957" y="1498164"/>
                            <a:pt x="267552" y="1605280"/>
                          </a:cubicBezTo>
                          <a:cubicBezTo>
                            <a:pt x="121906" y="1625268"/>
                            <a:pt x="9652" y="1470563"/>
                            <a:pt x="0" y="1337728"/>
                          </a:cubicBezTo>
                          <a:cubicBezTo>
                            <a:pt x="-1895" y="896832"/>
                            <a:pt x="-79689" y="635893"/>
                            <a:pt x="0" y="267552"/>
                          </a:cubicBezTo>
                          <a:close/>
                        </a:path>
                        <a:path w="10142892" h="1605280" stroke="0" extrusionOk="0">
                          <a:moveTo>
                            <a:pt x="0" y="267552"/>
                          </a:moveTo>
                          <a:cubicBezTo>
                            <a:pt x="1011" y="97998"/>
                            <a:pt x="113682" y="-4113"/>
                            <a:pt x="267552" y="0"/>
                          </a:cubicBezTo>
                          <a:cubicBezTo>
                            <a:pt x="4320272" y="31561"/>
                            <a:pt x="6789388" y="164257"/>
                            <a:pt x="9875340" y="0"/>
                          </a:cubicBezTo>
                          <a:cubicBezTo>
                            <a:pt x="10017453" y="11160"/>
                            <a:pt x="10128478" y="94212"/>
                            <a:pt x="10142892" y="267552"/>
                          </a:cubicBezTo>
                          <a:cubicBezTo>
                            <a:pt x="10120463" y="513786"/>
                            <a:pt x="10087008" y="1049073"/>
                            <a:pt x="10142892" y="1337728"/>
                          </a:cubicBezTo>
                          <a:cubicBezTo>
                            <a:pt x="10145856" y="1484768"/>
                            <a:pt x="10024426" y="1616310"/>
                            <a:pt x="9875340" y="1605280"/>
                          </a:cubicBezTo>
                          <a:cubicBezTo>
                            <a:pt x="8773207" y="1565548"/>
                            <a:pt x="1337427" y="1604244"/>
                            <a:pt x="267552" y="1605280"/>
                          </a:cubicBezTo>
                          <a:cubicBezTo>
                            <a:pt x="104657" y="1599120"/>
                            <a:pt x="-17425" y="1508949"/>
                            <a:pt x="0" y="1337728"/>
                          </a:cubicBezTo>
                          <a:cubicBezTo>
                            <a:pt x="57929" y="873547"/>
                            <a:pt x="37833" y="747488"/>
                            <a:pt x="0" y="267552"/>
                          </a:cubicBezTo>
                          <a:close/>
                        </a:path>
                      </a:pathLst>
                    </a:cu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1" dirty="0">
                  <a:solidFill>
                    <a:schemeClr val="accent5">
                      <a:lumMod val="75000"/>
                    </a:schemeClr>
                  </a:solidFill>
                  <a:latin typeface="Calibri" panose="020F0502020204030204" pitchFamily="34" charset="0"/>
                  <a:cs typeface="Calibri" panose="020F0502020204030204" pitchFamily="34" charset="0"/>
                </a:rPr>
                <a:t>4. </a:t>
              </a:r>
              <a:r>
                <a:rPr lang="vi-VN" sz="3200" b="1" i="1" dirty="0">
                  <a:solidFill>
                    <a:schemeClr val="accent5">
                      <a:lumMod val="75000"/>
                    </a:schemeClr>
                  </a:solidFill>
                  <a:latin typeface="Calibri" panose="020F0502020204030204" pitchFamily="34" charset="0"/>
                  <a:cs typeface="Calibri" panose="020F0502020204030204" pitchFamily="34" charset="0"/>
                </a:rPr>
                <a:t>Nêu cảm nghĩ của em về hình ảnh cô gái Nga chơi đàn ba-la-lai-ca trên công trường thuỷ điện sông Đà.</a:t>
              </a:r>
            </a:p>
          </p:txBody>
        </p:sp>
        <p:pic>
          <p:nvPicPr>
            <p:cNvPr id="13" name="Picture 12">
              <a:extLst>
                <a:ext uri="{FF2B5EF4-FFF2-40B4-BE49-F238E27FC236}">
                  <a16:creationId xmlns:a16="http://schemas.microsoft.com/office/drawing/2014/main" id="{8AFA4A1E-32CF-029E-C87D-9E566D05E0C0}"/>
                </a:ext>
              </a:extLst>
            </p:cNvPr>
            <p:cNvPicPr>
              <a:picLocks noChangeAspect="1"/>
            </p:cNvPicPr>
            <p:nvPr/>
          </p:nvPicPr>
          <p:blipFill>
            <a:blip r:embed="rId3"/>
            <a:stretch>
              <a:fillRect/>
            </a:stretch>
          </p:blipFill>
          <p:spPr>
            <a:xfrm rot="602090">
              <a:off x="194873" y="5205460"/>
              <a:ext cx="1062611" cy="1301156"/>
            </a:xfrm>
            <a:prstGeom prst="rect">
              <a:avLst/>
            </a:prstGeom>
          </p:spPr>
        </p:pic>
      </p:grpSp>
    </p:spTree>
    <p:extLst>
      <p:ext uri="{BB962C8B-B14F-4D97-AF65-F5344CB8AC3E}">
        <p14:creationId xmlns:p14="http://schemas.microsoft.com/office/powerpoint/2010/main" val="361688354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id="{3DA37065-FF70-4732-8C2D-1B2C7D5CE4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5" name="Group 4">
            <a:extLst>
              <a:ext uri="{FF2B5EF4-FFF2-40B4-BE49-F238E27FC236}">
                <a16:creationId xmlns:a16="http://schemas.microsoft.com/office/drawing/2014/main" id="{115FFEC0-15BD-4E1F-B83A-852EE13D162F}"/>
              </a:ext>
            </a:extLst>
          </p:cNvPr>
          <p:cNvGrpSpPr/>
          <p:nvPr/>
        </p:nvGrpSpPr>
        <p:grpSpPr>
          <a:xfrm rot="320761">
            <a:off x="7157459" y="3017351"/>
            <a:ext cx="4635490" cy="3798573"/>
            <a:chOff x="7321950" y="3042467"/>
            <a:chExt cx="4635490" cy="3798573"/>
          </a:xfrm>
        </p:grpSpPr>
        <p:pic>
          <p:nvPicPr>
            <p:cNvPr id="6" name="Picture 4" descr="Cresent Moon Cartoon Images Clipart Best - Yellow Moon Black Background -  Png Download (#5398947) - PinClipart">
              <a:extLst>
                <a:ext uri="{FF2B5EF4-FFF2-40B4-BE49-F238E27FC236}">
                  <a16:creationId xmlns:a16="http://schemas.microsoft.com/office/drawing/2014/main" id="{DBC0AE17-9535-4F19-9CDC-E2209AD7CE85}"/>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628387" flipH="1">
              <a:off x="8092919" y="3042467"/>
              <a:ext cx="3864521" cy="3798573"/>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6019905D-056A-4EE1-9C81-A32B4C65802A}"/>
                </a:ext>
              </a:extLst>
            </p:cNvPr>
            <p:cNvGrpSpPr/>
            <p:nvPr/>
          </p:nvGrpSpPr>
          <p:grpSpPr>
            <a:xfrm>
              <a:off x="7321950" y="3826380"/>
              <a:ext cx="3167091" cy="2904858"/>
              <a:chOff x="676169" y="3524760"/>
              <a:chExt cx="3167091" cy="2904858"/>
            </a:xfrm>
          </p:grpSpPr>
          <p:pic>
            <p:nvPicPr>
              <p:cNvPr id="8" name="Picture 2" descr="Tập đọc: Tiếng đàn ba-la-lai-ca trên sông Đà">
                <a:extLst>
                  <a:ext uri="{FF2B5EF4-FFF2-40B4-BE49-F238E27FC236}">
                    <a16:creationId xmlns:a16="http://schemas.microsoft.com/office/drawing/2014/main" id="{5BDDC130-DFAB-4996-B533-BC4BC4A1A790}"/>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21224695" flipH="1">
                <a:off x="676169" y="4212160"/>
                <a:ext cx="3167091" cy="166398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121D91D-627F-4091-9DE4-2DC55EB2FE27}"/>
                  </a:ext>
                </a:extLst>
              </p:cNvPr>
              <p:cNvPicPr>
                <a:picLocks noChangeAspect="1"/>
              </p:cNvPicPr>
              <p:nvPr/>
            </p:nvPicPr>
            <p:blipFill rotWithShape="1">
              <a:blip r:embed="rId7" cstate="hqprint">
                <a:extLst>
                  <a:ext uri="{BEBA8EAE-BF5A-486C-A8C5-ECC9F3942E4B}">
                    <a14:imgProps xmlns:a14="http://schemas.microsoft.com/office/drawing/2010/main">
                      <a14:imgLayer r:embed="rId8">
                        <a14:imgEffect>
                          <a14:backgroundRemoval t="929" b="100000" l="0" r="90180">
                            <a14:foregroundMark x1="41183" y1="60880" x2="58560" y2="81429"/>
                            <a14:foregroundMark x1="23136" y1="43763" x2="23136" y2="43763"/>
                            <a14:backgroundMark x1="5193" y1="35769" x2="41388" y2="43803"/>
                            <a14:backgroundMark x1="52905" y1="42309" x2="60051" y2="59225"/>
                            <a14:backgroundMark x1="83033" y1="50545" x2="71774" y2="64998"/>
                            <a14:backgroundMark x1="56041" y1="41986" x2="43907" y2="54461"/>
                            <a14:backgroundMark x1="55424" y1="39685" x2="64216" y2="41986"/>
                            <a14:backgroundMark x1="70694" y1="52846" x2="66530" y2="59386"/>
                            <a14:backgroundMark x1="70900" y1="50545" x2="69460" y2="52685"/>
                          </a14:backgroundRemoval>
                        </a14:imgEffect>
                      </a14:imgLayer>
                    </a14:imgProps>
                  </a:ext>
                  <a:ext uri="{28A0092B-C50C-407E-A947-70E740481C1C}">
                    <a14:useLocalDpi xmlns:a14="http://schemas.microsoft.com/office/drawing/2010/main" val="0"/>
                  </a:ext>
                </a:extLst>
              </a:blip>
              <a:srcRect r="12004"/>
              <a:stretch/>
            </p:blipFill>
            <p:spPr>
              <a:xfrm>
                <a:off x="1681480" y="3524760"/>
                <a:ext cx="2006764" cy="2904858"/>
              </a:xfrm>
              <a:prstGeom prst="rect">
                <a:avLst/>
              </a:prstGeom>
            </p:spPr>
          </p:pic>
        </p:grpSp>
      </p:grpSp>
      <p:sp>
        <p:nvSpPr>
          <p:cNvPr id="10" name="Thought Bubble: Cloud 9">
            <a:extLst>
              <a:ext uri="{FF2B5EF4-FFF2-40B4-BE49-F238E27FC236}">
                <a16:creationId xmlns:a16="http://schemas.microsoft.com/office/drawing/2014/main" id="{CCC56AB9-7C15-47DE-ACFB-F69F6326C527}"/>
              </a:ext>
            </a:extLst>
          </p:cNvPr>
          <p:cNvSpPr/>
          <p:nvPr/>
        </p:nvSpPr>
        <p:spPr>
          <a:xfrm>
            <a:off x="278573" y="414670"/>
            <a:ext cx="6645349" cy="5489022"/>
          </a:xfrm>
          <a:prstGeom prst="cloudCallout">
            <a:avLst>
              <a:gd name="adj1" fmla="val 77897"/>
              <a:gd name="adj2" fmla="val 2152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21" name="Rectangle 20">
            <a:extLst>
              <a:ext uri="{FF2B5EF4-FFF2-40B4-BE49-F238E27FC236}">
                <a16:creationId xmlns:a16="http://schemas.microsoft.com/office/drawing/2014/main" id="{352B021E-1F78-4460-B168-E5791D3B6D6B}"/>
              </a:ext>
            </a:extLst>
          </p:cNvPr>
          <p:cNvSpPr/>
          <p:nvPr/>
        </p:nvSpPr>
        <p:spPr>
          <a:xfrm>
            <a:off x="1026160" y="2000842"/>
            <a:ext cx="5272033" cy="1569660"/>
          </a:xfrm>
          <a:prstGeom prst="rect">
            <a:avLst/>
          </a:prstGeom>
        </p:spPr>
        <p:txBody>
          <a:bodyPr wrap="square">
            <a:spAutoFit/>
          </a:bodyPr>
          <a:lstStyle/>
          <a:p>
            <a:pPr lvl="0" algn="ctr"/>
            <a:r>
              <a:rPr lang="en-US" sz="4800" b="1" dirty="0">
                <a:solidFill>
                  <a:srgbClr val="0070C0"/>
                </a:solidFill>
                <a:latin typeface="Cambria" panose="02040503050406030204" pitchFamily="18" charset="0"/>
                <a:ea typeface="Cambria" panose="02040503050406030204" pitchFamily="18" charset="0"/>
                <a:cs typeface="Times New Roman" pitchFamily="18" charset="0"/>
              </a:rPr>
              <a:t>Ý</a:t>
            </a:r>
            <a:r>
              <a:rPr lang="vi-VN" sz="4800" b="1" dirty="0">
                <a:solidFill>
                  <a:srgbClr val="0070C0"/>
                </a:solidFill>
                <a:latin typeface="Cambria" panose="02040503050406030204" pitchFamily="18" charset="0"/>
                <a:ea typeface="Cambria" panose="02040503050406030204" pitchFamily="18" charset="0"/>
                <a:cs typeface="Times New Roman" pitchFamily="18" charset="0"/>
              </a:rPr>
              <a:t> đoạn 3: Khát vọng về tương lai. </a:t>
            </a:r>
            <a:endParaRPr kumimoji="0" lang="en-US" sz="48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4657182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3">
            <a:extLst>
              <a:ext uri="{FF2B5EF4-FFF2-40B4-BE49-F238E27FC236}">
                <a16:creationId xmlns:a16="http://schemas.microsoft.com/office/drawing/2014/main" id="{2B533352-B0A5-4432-AFDF-1F136513C4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图片 6">
            <a:extLst>
              <a:ext uri="{FF2B5EF4-FFF2-40B4-BE49-F238E27FC236}">
                <a16:creationId xmlns:a16="http://schemas.microsoft.com/office/drawing/2014/main" id="{C7654652-D710-4659-83B7-66276AAC84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3260" y="181765"/>
            <a:ext cx="1108257" cy="1108257"/>
          </a:xfrm>
          <a:prstGeom prst="rect">
            <a:avLst/>
          </a:prstGeom>
        </p:spPr>
      </p:pic>
      <p:pic>
        <p:nvPicPr>
          <p:cNvPr id="6" name="图片 7">
            <a:extLst>
              <a:ext uri="{FF2B5EF4-FFF2-40B4-BE49-F238E27FC236}">
                <a16:creationId xmlns:a16="http://schemas.microsoft.com/office/drawing/2014/main" id="{764FFABD-D5F4-44F7-91BB-151F3B9678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10434" y="1308480"/>
            <a:ext cx="899535" cy="899535"/>
          </a:xfrm>
          <a:prstGeom prst="rect">
            <a:avLst/>
          </a:prstGeom>
        </p:spPr>
      </p:pic>
      <p:pic>
        <p:nvPicPr>
          <p:cNvPr id="7" name="图片 8">
            <a:extLst>
              <a:ext uri="{FF2B5EF4-FFF2-40B4-BE49-F238E27FC236}">
                <a16:creationId xmlns:a16="http://schemas.microsoft.com/office/drawing/2014/main" id="{A430A0F1-F0C3-425A-A6E8-D6683E90B1E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15934" y="981154"/>
            <a:ext cx="654652" cy="654652"/>
          </a:xfrm>
          <a:prstGeom prst="rect">
            <a:avLst/>
          </a:prstGeom>
        </p:spPr>
      </p:pic>
      <p:pic>
        <p:nvPicPr>
          <p:cNvPr id="8" name="图片 14">
            <a:extLst>
              <a:ext uri="{FF2B5EF4-FFF2-40B4-BE49-F238E27FC236}">
                <a16:creationId xmlns:a16="http://schemas.microsoft.com/office/drawing/2014/main" id="{9D89FE66-44BE-4A92-8746-5D856827EA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3206664">
            <a:off x="-238879" y="6487"/>
            <a:ext cx="2057479" cy="2057479"/>
          </a:xfrm>
          <a:prstGeom prst="rect">
            <a:avLst/>
          </a:prstGeom>
        </p:spPr>
      </p:pic>
      <p:sp>
        <p:nvSpPr>
          <p:cNvPr id="16" name="Rectangle: Rounded Corners 15">
            <a:extLst>
              <a:ext uri="{FF2B5EF4-FFF2-40B4-BE49-F238E27FC236}">
                <a16:creationId xmlns:a16="http://schemas.microsoft.com/office/drawing/2014/main" id="{F4E0CC7F-B0BB-4BD1-A742-FC636FA19B50}"/>
              </a:ext>
            </a:extLst>
          </p:cNvPr>
          <p:cNvSpPr/>
          <p:nvPr/>
        </p:nvSpPr>
        <p:spPr>
          <a:xfrm>
            <a:off x="1003300" y="1758247"/>
            <a:ext cx="9939959" cy="395148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7E643C6-BDF1-4E5B-B79A-848F9F0C7A77}"/>
              </a:ext>
            </a:extLst>
          </p:cNvPr>
          <p:cNvSpPr txBox="1"/>
          <p:nvPr/>
        </p:nvSpPr>
        <p:spPr>
          <a:xfrm>
            <a:off x="1097114" y="1867436"/>
            <a:ext cx="9671050" cy="3785652"/>
          </a:xfrm>
          <a:prstGeom prst="rect">
            <a:avLst/>
          </a:prstGeom>
          <a:noFill/>
        </p:spPr>
        <p:txBody>
          <a:bodyPr wrap="square">
            <a:spAutoFit/>
          </a:bodyPr>
          <a:lstStyle/>
          <a:p>
            <a:pPr algn="just"/>
            <a:r>
              <a:rPr lang="en-US" altLang="en-US" sz="4000" b="1" dirty="0">
                <a:solidFill>
                  <a:srgbClr val="0070C0"/>
                </a:solidFill>
                <a:latin typeface="Cambria" panose="02040503050406030204" pitchFamily="18" charset="0"/>
                <a:ea typeface="Cambria" panose="02040503050406030204" pitchFamily="18" charset="0"/>
              </a:rPr>
              <a:t>   </a:t>
            </a:r>
            <a:r>
              <a:rPr lang="vi-VN" altLang="en-US" sz="4000" b="1" dirty="0">
                <a:solidFill>
                  <a:srgbClr val="0070C0"/>
                </a:solidFill>
                <a:latin typeface="Cambria" panose="02040503050406030204" pitchFamily="18" charset="0"/>
                <a:ea typeface="Cambria" panose="02040503050406030204" pitchFamily="18" charset="0"/>
              </a:rPr>
              <a:t>Tiếng đàn đó quyện hoà với cảnh đẹp thơ mộng của đêm trăng trên công trường thế kỉ hứa hẹn bao hi vọng về tương lai tươi sáng của đât nước. Nghệ thuật (âm nhạc) mang đ</a:t>
            </a:r>
            <a:r>
              <a:rPr lang="en-US" altLang="en-US" sz="4000" b="1" dirty="0">
                <a:solidFill>
                  <a:srgbClr val="0070C0"/>
                </a:solidFill>
                <a:latin typeface="Cambria" panose="02040503050406030204" pitchFamily="18" charset="0"/>
                <a:ea typeface="Cambria" panose="02040503050406030204" pitchFamily="18" charset="0"/>
              </a:rPr>
              <a:t>ế</a:t>
            </a:r>
            <a:r>
              <a:rPr lang="vi-VN" altLang="en-US" sz="4000" b="1" dirty="0">
                <a:solidFill>
                  <a:srgbClr val="0070C0"/>
                </a:solidFill>
                <a:latin typeface="Cambria" panose="02040503050406030204" pitchFamily="18" charset="0"/>
                <a:ea typeface="Cambria" panose="02040503050406030204" pitchFamily="18" charset="0"/>
              </a:rPr>
              <a:t>n cảm xúc, niềm vui sống cho con người.</a:t>
            </a:r>
            <a:endParaRPr lang="en-US" altLang="en-US" sz="4000" b="1" dirty="0">
              <a:solidFill>
                <a:srgbClr val="0070C0"/>
              </a:solidFill>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261772A2-8A23-95A9-96FF-531EA24656F8}"/>
              </a:ext>
            </a:extLst>
          </p:cNvPr>
          <p:cNvPicPr>
            <a:picLocks noChangeAspect="1"/>
          </p:cNvPicPr>
          <p:nvPr/>
        </p:nvPicPr>
        <p:blipFill>
          <a:blip r:embed="rId7"/>
          <a:stretch>
            <a:fillRect/>
          </a:stretch>
        </p:blipFill>
        <p:spPr>
          <a:xfrm>
            <a:off x="2852649" y="588226"/>
            <a:ext cx="6425741" cy="865707"/>
          </a:xfrm>
          <a:prstGeom prst="rect">
            <a:avLst/>
          </a:prstGeom>
        </p:spPr>
      </p:pic>
    </p:spTree>
    <p:extLst>
      <p:ext uri="{BB962C8B-B14F-4D97-AF65-F5344CB8AC3E}">
        <p14:creationId xmlns:p14="http://schemas.microsoft.com/office/powerpoint/2010/main" val="213868732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id="{3DA37065-FF70-4732-8C2D-1B2C7D5CE4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5" name="Group 4">
            <a:extLst>
              <a:ext uri="{FF2B5EF4-FFF2-40B4-BE49-F238E27FC236}">
                <a16:creationId xmlns:a16="http://schemas.microsoft.com/office/drawing/2014/main" id="{115FFEC0-15BD-4E1F-B83A-852EE13D162F}"/>
              </a:ext>
            </a:extLst>
          </p:cNvPr>
          <p:cNvGrpSpPr/>
          <p:nvPr/>
        </p:nvGrpSpPr>
        <p:grpSpPr>
          <a:xfrm rot="320761">
            <a:off x="7157459" y="3017351"/>
            <a:ext cx="4635490" cy="3798573"/>
            <a:chOff x="7321950" y="3042467"/>
            <a:chExt cx="4635490" cy="3798573"/>
          </a:xfrm>
        </p:grpSpPr>
        <p:pic>
          <p:nvPicPr>
            <p:cNvPr id="6" name="Picture 4" descr="Cresent Moon Cartoon Images Clipart Best - Yellow Moon Black Background -  Png Download (#5398947) - PinClipart">
              <a:extLst>
                <a:ext uri="{FF2B5EF4-FFF2-40B4-BE49-F238E27FC236}">
                  <a16:creationId xmlns:a16="http://schemas.microsoft.com/office/drawing/2014/main" id="{DBC0AE17-9535-4F19-9CDC-E2209AD7CE85}"/>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628387" flipH="1">
              <a:off x="8092919" y="3042467"/>
              <a:ext cx="3864521" cy="3798573"/>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6019905D-056A-4EE1-9C81-A32B4C65802A}"/>
                </a:ext>
              </a:extLst>
            </p:cNvPr>
            <p:cNvGrpSpPr/>
            <p:nvPr/>
          </p:nvGrpSpPr>
          <p:grpSpPr>
            <a:xfrm>
              <a:off x="7321950" y="3826380"/>
              <a:ext cx="3167091" cy="2904858"/>
              <a:chOff x="676169" y="3524760"/>
              <a:chExt cx="3167091" cy="2904858"/>
            </a:xfrm>
          </p:grpSpPr>
          <p:pic>
            <p:nvPicPr>
              <p:cNvPr id="8" name="Picture 2" descr="Tập đọc: Tiếng đàn ba-la-lai-ca trên sông Đà">
                <a:extLst>
                  <a:ext uri="{FF2B5EF4-FFF2-40B4-BE49-F238E27FC236}">
                    <a16:creationId xmlns:a16="http://schemas.microsoft.com/office/drawing/2014/main" id="{5BDDC130-DFAB-4996-B533-BC4BC4A1A790}"/>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21224695" flipH="1">
                <a:off x="676169" y="4212160"/>
                <a:ext cx="3167091" cy="166398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121D91D-627F-4091-9DE4-2DC55EB2FE27}"/>
                  </a:ext>
                </a:extLst>
              </p:cNvPr>
              <p:cNvPicPr>
                <a:picLocks noChangeAspect="1"/>
              </p:cNvPicPr>
              <p:nvPr/>
            </p:nvPicPr>
            <p:blipFill rotWithShape="1">
              <a:blip r:embed="rId7" cstate="hqprint">
                <a:extLst>
                  <a:ext uri="{BEBA8EAE-BF5A-486C-A8C5-ECC9F3942E4B}">
                    <a14:imgProps xmlns:a14="http://schemas.microsoft.com/office/drawing/2010/main">
                      <a14:imgLayer r:embed="rId8">
                        <a14:imgEffect>
                          <a14:backgroundRemoval t="929" b="100000" l="0" r="90180">
                            <a14:foregroundMark x1="41183" y1="60880" x2="58560" y2="81429"/>
                            <a14:foregroundMark x1="23136" y1="43763" x2="23136" y2="43763"/>
                            <a14:backgroundMark x1="5193" y1="35769" x2="41388" y2="43803"/>
                            <a14:backgroundMark x1="52905" y1="42309" x2="60051" y2="59225"/>
                            <a14:backgroundMark x1="83033" y1="50545" x2="71774" y2="64998"/>
                            <a14:backgroundMark x1="56041" y1="41986" x2="43907" y2="54461"/>
                            <a14:backgroundMark x1="55424" y1="39685" x2="64216" y2="41986"/>
                            <a14:backgroundMark x1="70694" y1="52846" x2="66530" y2="59386"/>
                            <a14:backgroundMark x1="70900" y1="50545" x2="69460" y2="52685"/>
                          </a14:backgroundRemoval>
                        </a14:imgEffect>
                      </a14:imgLayer>
                    </a14:imgProps>
                  </a:ext>
                  <a:ext uri="{28A0092B-C50C-407E-A947-70E740481C1C}">
                    <a14:useLocalDpi xmlns:a14="http://schemas.microsoft.com/office/drawing/2010/main" val="0"/>
                  </a:ext>
                </a:extLst>
              </a:blip>
              <a:srcRect r="12004"/>
              <a:stretch/>
            </p:blipFill>
            <p:spPr>
              <a:xfrm>
                <a:off x="1681480" y="3524760"/>
                <a:ext cx="2006764" cy="2904858"/>
              </a:xfrm>
              <a:prstGeom prst="rect">
                <a:avLst/>
              </a:prstGeom>
            </p:spPr>
          </p:pic>
        </p:grpSp>
      </p:grpSp>
      <p:sp>
        <p:nvSpPr>
          <p:cNvPr id="10" name="Thought Bubble: Cloud 9">
            <a:extLst>
              <a:ext uri="{FF2B5EF4-FFF2-40B4-BE49-F238E27FC236}">
                <a16:creationId xmlns:a16="http://schemas.microsoft.com/office/drawing/2014/main" id="{CCC56AB9-7C15-47DE-ACFB-F69F6326C527}"/>
              </a:ext>
            </a:extLst>
          </p:cNvPr>
          <p:cNvSpPr/>
          <p:nvPr/>
        </p:nvSpPr>
        <p:spPr>
          <a:xfrm>
            <a:off x="278573" y="1841500"/>
            <a:ext cx="6645349" cy="4062192"/>
          </a:xfrm>
          <a:prstGeom prst="cloudCallout">
            <a:avLst>
              <a:gd name="adj1" fmla="val 76137"/>
              <a:gd name="adj2" fmla="val 5251"/>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等线" panose="020F0502020204030204"/>
                <a:ea typeface="+mn-ea"/>
                <a:cs typeface="+mn-cs"/>
              </a:rPr>
              <a:t>nghe náo nức</a:t>
            </a:r>
          </a:p>
        </p:txBody>
      </p:sp>
      <p:sp>
        <p:nvSpPr>
          <p:cNvPr id="11" name="Rectangle 10">
            <a:extLst>
              <a:ext uri="{FF2B5EF4-FFF2-40B4-BE49-F238E27FC236}">
                <a16:creationId xmlns:a16="http://schemas.microsoft.com/office/drawing/2014/main" id="{F4457FB5-F6F8-47B9-9761-80B2B68E5B92}"/>
              </a:ext>
            </a:extLst>
          </p:cNvPr>
          <p:cNvSpPr/>
          <p:nvPr/>
        </p:nvSpPr>
        <p:spPr>
          <a:xfrm>
            <a:off x="883920" y="2771123"/>
            <a:ext cx="5514991" cy="2123658"/>
          </a:xfrm>
          <a:prstGeom prst="rect">
            <a:avLst/>
          </a:prstGeom>
        </p:spPr>
        <p:txBody>
          <a:bodyPr wrap="square">
            <a:spAutoFit/>
          </a:bodyPr>
          <a:lstStyle/>
          <a:p>
            <a:pPr lvl="0" algn="ctr"/>
            <a:r>
              <a:rPr lang="vi-VN" sz="4400" b="1" dirty="0">
                <a:solidFill>
                  <a:srgbClr val="0070C0"/>
                </a:solidFill>
                <a:latin typeface="Cambria" panose="02040503050406030204" pitchFamily="18" charset="0"/>
                <a:ea typeface="Cambria" panose="02040503050406030204" pitchFamily="18" charset="0"/>
                <a:cs typeface="Times New Roman" pitchFamily="18" charset="0"/>
              </a:rPr>
              <a:t>Học thuộc lòng đoạn thơ từ đầu đến lấp loáng sông Đà.</a:t>
            </a:r>
            <a:endParaRPr kumimoji="0" lang="en-US" sz="44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66751804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id="{3DA37065-FF70-4732-8C2D-1B2C7D5CE4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5" name="Group 4">
            <a:extLst>
              <a:ext uri="{FF2B5EF4-FFF2-40B4-BE49-F238E27FC236}">
                <a16:creationId xmlns:a16="http://schemas.microsoft.com/office/drawing/2014/main" id="{115FFEC0-15BD-4E1F-B83A-852EE13D162F}"/>
              </a:ext>
            </a:extLst>
          </p:cNvPr>
          <p:cNvGrpSpPr/>
          <p:nvPr/>
        </p:nvGrpSpPr>
        <p:grpSpPr>
          <a:xfrm rot="320761">
            <a:off x="7157459" y="3017351"/>
            <a:ext cx="4635490" cy="3798573"/>
            <a:chOff x="7321950" y="3042467"/>
            <a:chExt cx="4635490" cy="3798573"/>
          </a:xfrm>
        </p:grpSpPr>
        <p:pic>
          <p:nvPicPr>
            <p:cNvPr id="6" name="Picture 4" descr="Cresent Moon Cartoon Images Clipart Best - Yellow Moon Black Background -  Png Download (#5398947) - PinClipart">
              <a:extLst>
                <a:ext uri="{FF2B5EF4-FFF2-40B4-BE49-F238E27FC236}">
                  <a16:creationId xmlns:a16="http://schemas.microsoft.com/office/drawing/2014/main" id="{DBC0AE17-9535-4F19-9CDC-E2209AD7CE85}"/>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628387" flipH="1">
              <a:off x="8092919" y="3042467"/>
              <a:ext cx="3864521" cy="3798573"/>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6019905D-056A-4EE1-9C81-A32B4C65802A}"/>
                </a:ext>
              </a:extLst>
            </p:cNvPr>
            <p:cNvGrpSpPr/>
            <p:nvPr/>
          </p:nvGrpSpPr>
          <p:grpSpPr>
            <a:xfrm>
              <a:off x="7321950" y="3826380"/>
              <a:ext cx="3167091" cy="2904858"/>
              <a:chOff x="676169" y="3524760"/>
              <a:chExt cx="3167091" cy="2904858"/>
            </a:xfrm>
          </p:grpSpPr>
          <p:pic>
            <p:nvPicPr>
              <p:cNvPr id="8" name="Picture 2" descr="Tập đọc: Tiếng đàn ba-la-lai-ca trên sông Đà">
                <a:extLst>
                  <a:ext uri="{FF2B5EF4-FFF2-40B4-BE49-F238E27FC236}">
                    <a16:creationId xmlns:a16="http://schemas.microsoft.com/office/drawing/2014/main" id="{5BDDC130-DFAB-4996-B533-BC4BC4A1A790}"/>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21224695" flipH="1">
                <a:off x="676169" y="4212160"/>
                <a:ext cx="3167091" cy="166398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121D91D-627F-4091-9DE4-2DC55EB2FE27}"/>
                  </a:ext>
                </a:extLst>
              </p:cNvPr>
              <p:cNvPicPr>
                <a:picLocks noChangeAspect="1"/>
              </p:cNvPicPr>
              <p:nvPr/>
            </p:nvPicPr>
            <p:blipFill rotWithShape="1">
              <a:blip r:embed="rId7" cstate="hqprint">
                <a:extLst>
                  <a:ext uri="{BEBA8EAE-BF5A-486C-A8C5-ECC9F3942E4B}">
                    <a14:imgProps xmlns:a14="http://schemas.microsoft.com/office/drawing/2010/main">
                      <a14:imgLayer r:embed="rId8">
                        <a14:imgEffect>
                          <a14:backgroundRemoval t="929" b="100000" l="0" r="90180">
                            <a14:foregroundMark x1="41183" y1="60880" x2="58560" y2="81429"/>
                            <a14:foregroundMark x1="23136" y1="43763" x2="23136" y2="43763"/>
                            <a14:backgroundMark x1="5193" y1="35769" x2="41388" y2="43803"/>
                            <a14:backgroundMark x1="52905" y1="42309" x2="60051" y2="59225"/>
                            <a14:backgroundMark x1="83033" y1="50545" x2="71774" y2="64998"/>
                            <a14:backgroundMark x1="56041" y1="41986" x2="43907" y2="54461"/>
                            <a14:backgroundMark x1="55424" y1="39685" x2="64216" y2="41986"/>
                            <a14:backgroundMark x1="70694" y1="52846" x2="66530" y2="59386"/>
                            <a14:backgroundMark x1="70900" y1="50545" x2="69460" y2="52685"/>
                          </a14:backgroundRemoval>
                        </a14:imgEffect>
                      </a14:imgLayer>
                    </a14:imgProps>
                  </a:ext>
                  <a:ext uri="{28A0092B-C50C-407E-A947-70E740481C1C}">
                    <a14:useLocalDpi xmlns:a14="http://schemas.microsoft.com/office/drawing/2010/main" val="0"/>
                  </a:ext>
                </a:extLst>
              </a:blip>
              <a:srcRect r="12004"/>
              <a:stretch/>
            </p:blipFill>
            <p:spPr>
              <a:xfrm>
                <a:off x="1681480" y="3524760"/>
                <a:ext cx="2006764" cy="2904858"/>
              </a:xfrm>
              <a:prstGeom prst="rect">
                <a:avLst/>
              </a:prstGeom>
            </p:spPr>
          </p:pic>
        </p:grpSp>
      </p:grpSp>
      <p:sp>
        <p:nvSpPr>
          <p:cNvPr id="10" name="Thought Bubble: Cloud 9">
            <a:extLst>
              <a:ext uri="{FF2B5EF4-FFF2-40B4-BE49-F238E27FC236}">
                <a16:creationId xmlns:a16="http://schemas.microsoft.com/office/drawing/2014/main" id="{CCC56AB9-7C15-47DE-ACFB-F69F6326C527}"/>
              </a:ext>
            </a:extLst>
          </p:cNvPr>
          <p:cNvSpPr/>
          <p:nvPr/>
        </p:nvSpPr>
        <p:spPr>
          <a:xfrm>
            <a:off x="278573" y="414670"/>
            <a:ext cx="8163447" cy="5489022"/>
          </a:xfrm>
          <a:prstGeom prst="cloudCallout">
            <a:avLst>
              <a:gd name="adj1" fmla="val 13883"/>
              <a:gd name="adj2" fmla="val -2881"/>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12" name="Text Box 12">
            <a:extLst>
              <a:ext uri="{FF2B5EF4-FFF2-40B4-BE49-F238E27FC236}">
                <a16:creationId xmlns:a16="http://schemas.microsoft.com/office/drawing/2014/main" id="{2D02D7C8-27AA-4983-BF15-7C4FEDAF39B0}"/>
              </a:ext>
            </a:extLst>
          </p:cNvPr>
          <p:cNvSpPr txBox="1">
            <a:spLocks noChangeArrowheads="1"/>
          </p:cNvSpPr>
          <p:nvPr/>
        </p:nvSpPr>
        <p:spPr bwMode="auto">
          <a:xfrm>
            <a:off x="1269435" y="1276724"/>
            <a:ext cx="7543800" cy="830997"/>
          </a:xfrm>
          <a:prstGeom prst="rect">
            <a:avLst/>
          </a:prstGeom>
          <a:noFill/>
          <a:ln>
            <a:noFill/>
          </a:ln>
          <a:effectLst>
            <a:prstShdw prst="shdw17" dist="17961" dir="2700000">
              <a:srgbClr val="99993D"/>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dirty="0" err="1">
                <a:solidFill>
                  <a:srgbClr val="FF3300"/>
                </a:solidFill>
                <a:latin typeface="Cambria" panose="02040503050406030204" pitchFamily="18" charset="0"/>
                <a:ea typeface="Cambria" panose="02040503050406030204" pitchFamily="18" charset="0"/>
              </a:rPr>
              <a:t>Nêu</a:t>
            </a:r>
            <a:r>
              <a:rPr lang="en-US" altLang="en-US" sz="3600" b="1" dirty="0">
                <a:solidFill>
                  <a:srgbClr val="FF3300"/>
                </a:solidFill>
                <a:latin typeface="Cambria" panose="02040503050406030204" pitchFamily="18" charset="0"/>
                <a:ea typeface="Cambria" panose="02040503050406030204" pitchFamily="18" charset="0"/>
              </a:rPr>
              <a:t> </a:t>
            </a:r>
            <a:r>
              <a:rPr lang="en-US" altLang="en-US" sz="3600" b="1" dirty="0" err="1">
                <a:solidFill>
                  <a:srgbClr val="FF3300"/>
                </a:solidFill>
                <a:latin typeface="Cambria" panose="02040503050406030204" pitchFamily="18" charset="0"/>
                <a:ea typeface="Cambria" panose="02040503050406030204" pitchFamily="18" charset="0"/>
              </a:rPr>
              <a:t>cách</a:t>
            </a:r>
            <a:r>
              <a:rPr lang="en-US" altLang="en-US" sz="3600" b="1" dirty="0">
                <a:solidFill>
                  <a:srgbClr val="FF3300"/>
                </a:solidFill>
                <a:latin typeface="Cambria" panose="02040503050406030204" pitchFamily="18" charset="0"/>
                <a:ea typeface="Cambria" panose="02040503050406030204" pitchFamily="18" charset="0"/>
              </a:rPr>
              <a:t> </a:t>
            </a:r>
            <a:r>
              <a:rPr lang="en-US" altLang="en-US" sz="3600" b="1" dirty="0" err="1">
                <a:solidFill>
                  <a:srgbClr val="FF3300"/>
                </a:solidFill>
                <a:latin typeface="Cambria" panose="02040503050406030204" pitchFamily="18" charset="0"/>
                <a:ea typeface="Cambria" panose="02040503050406030204" pitchFamily="18" charset="0"/>
              </a:rPr>
              <a:t>đọc</a:t>
            </a:r>
            <a:r>
              <a:rPr lang="en-US" altLang="en-US" sz="3600" b="1" dirty="0">
                <a:solidFill>
                  <a:srgbClr val="FF3300"/>
                </a:solidFill>
                <a:latin typeface="Cambria" panose="02040503050406030204" pitchFamily="18" charset="0"/>
                <a:ea typeface="Cambria" panose="02040503050406030204" pitchFamily="18" charset="0"/>
              </a:rPr>
              <a:t> </a:t>
            </a:r>
            <a:r>
              <a:rPr lang="en-US" altLang="en-US" sz="3600" b="1" dirty="0" err="1">
                <a:solidFill>
                  <a:srgbClr val="FF3300"/>
                </a:solidFill>
                <a:latin typeface="Cambria" panose="02040503050406030204" pitchFamily="18" charset="0"/>
                <a:ea typeface="Cambria" panose="02040503050406030204" pitchFamily="18" charset="0"/>
              </a:rPr>
              <a:t>diễn</a:t>
            </a:r>
            <a:r>
              <a:rPr lang="en-US" altLang="en-US" sz="3600" b="1" dirty="0">
                <a:solidFill>
                  <a:srgbClr val="FF3300"/>
                </a:solidFill>
                <a:latin typeface="Cambria" panose="02040503050406030204" pitchFamily="18" charset="0"/>
                <a:ea typeface="Cambria" panose="02040503050406030204" pitchFamily="18" charset="0"/>
              </a:rPr>
              <a:t> </a:t>
            </a:r>
            <a:r>
              <a:rPr lang="en-US" altLang="en-US" sz="3600" b="1" dirty="0" err="1">
                <a:solidFill>
                  <a:srgbClr val="FF3300"/>
                </a:solidFill>
                <a:latin typeface="Cambria" panose="02040503050406030204" pitchFamily="18" charset="0"/>
                <a:ea typeface="Cambria" panose="02040503050406030204" pitchFamily="18" charset="0"/>
              </a:rPr>
              <a:t>cảm</a:t>
            </a:r>
            <a:r>
              <a:rPr lang="en-US" altLang="en-US" sz="3600" b="1" dirty="0">
                <a:solidFill>
                  <a:srgbClr val="FF3300"/>
                </a:solidFill>
                <a:latin typeface="Cambria" panose="02040503050406030204" pitchFamily="18" charset="0"/>
                <a:ea typeface="Cambria" panose="02040503050406030204" pitchFamily="18" charset="0"/>
              </a:rPr>
              <a:t> </a:t>
            </a:r>
            <a:r>
              <a:rPr lang="en-US" altLang="en-US" sz="3600" b="1" dirty="0" err="1">
                <a:solidFill>
                  <a:srgbClr val="FF3300"/>
                </a:solidFill>
                <a:latin typeface="Cambria" panose="02040503050406030204" pitchFamily="18" charset="0"/>
                <a:ea typeface="Cambria" panose="02040503050406030204" pitchFamily="18" charset="0"/>
              </a:rPr>
              <a:t>bài</a:t>
            </a:r>
            <a:r>
              <a:rPr lang="en-US" altLang="en-US" sz="3600" b="1" dirty="0">
                <a:solidFill>
                  <a:srgbClr val="FF3300"/>
                </a:solidFill>
                <a:latin typeface="Cambria" panose="02040503050406030204" pitchFamily="18" charset="0"/>
                <a:ea typeface="Cambria" panose="02040503050406030204" pitchFamily="18" charset="0"/>
              </a:rPr>
              <a:t> </a:t>
            </a:r>
            <a:r>
              <a:rPr lang="en-US" altLang="en-US" sz="3600" b="1" dirty="0" err="1">
                <a:solidFill>
                  <a:srgbClr val="FF3300"/>
                </a:solidFill>
                <a:latin typeface="Cambria" panose="02040503050406030204" pitchFamily="18" charset="0"/>
                <a:ea typeface="Cambria" panose="02040503050406030204" pitchFamily="18" charset="0"/>
              </a:rPr>
              <a:t>thơ</a:t>
            </a:r>
            <a:r>
              <a:rPr lang="en-US" altLang="en-US" sz="3600" b="1" dirty="0">
                <a:solidFill>
                  <a:srgbClr val="FF3300"/>
                </a:solidFill>
                <a:latin typeface="Cambria" panose="02040503050406030204" pitchFamily="18" charset="0"/>
                <a:ea typeface="Cambria" panose="02040503050406030204" pitchFamily="18" charset="0"/>
              </a:rPr>
              <a:t> ?</a:t>
            </a:r>
            <a:r>
              <a:rPr lang="en-US" altLang="en-US" sz="4800" dirty="0">
                <a:solidFill>
                  <a:srgbClr val="0066FF"/>
                </a:solidFill>
                <a:latin typeface="Cambria" panose="02040503050406030204" pitchFamily="18" charset="0"/>
                <a:ea typeface="Cambria" panose="02040503050406030204" pitchFamily="18" charset="0"/>
              </a:rPr>
              <a:t> </a:t>
            </a:r>
          </a:p>
        </p:txBody>
      </p:sp>
      <p:sp>
        <p:nvSpPr>
          <p:cNvPr id="13" name="Text Box 13">
            <a:extLst>
              <a:ext uri="{FF2B5EF4-FFF2-40B4-BE49-F238E27FC236}">
                <a16:creationId xmlns:a16="http://schemas.microsoft.com/office/drawing/2014/main" id="{91D13427-4751-43AC-B8C4-809E9B4106B6}"/>
              </a:ext>
            </a:extLst>
          </p:cNvPr>
          <p:cNvSpPr txBox="1">
            <a:spLocks noChangeArrowheads="1"/>
          </p:cNvSpPr>
          <p:nvPr/>
        </p:nvSpPr>
        <p:spPr bwMode="auto">
          <a:xfrm>
            <a:off x="974144" y="2357515"/>
            <a:ext cx="6883117" cy="2369880"/>
          </a:xfrm>
          <a:prstGeom prst="rect">
            <a:avLst/>
          </a:prstGeom>
          <a:noFill/>
          <a:ln>
            <a:noFill/>
          </a:ln>
          <a:effectLst>
            <a:prstShdw prst="shdw17" dist="17961" dir="2700000">
              <a:srgbClr val="99993D"/>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3600" b="1" i="1">
                <a:solidFill>
                  <a:srgbClr val="0070C0"/>
                </a:solidFill>
                <a:latin typeface="Cambria" panose="02040503050406030204" pitchFamily="18" charset="0"/>
                <a:ea typeface="Cambria" panose="02040503050406030204" pitchFamily="18" charset="0"/>
              </a:rPr>
              <a:t>Toàn bài đọc với giọng chậm rãi, ngân nga , thể hiện được niềm xúc động của tác giả khi nghe tiếng đàn trong đêm trăng.</a:t>
            </a:r>
          </a:p>
        </p:txBody>
      </p:sp>
    </p:spTree>
    <p:extLst>
      <p:ext uri="{BB962C8B-B14F-4D97-AF65-F5344CB8AC3E}">
        <p14:creationId xmlns:p14="http://schemas.microsoft.com/office/powerpoint/2010/main" val="181630565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EE8C10B-E6E4-4275-8DC8-C389AD4804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1998" cy="6858000"/>
          </a:xfrm>
          <a:prstGeom prst="rect">
            <a:avLst/>
          </a:prstGeom>
        </p:spPr>
      </p:pic>
      <p:pic>
        <p:nvPicPr>
          <p:cNvPr id="6146" name="Picture 2" descr="Trang Đặng Xuân Xuyến: CẢM NHẬN KHI ĐỌC “HƯ VÔ” CỦA NHÀ THƠ QUANG HUY - Tác  giả: Ngọc Bái (Yên Bái)">
            <a:extLst>
              <a:ext uri="{FF2B5EF4-FFF2-40B4-BE49-F238E27FC236}">
                <a16:creationId xmlns:a16="http://schemas.microsoft.com/office/drawing/2014/main" id="{88022D75-78F0-489D-8AF8-EE77012F8E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812800" y="446087"/>
            <a:ext cx="5511800" cy="33097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Oval 4">
            <a:extLst>
              <a:ext uri="{FF2B5EF4-FFF2-40B4-BE49-F238E27FC236}">
                <a16:creationId xmlns:a16="http://schemas.microsoft.com/office/drawing/2014/main" id="{9AC6FA68-ECAE-498D-8E0F-54EDF59488D4}"/>
              </a:ext>
            </a:extLst>
          </p:cNvPr>
          <p:cNvSpPr/>
          <p:nvPr/>
        </p:nvSpPr>
        <p:spPr>
          <a:xfrm>
            <a:off x="7137399" y="317500"/>
            <a:ext cx="4876801" cy="6223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2432D42-C393-4B42-95AE-D59ADF05718E}"/>
              </a:ext>
            </a:extLst>
          </p:cNvPr>
          <p:cNvSpPr txBox="1"/>
          <p:nvPr/>
        </p:nvSpPr>
        <p:spPr>
          <a:xfrm>
            <a:off x="7861299" y="1166842"/>
            <a:ext cx="3429000" cy="4770537"/>
          </a:xfrm>
          <a:prstGeom prst="rect">
            <a:avLst/>
          </a:prstGeom>
          <a:noFill/>
        </p:spPr>
        <p:txBody>
          <a:bodyPr wrap="square">
            <a:spAutoFit/>
          </a:bodyPr>
          <a:lstStyle/>
          <a:p>
            <a:pPr algn="ctr" eaLnBrk="1" hangingPunct="1"/>
            <a:r>
              <a:rPr lang="en-US" altLang="en-US" sz="4000" b="1">
                <a:solidFill>
                  <a:srgbClr val="0070C0"/>
                </a:solidFill>
                <a:latin typeface="Calibri" panose="020F0502020204030204" pitchFamily="34" charset="0"/>
                <a:cs typeface="Calibri" panose="020F0502020204030204" pitchFamily="34" charset="0"/>
              </a:rPr>
              <a:t>Nhiều bài  thơ nổi tiếng:</a:t>
            </a:r>
          </a:p>
          <a:p>
            <a:pPr eaLnBrk="1" hangingPunct="1"/>
            <a:r>
              <a:rPr lang="en-US" altLang="en-US" sz="3600" b="1">
                <a:latin typeface="Calibri" panose="020F0502020204030204" pitchFamily="34" charset="0"/>
                <a:cs typeface="Calibri" panose="020F0502020204030204" pitchFamily="34" charset="0"/>
              </a:rPr>
              <a:t>- </a:t>
            </a:r>
            <a:r>
              <a:rPr lang="vi-VN" altLang="en-US" sz="3600" b="1">
                <a:latin typeface="Calibri" panose="020F0502020204030204" pitchFamily="34" charset="0"/>
                <a:cs typeface="Calibri" panose="020F0502020204030204" pitchFamily="34" charset="0"/>
              </a:rPr>
              <a:t>Tiếng đàn</a:t>
            </a:r>
          </a:p>
          <a:p>
            <a:pPr eaLnBrk="1" hangingPunct="1"/>
            <a:r>
              <a:rPr lang="vi-VN" altLang="en-US" sz="3600" b="1">
                <a:latin typeface="Calibri" panose="020F0502020204030204" pitchFamily="34" charset="0"/>
                <a:cs typeface="Calibri" panose="020F0502020204030204" pitchFamily="34" charset="0"/>
              </a:rPr>
              <a:t>Ba – la – lai – ca trên sông Đà</a:t>
            </a:r>
          </a:p>
          <a:p>
            <a:pPr marL="285750" indent="-285750" eaLnBrk="1" hangingPunct="1">
              <a:buFontTx/>
              <a:buChar char="-"/>
            </a:pPr>
            <a:r>
              <a:rPr lang="vi-VN" altLang="en-US" sz="3600" b="1">
                <a:latin typeface="Calibri" panose="020F0502020204030204" pitchFamily="34" charset="0"/>
                <a:cs typeface="Calibri" panose="020F0502020204030204" pitchFamily="34" charset="0"/>
              </a:rPr>
              <a:t>Hư vô</a:t>
            </a:r>
          </a:p>
          <a:p>
            <a:pPr marL="285750" indent="-285750" eaLnBrk="1" hangingPunct="1">
              <a:buFontTx/>
              <a:buChar char="-"/>
            </a:pPr>
            <a:r>
              <a:rPr lang="vi-VN" altLang="en-US" sz="3600" b="1">
                <a:latin typeface="Calibri" panose="020F0502020204030204" pitchFamily="34" charset="0"/>
                <a:cs typeface="Calibri" panose="020F0502020204030204" pitchFamily="34" charset="0"/>
              </a:rPr>
              <a:t>Màu kỷ niệm</a:t>
            </a:r>
          </a:p>
          <a:p>
            <a:pPr marL="285750" indent="-285750" eaLnBrk="1" hangingPunct="1">
              <a:buFontTx/>
              <a:buChar char="-"/>
            </a:pPr>
            <a:r>
              <a:rPr lang="vi-VN" altLang="en-US" sz="3600" b="1">
                <a:latin typeface="Calibri" panose="020F0502020204030204" pitchFamily="34" charset="0"/>
                <a:cs typeface="Calibri" panose="020F0502020204030204" pitchFamily="34" charset="0"/>
              </a:rPr>
              <a:t>Bất ngờ em</a:t>
            </a:r>
            <a:endParaRPr lang="en-US" altLang="en-US" sz="3600" b="1">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574812E6-C197-45B3-8CD6-B0D528045160}"/>
              </a:ext>
            </a:extLst>
          </p:cNvPr>
          <p:cNvSpPr txBox="1"/>
          <p:nvPr/>
        </p:nvSpPr>
        <p:spPr>
          <a:xfrm>
            <a:off x="381000" y="3859742"/>
            <a:ext cx="6350000" cy="2862322"/>
          </a:xfrm>
          <a:prstGeom prst="rect">
            <a:avLst/>
          </a:prstGeom>
          <a:noFill/>
        </p:spPr>
        <p:txBody>
          <a:bodyPr wrap="square">
            <a:spAutoFit/>
          </a:bodyPr>
          <a:lstStyle/>
          <a:p>
            <a:pPr algn="just" eaLnBrk="1" hangingPunct="1"/>
            <a:r>
              <a:rPr lang="vi-VN" altLang="en-US" sz="3600" b="1">
                <a:solidFill>
                  <a:schemeClr val="bg1"/>
                </a:solidFill>
                <a:latin typeface="Calibri" panose="020F0502020204030204" pitchFamily="34" charset="0"/>
                <a:cs typeface="Calibri" panose="020F0502020204030204" pitchFamily="34" charset="0"/>
              </a:rPr>
              <a:t>Nhà văn – nhà thơ </a:t>
            </a:r>
            <a:r>
              <a:rPr lang="nl-NL" altLang="en-US" sz="3600" b="1">
                <a:solidFill>
                  <a:schemeClr val="bg1"/>
                </a:solidFill>
                <a:latin typeface="Calibri" panose="020F0502020204030204" pitchFamily="34" charset="0"/>
                <a:cs typeface="Calibri" panose="020F0502020204030204" pitchFamily="34" charset="0"/>
              </a:rPr>
              <a:t>Quang Huy tên thật là Nguyễn Quang Huy, sinh năm 1936 tại Cẩm Giàng, Hải Dương. Ông sáng tác rất nhiều thơ và truyện ngắn.</a:t>
            </a:r>
            <a:endParaRPr lang="en-US" altLang="en-US" sz="3600" b="1">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4400704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arn(inVertical)">
                                      <p:cBhvr>
                                        <p:cTn id="7" dur="500"/>
                                        <p:tgtEl>
                                          <p:spTgt spid="614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77821A95-0167-47D9-80EC-BA4A434EE8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8" cy="6858000"/>
          </a:xfrm>
          <a:prstGeom prst="rect">
            <a:avLst/>
          </a:prstGeom>
        </p:spPr>
      </p:pic>
      <p:sp>
        <p:nvSpPr>
          <p:cNvPr id="6" name="TextBox 5">
            <a:extLst>
              <a:ext uri="{FF2B5EF4-FFF2-40B4-BE49-F238E27FC236}">
                <a16:creationId xmlns:a16="http://schemas.microsoft.com/office/drawing/2014/main" id="{4AA134FD-A096-4E5A-BF42-FE0CC90FA937}"/>
              </a:ext>
            </a:extLst>
          </p:cNvPr>
          <p:cNvSpPr txBox="1"/>
          <p:nvPr/>
        </p:nvSpPr>
        <p:spPr>
          <a:xfrm>
            <a:off x="132080" y="4684249"/>
            <a:ext cx="7226300" cy="1938992"/>
          </a:xfrm>
          <a:prstGeom prst="rect">
            <a:avLst/>
          </a:prstGeom>
          <a:noFill/>
        </p:spPr>
        <p:txBody>
          <a:bodyPr wrap="square">
            <a:spAutoFit/>
          </a:bodyPr>
          <a:lstStyle/>
          <a:p>
            <a:r>
              <a:rPr lang="vi-VN" sz="2400" b="1" dirty="0">
                <a:ln>
                  <a:solidFill>
                    <a:schemeClr val="bg1"/>
                  </a:solidFill>
                </a:ln>
                <a:solidFill>
                  <a:schemeClr val="bg1"/>
                </a:solidFill>
                <a:latin typeface="Calibri" panose="020F0502020204030204" pitchFamily="34" charset="0"/>
                <a:cs typeface="Calibri" panose="020F0502020204030204" pitchFamily="34" charset="0"/>
              </a:rPr>
              <a:t>Trên sông Đà</a:t>
            </a:r>
          </a:p>
          <a:p>
            <a:r>
              <a:rPr lang="vi-VN" sz="2400" b="1" dirty="0">
                <a:ln>
                  <a:solidFill>
                    <a:schemeClr val="bg1"/>
                  </a:solidFill>
                </a:ln>
                <a:solidFill>
                  <a:schemeClr val="bg1"/>
                </a:solidFill>
                <a:latin typeface="Calibri" panose="020F0502020204030204" pitchFamily="34" charset="0"/>
                <a:cs typeface="Calibri" panose="020F0502020204030204" pitchFamily="34" charset="0"/>
              </a:rPr>
              <a:t>Một đêm trăng chơi vơi</a:t>
            </a:r>
          </a:p>
          <a:p>
            <a:r>
              <a:rPr lang="vi-VN" sz="2400" b="1" dirty="0">
                <a:ln>
                  <a:solidFill>
                    <a:schemeClr val="bg1"/>
                  </a:solidFill>
                </a:ln>
                <a:solidFill>
                  <a:schemeClr val="bg1"/>
                </a:solidFill>
                <a:latin typeface="Calibri" panose="020F0502020204030204" pitchFamily="34" charset="0"/>
                <a:cs typeface="Calibri" panose="020F0502020204030204" pitchFamily="34" charset="0"/>
              </a:rPr>
              <a:t>Tôi đã nghe tiếng ba-la-lai-ca như thế</a:t>
            </a:r>
          </a:p>
          <a:p>
            <a:r>
              <a:rPr lang="vi-VN" sz="2400" b="1" dirty="0">
                <a:ln>
                  <a:solidFill>
                    <a:schemeClr val="bg1"/>
                  </a:solidFill>
                </a:ln>
                <a:solidFill>
                  <a:schemeClr val="bg1"/>
                </a:solidFill>
                <a:latin typeface="Calibri" panose="020F0502020204030204" pitchFamily="34" charset="0"/>
                <a:cs typeface="Calibri" panose="020F0502020204030204" pitchFamily="34" charset="0"/>
              </a:rPr>
              <a:t>Một cô gái Nga mái tóc màu hạt dẻ</a:t>
            </a:r>
          </a:p>
          <a:p>
            <a:r>
              <a:rPr lang="vi-VN" sz="2400" b="1" dirty="0">
                <a:ln>
                  <a:solidFill>
                    <a:schemeClr val="bg1"/>
                  </a:solidFill>
                </a:ln>
                <a:solidFill>
                  <a:schemeClr val="bg1"/>
                </a:solidFill>
                <a:latin typeface="Calibri" panose="020F0502020204030204" pitchFamily="34" charset="0"/>
                <a:cs typeface="Calibri" panose="020F0502020204030204" pitchFamily="34" charset="0"/>
              </a:rPr>
              <a:t>Ngón tay đan trên những sợi dây đồng.</a:t>
            </a:r>
            <a:endParaRPr lang="vi-VN" sz="2400" b="1" i="0" dirty="0">
              <a:ln>
                <a:solidFill>
                  <a:schemeClr val="bg1"/>
                </a:solidFill>
              </a:ln>
              <a:solidFill>
                <a:schemeClr val="bg1"/>
              </a:solidFill>
              <a:effectLst/>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7B543E42-30DA-4625-8150-C6475D99A30A}"/>
              </a:ext>
            </a:extLst>
          </p:cNvPr>
          <p:cNvSpPr txBox="1"/>
          <p:nvPr/>
        </p:nvSpPr>
        <p:spPr>
          <a:xfrm>
            <a:off x="182880" y="1255631"/>
            <a:ext cx="7226300" cy="1200329"/>
          </a:xfrm>
          <a:prstGeom prst="rect">
            <a:avLst/>
          </a:prstGeom>
          <a:noFill/>
        </p:spPr>
        <p:txBody>
          <a:bodyPr wrap="square">
            <a:spAutoFit/>
          </a:bodyPr>
          <a:lstStyle/>
          <a:p>
            <a:r>
              <a:rPr lang="vi-VN" sz="2400" b="1" dirty="0">
                <a:ln>
                  <a:solidFill>
                    <a:schemeClr val="bg1"/>
                  </a:solidFill>
                </a:ln>
                <a:solidFill>
                  <a:schemeClr val="bg1"/>
                </a:solidFill>
                <a:latin typeface="Calibri" panose="020F0502020204030204" pitchFamily="34" charset="0"/>
                <a:cs typeface="Calibri" panose="020F0502020204030204" pitchFamily="34" charset="0"/>
              </a:rPr>
              <a:t>Tiếng đàn ba-la-lai-ca</a:t>
            </a:r>
          </a:p>
          <a:p>
            <a:r>
              <a:rPr lang="vi-VN" sz="2400" b="1" dirty="0">
                <a:ln>
                  <a:solidFill>
                    <a:schemeClr val="bg1"/>
                  </a:solidFill>
                </a:ln>
                <a:solidFill>
                  <a:schemeClr val="bg1"/>
                </a:solidFill>
                <a:latin typeface="Calibri" panose="020F0502020204030204" pitchFamily="34" charset="0"/>
                <a:cs typeface="Calibri" panose="020F0502020204030204" pitchFamily="34" charset="0"/>
              </a:rPr>
              <a:t>Như ngọn gió bình yên</a:t>
            </a:r>
          </a:p>
          <a:p>
            <a:r>
              <a:rPr lang="vi-VN" sz="2400" b="1" dirty="0">
                <a:ln>
                  <a:solidFill>
                    <a:schemeClr val="bg1"/>
                  </a:solidFill>
                </a:ln>
                <a:solidFill>
                  <a:schemeClr val="bg1"/>
                </a:solidFill>
                <a:latin typeface="Calibri" panose="020F0502020204030204" pitchFamily="34" charset="0"/>
                <a:cs typeface="Calibri" panose="020F0502020204030204" pitchFamily="34" charset="0"/>
              </a:rPr>
              <a:t>Thổi qua rừng bạch dương dìu dặt…</a:t>
            </a:r>
            <a:endParaRPr lang="en-US" sz="2400" dirty="0">
              <a:ln>
                <a:solidFill>
                  <a:schemeClr val="bg1"/>
                </a:solidFill>
              </a:ln>
            </a:endParaRPr>
          </a:p>
        </p:txBody>
      </p:sp>
      <p:pic>
        <p:nvPicPr>
          <p:cNvPr id="5" name="Picture 4">
            <a:extLst>
              <a:ext uri="{FF2B5EF4-FFF2-40B4-BE49-F238E27FC236}">
                <a16:creationId xmlns:a16="http://schemas.microsoft.com/office/drawing/2014/main" id="{2D7D4481-0DD9-3BF8-AC79-BB6D1E9A3A44}"/>
              </a:ext>
            </a:extLst>
          </p:cNvPr>
          <p:cNvPicPr>
            <a:picLocks noChangeAspect="1"/>
          </p:cNvPicPr>
          <p:nvPr/>
        </p:nvPicPr>
        <p:blipFill>
          <a:blip r:embed="rId3"/>
          <a:stretch>
            <a:fillRect/>
          </a:stretch>
        </p:blipFill>
        <p:spPr>
          <a:xfrm>
            <a:off x="1087710" y="144232"/>
            <a:ext cx="9833700" cy="920576"/>
          </a:xfrm>
          <a:prstGeom prst="rect">
            <a:avLst/>
          </a:prstGeom>
        </p:spPr>
      </p:pic>
      <p:pic>
        <p:nvPicPr>
          <p:cNvPr id="8" name="Picture 7">
            <a:extLst>
              <a:ext uri="{FF2B5EF4-FFF2-40B4-BE49-F238E27FC236}">
                <a16:creationId xmlns:a16="http://schemas.microsoft.com/office/drawing/2014/main" id="{629E2758-E41B-9108-CA50-9948EAB03251}"/>
              </a:ext>
            </a:extLst>
          </p:cNvPr>
          <p:cNvPicPr>
            <a:picLocks noChangeAspect="1"/>
          </p:cNvPicPr>
          <p:nvPr/>
        </p:nvPicPr>
        <p:blipFill>
          <a:blip r:embed="rId4"/>
          <a:stretch>
            <a:fillRect/>
          </a:stretch>
        </p:blipFill>
        <p:spPr>
          <a:xfrm>
            <a:off x="10064265" y="3982721"/>
            <a:ext cx="2127735" cy="2875280"/>
          </a:xfrm>
          <a:prstGeom prst="rect">
            <a:avLst/>
          </a:prstGeom>
        </p:spPr>
      </p:pic>
      <p:sp>
        <p:nvSpPr>
          <p:cNvPr id="10" name="TextBox 9">
            <a:extLst>
              <a:ext uri="{FF2B5EF4-FFF2-40B4-BE49-F238E27FC236}">
                <a16:creationId xmlns:a16="http://schemas.microsoft.com/office/drawing/2014/main" id="{545FCF33-DE36-E5B2-2B21-F98AF240D42D}"/>
              </a:ext>
            </a:extLst>
          </p:cNvPr>
          <p:cNvSpPr txBox="1"/>
          <p:nvPr/>
        </p:nvSpPr>
        <p:spPr>
          <a:xfrm>
            <a:off x="132080" y="2637391"/>
            <a:ext cx="7226300" cy="1938992"/>
          </a:xfrm>
          <a:prstGeom prst="rect">
            <a:avLst/>
          </a:prstGeom>
          <a:noFill/>
        </p:spPr>
        <p:txBody>
          <a:bodyPr wrap="square">
            <a:spAutoFit/>
          </a:bodyPr>
          <a:lstStyle/>
          <a:p>
            <a:r>
              <a:rPr lang="vi-VN" sz="2400" b="1" dirty="0">
                <a:ln>
                  <a:solidFill>
                    <a:schemeClr val="bg1"/>
                  </a:solidFill>
                </a:ln>
                <a:solidFill>
                  <a:schemeClr val="bg1"/>
                </a:solidFill>
                <a:latin typeface="Calibri" panose="020F0502020204030204" pitchFamily="34" charset="0"/>
                <a:cs typeface="Calibri" panose="020F0502020204030204" pitchFamily="34" charset="0"/>
              </a:rPr>
              <a:t>Tiếng đàn ba-la-lai-ca</a:t>
            </a:r>
          </a:p>
          <a:p>
            <a:r>
              <a:rPr lang="vi-VN" sz="2400" b="1" dirty="0">
                <a:ln>
                  <a:solidFill>
                    <a:schemeClr val="bg1"/>
                  </a:solidFill>
                </a:ln>
                <a:solidFill>
                  <a:schemeClr val="bg1"/>
                </a:solidFill>
                <a:latin typeface="Calibri" panose="020F0502020204030204" pitchFamily="34" charset="0"/>
                <a:cs typeface="Calibri" panose="020F0502020204030204" pitchFamily="34" charset="0"/>
              </a:rPr>
              <a:t>Như ngọn sóng</a:t>
            </a:r>
          </a:p>
          <a:p>
            <a:r>
              <a:rPr lang="vi-VN" sz="2400" b="1" dirty="0">
                <a:ln>
                  <a:solidFill>
                    <a:schemeClr val="bg1"/>
                  </a:solidFill>
                </a:ln>
                <a:solidFill>
                  <a:schemeClr val="bg1"/>
                </a:solidFill>
                <a:latin typeface="Calibri" panose="020F0502020204030204" pitchFamily="34" charset="0"/>
                <a:cs typeface="Calibri" panose="020F0502020204030204" pitchFamily="34" charset="0"/>
              </a:rPr>
              <a:t>Vỗ trắng phau ghềnh đá</a:t>
            </a:r>
          </a:p>
          <a:p>
            <a:r>
              <a:rPr lang="vi-VN" sz="2400" b="1" dirty="0">
                <a:ln>
                  <a:solidFill>
                    <a:schemeClr val="bg1"/>
                  </a:solidFill>
                </a:ln>
                <a:solidFill>
                  <a:schemeClr val="bg1"/>
                </a:solidFill>
                <a:latin typeface="Calibri" panose="020F0502020204030204" pitchFamily="34" charset="0"/>
                <a:cs typeface="Calibri" panose="020F0502020204030204" pitchFamily="34" charset="0"/>
              </a:rPr>
              <a:t>Nghe náo nức</a:t>
            </a:r>
          </a:p>
          <a:p>
            <a:r>
              <a:rPr lang="vi-VN" sz="2400" b="1" dirty="0">
                <a:ln>
                  <a:solidFill>
                    <a:schemeClr val="bg1"/>
                  </a:solidFill>
                </a:ln>
                <a:solidFill>
                  <a:schemeClr val="bg1"/>
                </a:solidFill>
                <a:latin typeface="Calibri" panose="020F0502020204030204" pitchFamily="34" charset="0"/>
                <a:cs typeface="Calibri" panose="020F0502020204030204" pitchFamily="34" charset="0"/>
              </a:rPr>
              <a:t>Những dòng sông nóng lòng tìm biển cả...</a:t>
            </a:r>
            <a:endParaRPr lang="en-US" sz="2400" dirty="0">
              <a:ln>
                <a:solidFill>
                  <a:schemeClr val="bg1"/>
                </a:solidFill>
              </a:ln>
            </a:endParaRPr>
          </a:p>
        </p:txBody>
      </p:sp>
      <p:sp>
        <p:nvSpPr>
          <p:cNvPr id="15" name="TextBox 14">
            <a:extLst>
              <a:ext uri="{FF2B5EF4-FFF2-40B4-BE49-F238E27FC236}">
                <a16:creationId xmlns:a16="http://schemas.microsoft.com/office/drawing/2014/main" id="{58D1B04E-BEDB-3C39-664F-AE0D3CFBA27D}"/>
              </a:ext>
            </a:extLst>
          </p:cNvPr>
          <p:cNvSpPr txBox="1"/>
          <p:nvPr/>
        </p:nvSpPr>
        <p:spPr>
          <a:xfrm>
            <a:off x="5567680" y="1377551"/>
            <a:ext cx="7226300" cy="2308324"/>
          </a:xfrm>
          <a:prstGeom prst="rect">
            <a:avLst/>
          </a:prstGeom>
          <a:noFill/>
        </p:spPr>
        <p:txBody>
          <a:bodyPr wrap="square">
            <a:spAutoFit/>
          </a:bodyPr>
          <a:lstStyle/>
          <a:p>
            <a:r>
              <a:rPr lang="vi-VN" sz="2400" b="1" dirty="0">
                <a:ln>
                  <a:solidFill>
                    <a:schemeClr val="bg1"/>
                  </a:solidFill>
                </a:ln>
                <a:solidFill>
                  <a:schemeClr val="bg1"/>
                </a:solidFill>
                <a:latin typeface="Calibri" panose="020F0502020204030204" pitchFamily="34" charset="0"/>
                <a:cs typeface="Calibri" panose="020F0502020204030204" pitchFamily="34" charset="0"/>
              </a:rPr>
              <a:t>Lúc ấy</a:t>
            </a:r>
          </a:p>
          <a:p>
            <a:r>
              <a:rPr lang="vi-VN" sz="2400" b="1" dirty="0">
                <a:ln>
                  <a:solidFill>
                    <a:schemeClr val="bg1"/>
                  </a:solidFill>
                </a:ln>
                <a:solidFill>
                  <a:schemeClr val="bg1"/>
                </a:solidFill>
                <a:latin typeface="Calibri" panose="020F0502020204030204" pitchFamily="34" charset="0"/>
                <a:cs typeface="Calibri" panose="020F0502020204030204" pitchFamily="34" charset="0"/>
              </a:rPr>
              <a:t>Cả công trường say ngủ cạnh dòng sông</a:t>
            </a:r>
          </a:p>
          <a:p>
            <a:r>
              <a:rPr lang="vi-VN" sz="2400" b="1" dirty="0">
                <a:ln>
                  <a:solidFill>
                    <a:schemeClr val="bg1"/>
                  </a:solidFill>
                </a:ln>
                <a:solidFill>
                  <a:schemeClr val="bg1"/>
                </a:solidFill>
                <a:latin typeface="Calibri" panose="020F0502020204030204" pitchFamily="34" charset="0"/>
                <a:cs typeface="Calibri" panose="020F0502020204030204" pitchFamily="34" charset="0"/>
              </a:rPr>
              <a:t>Những tháp khoan nhô lên trời ngẫm nghĩ</a:t>
            </a:r>
          </a:p>
          <a:p>
            <a:r>
              <a:rPr lang="vi-VN" sz="2400" b="1" dirty="0">
                <a:ln>
                  <a:solidFill>
                    <a:schemeClr val="bg1"/>
                  </a:solidFill>
                </a:ln>
                <a:solidFill>
                  <a:schemeClr val="bg1"/>
                </a:solidFill>
                <a:latin typeface="Calibri" panose="020F0502020204030204" pitchFamily="34" charset="0"/>
                <a:cs typeface="Calibri" panose="020F0502020204030204" pitchFamily="34" charset="0"/>
              </a:rPr>
              <a:t>Những xe ủi, xe ben sóng vai nhau nằm nghỉ</a:t>
            </a:r>
          </a:p>
          <a:p>
            <a:r>
              <a:rPr lang="vi-VN" sz="2400" b="1" dirty="0">
                <a:ln>
                  <a:solidFill>
                    <a:schemeClr val="bg1"/>
                  </a:solidFill>
                </a:ln>
                <a:solidFill>
                  <a:schemeClr val="bg1"/>
                </a:solidFill>
                <a:latin typeface="Calibri" panose="020F0502020204030204" pitchFamily="34" charset="0"/>
                <a:cs typeface="Calibri" panose="020F0502020204030204" pitchFamily="34" charset="0"/>
              </a:rPr>
              <a:t>Chỉ còn tiếng đàn ngân nga</a:t>
            </a:r>
          </a:p>
          <a:p>
            <a:r>
              <a:rPr lang="vi-VN" sz="2400" b="1" dirty="0">
                <a:ln>
                  <a:solidFill>
                    <a:schemeClr val="bg1"/>
                  </a:solidFill>
                </a:ln>
                <a:solidFill>
                  <a:schemeClr val="bg1"/>
                </a:solidFill>
                <a:latin typeface="Calibri" panose="020F0502020204030204" pitchFamily="34" charset="0"/>
                <a:cs typeface="Calibri" panose="020F0502020204030204" pitchFamily="34" charset="0"/>
              </a:rPr>
              <a:t>Với một dòng trăng lấp loáng sông Đà.</a:t>
            </a:r>
            <a:endParaRPr lang="en-US" sz="2400" dirty="0">
              <a:ln>
                <a:solidFill>
                  <a:schemeClr val="bg1"/>
                </a:solidFill>
              </a:ln>
            </a:endParaRPr>
          </a:p>
        </p:txBody>
      </p:sp>
      <p:sp>
        <p:nvSpPr>
          <p:cNvPr id="16" name="TextBox 15">
            <a:extLst>
              <a:ext uri="{FF2B5EF4-FFF2-40B4-BE49-F238E27FC236}">
                <a16:creationId xmlns:a16="http://schemas.microsoft.com/office/drawing/2014/main" id="{4B813BE8-6F5F-E2EC-FA3E-57BF50CBAE85}"/>
              </a:ext>
            </a:extLst>
          </p:cNvPr>
          <p:cNvSpPr txBox="1"/>
          <p:nvPr/>
        </p:nvSpPr>
        <p:spPr>
          <a:xfrm>
            <a:off x="5567680" y="3858796"/>
            <a:ext cx="5963920" cy="2308324"/>
          </a:xfrm>
          <a:prstGeom prst="rect">
            <a:avLst/>
          </a:prstGeom>
          <a:noFill/>
        </p:spPr>
        <p:txBody>
          <a:bodyPr wrap="square">
            <a:spAutoFit/>
          </a:bodyPr>
          <a:lstStyle/>
          <a:p>
            <a:r>
              <a:rPr lang="vi-VN" sz="2400" b="1" dirty="0">
                <a:ln>
                  <a:solidFill>
                    <a:schemeClr val="bg1"/>
                  </a:solidFill>
                </a:ln>
                <a:solidFill>
                  <a:schemeClr val="bg1"/>
                </a:solidFill>
                <a:latin typeface="Calibri" panose="020F0502020204030204" pitchFamily="34" charset="0"/>
                <a:cs typeface="Calibri" panose="020F0502020204030204" pitchFamily="34" charset="0"/>
              </a:rPr>
              <a:t>Ngày mai</a:t>
            </a:r>
          </a:p>
          <a:p>
            <a:r>
              <a:rPr lang="vi-VN" sz="2400" b="1" dirty="0">
                <a:ln>
                  <a:solidFill>
                    <a:schemeClr val="bg1"/>
                  </a:solidFill>
                </a:ln>
                <a:solidFill>
                  <a:schemeClr val="bg1"/>
                </a:solidFill>
                <a:latin typeface="Calibri" panose="020F0502020204030204" pitchFamily="34" charset="0"/>
                <a:cs typeface="Calibri" panose="020F0502020204030204" pitchFamily="34" charset="0"/>
              </a:rPr>
              <a:t>Chiếc đập lớn nối liền hai khối núi</a:t>
            </a:r>
          </a:p>
          <a:p>
            <a:r>
              <a:rPr lang="vi-VN" sz="2400" b="1" dirty="0">
                <a:ln>
                  <a:solidFill>
                    <a:schemeClr val="bg1"/>
                  </a:solidFill>
                </a:ln>
                <a:solidFill>
                  <a:schemeClr val="bg1"/>
                </a:solidFill>
                <a:latin typeface="Calibri" panose="020F0502020204030204" pitchFamily="34" charset="0"/>
                <a:cs typeface="Calibri" panose="020F0502020204030204" pitchFamily="34" charset="0"/>
              </a:rPr>
              <a:t>Biển sẽ nằm bỡ ngỡ giữa cao nguyên</a:t>
            </a:r>
          </a:p>
          <a:p>
            <a:r>
              <a:rPr lang="vi-VN" sz="2400" b="1" dirty="0">
                <a:ln>
                  <a:solidFill>
                    <a:schemeClr val="bg1"/>
                  </a:solidFill>
                </a:ln>
                <a:solidFill>
                  <a:schemeClr val="bg1"/>
                </a:solidFill>
                <a:latin typeface="Calibri" panose="020F0502020204030204" pitchFamily="34" charset="0"/>
                <a:cs typeface="Calibri" panose="020F0502020204030204" pitchFamily="34" charset="0"/>
              </a:rPr>
              <a:t>Sông Đà gửi ánh sáng đi muôn ngả</a:t>
            </a:r>
          </a:p>
          <a:p>
            <a:r>
              <a:rPr lang="vi-VN" sz="2400" b="1" dirty="0">
                <a:ln>
                  <a:solidFill>
                    <a:schemeClr val="bg1"/>
                  </a:solidFill>
                </a:ln>
                <a:solidFill>
                  <a:schemeClr val="bg1"/>
                </a:solidFill>
                <a:latin typeface="Calibri" panose="020F0502020204030204" pitchFamily="34" charset="0"/>
                <a:cs typeface="Calibri" panose="020F0502020204030204" pitchFamily="34" charset="0"/>
              </a:rPr>
              <a:t>Từ công trình thuỷ điện lớn đầu tiên.</a:t>
            </a:r>
          </a:p>
          <a:p>
            <a:pPr algn="r"/>
            <a:r>
              <a:rPr lang="vi-VN" sz="2400" b="1" dirty="0">
                <a:ln>
                  <a:solidFill>
                    <a:schemeClr val="bg1"/>
                  </a:solidFill>
                </a:ln>
                <a:solidFill>
                  <a:schemeClr val="bg1"/>
                </a:solidFill>
                <a:latin typeface="Calibri" panose="020F0502020204030204" pitchFamily="34" charset="0"/>
                <a:cs typeface="Calibri" panose="020F0502020204030204" pitchFamily="34" charset="0"/>
              </a:rPr>
              <a:t>(Quang Huy)</a:t>
            </a:r>
            <a:endParaRPr lang="en-US" sz="2400" dirty="0">
              <a:ln>
                <a:solidFill>
                  <a:schemeClr val="bg1"/>
                </a:solidFill>
              </a:ln>
            </a:endParaRPr>
          </a:p>
        </p:txBody>
      </p:sp>
    </p:spTree>
    <p:extLst>
      <p:ext uri="{BB962C8B-B14F-4D97-AF65-F5344CB8AC3E}">
        <p14:creationId xmlns:p14="http://schemas.microsoft.com/office/powerpoint/2010/main" val="236749388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0" grpId="0"/>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DF31CA26-652B-4477-99BD-CB0A1DD524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8" cy="6858000"/>
          </a:xfrm>
          <a:prstGeom prst="rect">
            <a:avLst/>
          </a:prstGeom>
        </p:spPr>
      </p:pic>
      <p:sp>
        <p:nvSpPr>
          <p:cNvPr id="9" name="Rectangle: Rounded Corners 8">
            <a:extLst>
              <a:ext uri="{FF2B5EF4-FFF2-40B4-BE49-F238E27FC236}">
                <a16:creationId xmlns:a16="http://schemas.microsoft.com/office/drawing/2014/main" id="{9E781516-484B-4244-9CC1-2B92F57728C0}"/>
              </a:ext>
            </a:extLst>
          </p:cNvPr>
          <p:cNvSpPr/>
          <p:nvPr/>
        </p:nvSpPr>
        <p:spPr>
          <a:xfrm>
            <a:off x="238759" y="2618913"/>
            <a:ext cx="3053082" cy="29690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ltLang="en-US" sz="3600" b="1" dirty="0">
                <a:solidFill>
                  <a:srgbClr val="0070C0"/>
                </a:solidFill>
                <a:latin typeface="Calibri" panose="020F0502020204030204" pitchFamily="34" charset="0"/>
                <a:cs typeface="Calibri" panose="020F0502020204030204" pitchFamily="34" charset="0"/>
              </a:rPr>
              <a:t>Đoạn 1: Từ đầu đến </a:t>
            </a:r>
            <a:r>
              <a:rPr lang="nl-NL" altLang="en-US" sz="3600" b="1" i="1" dirty="0">
                <a:solidFill>
                  <a:srgbClr val="0070C0"/>
                </a:solidFill>
                <a:latin typeface="Calibri" panose="020F0502020204030204" pitchFamily="34" charset="0"/>
                <a:cs typeface="Calibri" panose="020F0502020204030204" pitchFamily="34" charset="0"/>
              </a:rPr>
              <a:t>nóng lòng tìm biển cá.</a:t>
            </a:r>
            <a:endParaRPr lang="en-US" sz="2800" i="1" dirty="0"/>
          </a:p>
        </p:txBody>
      </p:sp>
      <p:sp>
        <p:nvSpPr>
          <p:cNvPr id="10" name="Rectangle: Rounded Corners 9">
            <a:extLst>
              <a:ext uri="{FF2B5EF4-FFF2-40B4-BE49-F238E27FC236}">
                <a16:creationId xmlns:a16="http://schemas.microsoft.com/office/drawing/2014/main" id="{D7A2ADF1-EF00-4C9D-9778-BACB8D3BF14F}"/>
              </a:ext>
            </a:extLst>
          </p:cNvPr>
          <p:cNvSpPr/>
          <p:nvPr/>
        </p:nvSpPr>
        <p:spPr>
          <a:xfrm>
            <a:off x="4267200" y="2600961"/>
            <a:ext cx="3017520" cy="29159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ltLang="en-US" sz="3600" b="1" dirty="0">
                <a:solidFill>
                  <a:srgbClr val="0070C0"/>
                </a:solidFill>
                <a:latin typeface="Calibri" panose="020F0502020204030204" pitchFamily="34" charset="0"/>
                <a:cs typeface="Calibri" panose="020F0502020204030204" pitchFamily="34" charset="0"/>
              </a:rPr>
              <a:t>Đoạn 2: Tiếp theo đến </a:t>
            </a:r>
            <a:r>
              <a:rPr lang="nl-NL" altLang="en-US" sz="3600" b="1" i="1" dirty="0">
                <a:solidFill>
                  <a:srgbClr val="0070C0"/>
                </a:solidFill>
                <a:latin typeface="Calibri" panose="020F0502020204030204" pitchFamily="34" charset="0"/>
                <a:cs typeface="Calibri" panose="020F0502020204030204" pitchFamily="34" charset="0"/>
              </a:rPr>
              <a:t>lấp loáng sông Đà.</a:t>
            </a:r>
            <a:endParaRPr lang="en-US" altLang="en-US" sz="2800" i="1" dirty="0">
              <a:solidFill>
                <a:srgbClr val="0070C0"/>
              </a:solidFill>
              <a:latin typeface="Calibri" panose="020F0502020204030204" pitchFamily="34" charset="0"/>
              <a:cs typeface="Calibri" panose="020F0502020204030204" pitchFamily="34" charset="0"/>
            </a:endParaRPr>
          </a:p>
        </p:txBody>
      </p:sp>
      <p:sp>
        <p:nvSpPr>
          <p:cNvPr id="7" name="Rectangle 1">
            <a:extLst>
              <a:ext uri="{FF2B5EF4-FFF2-40B4-BE49-F238E27FC236}">
                <a16:creationId xmlns:a16="http://schemas.microsoft.com/office/drawing/2014/main" id="{D6FB4273-E300-4932-A714-4D2DAB7671CC}"/>
              </a:ext>
            </a:extLst>
          </p:cNvPr>
          <p:cNvSpPr>
            <a:spLocks noChangeArrowheads="1"/>
          </p:cNvSpPr>
          <p:nvPr/>
        </p:nvSpPr>
        <p:spPr bwMode="auto">
          <a:xfrm>
            <a:off x="2081412" y="468226"/>
            <a:ext cx="988187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nl-NL" altLang="en-US" sz="4400" b="1">
                <a:solidFill>
                  <a:schemeClr val="bg1"/>
                </a:solidFill>
                <a:latin typeface="Calibri" panose="020F0502020204030204" pitchFamily="34" charset="0"/>
                <a:cs typeface="Calibri" panose="020F0502020204030204" pitchFamily="34" charset="0"/>
              </a:rPr>
              <a:t>Bài </a:t>
            </a:r>
            <a:r>
              <a:rPr lang="vi-VN" altLang="en-US" sz="4400" b="1">
                <a:solidFill>
                  <a:schemeClr val="bg1"/>
                </a:solidFill>
                <a:latin typeface="Calibri" panose="020F0502020204030204" pitchFamily="34" charset="0"/>
                <a:cs typeface="Calibri" panose="020F0502020204030204" pitchFamily="34" charset="0"/>
              </a:rPr>
              <a:t>thơ </a:t>
            </a:r>
            <a:r>
              <a:rPr lang="nl-NL" altLang="en-US" sz="4400" b="1">
                <a:solidFill>
                  <a:schemeClr val="bg1"/>
                </a:solidFill>
                <a:latin typeface="Calibri" panose="020F0502020204030204" pitchFamily="34" charset="0"/>
                <a:cs typeface="Calibri" panose="020F0502020204030204" pitchFamily="34" charset="0"/>
              </a:rPr>
              <a:t>được chia làm mấy đoạn?</a:t>
            </a:r>
            <a:endParaRPr lang="en-US" altLang="en-US" sz="4400">
              <a:solidFill>
                <a:schemeClr val="bg1"/>
              </a:solidFill>
              <a:latin typeface="Calibri" panose="020F0502020204030204" pitchFamily="34" charset="0"/>
              <a:cs typeface="Calibri" panose="020F0502020204030204" pitchFamily="34" charset="0"/>
            </a:endParaRPr>
          </a:p>
        </p:txBody>
      </p:sp>
      <p:pic>
        <p:nvPicPr>
          <p:cNvPr id="12" name="图片 6">
            <a:extLst>
              <a:ext uri="{FF2B5EF4-FFF2-40B4-BE49-F238E27FC236}">
                <a16:creationId xmlns:a16="http://schemas.microsoft.com/office/drawing/2014/main" id="{BBD1FF49-8B86-450C-87B2-BDD7880B3E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3260" y="181765"/>
            <a:ext cx="1108257" cy="1108257"/>
          </a:xfrm>
          <a:prstGeom prst="rect">
            <a:avLst/>
          </a:prstGeom>
        </p:spPr>
      </p:pic>
      <p:pic>
        <p:nvPicPr>
          <p:cNvPr id="13" name="图片 7">
            <a:extLst>
              <a:ext uri="{FF2B5EF4-FFF2-40B4-BE49-F238E27FC236}">
                <a16:creationId xmlns:a16="http://schemas.microsoft.com/office/drawing/2014/main" id="{CB9F2450-04C9-4896-A659-97A97938A1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10434" y="1308480"/>
            <a:ext cx="899535" cy="899535"/>
          </a:xfrm>
          <a:prstGeom prst="rect">
            <a:avLst/>
          </a:prstGeom>
        </p:spPr>
      </p:pic>
      <p:pic>
        <p:nvPicPr>
          <p:cNvPr id="14" name="图片 8">
            <a:extLst>
              <a:ext uri="{FF2B5EF4-FFF2-40B4-BE49-F238E27FC236}">
                <a16:creationId xmlns:a16="http://schemas.microsoft.com/office/drawing/2014/main" id="{8C353A5A-1131-487F-BBBE-4239D15B2ED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15934" y="981154"/>
            <a:ext cx="654652" cy="654652"/>
          </a:xfrm>
          <a:prstGeom prst="rect">
            <a:avLst/>
          </a:prstGeom>
        </p:spPr>
      </p:pic>
      <p:pic>
        <p:nvPicPr>
          <p:cNvPr id="15" name="图片 14">
            <a:extLst>
              <a:ext uri="{FF2B5EF4-FFF2-40B4-BE49-F238E27FC236}">
                <a16:creationId xmlns:a16="http://schemas.microsoft.com/office/drawing/2014/main" id="{8A198D3E-761C-4505-B582-591DAD3E6A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3206664">
            <a:off x="-238879" y="6487"/>
            <a:ext cx="2057479" cy="2057479"/>
          </a:xfrm>
          <a:prstGeom prst="rect">
            <a:avLst/>
          </a:prstGeom>
        </p:spPr>
      </p:pic>
      <p:sp>
        <p:nvSpPr>
          <p:cNvPr id="2" name="Rectangle: Rounded Corners 1">
            <a:extLst>
              <a:ext uri="{FF2B5EF4-FFF2-40B4-BE49-F238E27FC236}">
                <a16:creationId xmlns:a16="http://schemas.microsoft.com/office/drawing/2014/main" id="{401B619B-EF2F-96B0-B765-06F95E72522F}"/>
              </a:ext>
            </a:extLst>
          </p:cNvPr>
          <p:cNvSpPr/>
          <p:nvPr/>
        </p:nvSpPr>
        <p:spPr>
          <a:xfrm>
            <a:off x="8473440" y="2550161"/>
            <a:ext cx="3017520" cy="29159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ltLang="en-US" sz="4400" b="1" dirty="0">
                <a:solidFill>
                  <a:srgbClr val="0070C0"/>
                </a:solidFill>
                <a:latin typeface="Calibri" panose="020F0502020204030204" pitchFamily="34" charset="0"/>
                <a:cs typeface="Calibri" panose="020F0502020204030204" pitchFamily="34" charset="0"/>
              </a:rPr>
              <a:t>Đoạn 3:</a:t>
            </a:r>
          </a:p>
          <a:p>
            <a:pPr algn="ctr"/>
            <a:r>
              <a:rPr lang="nl-NL" altLang="en-US" sz="4400" b="1" dirty="0">
                <a:solidFill>
                  <a:srgbClr val="0070C0"/>
                </a:solidFill>
                <a:latin typeface="Calibri" panose="020F0502020204030204" pitchFamily="34" charset="0"/>
                <a:cs typeface="Calibri" panose="020F0502020204030204" pitchFamily="34" charset="0"/>
              </a:rPr>
              <a:t>Còn lại</a:t>
            </a:r>
            <a:endParaRPr lang="en-US" altLang="en-US" sz="3600" i="1"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0602027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750" fill="hold"/>
                                        <p:tgtEl>
                                          <p:spTgt spid="14"/>
                                        </p:tgtEl>
                                        <p:attrNameLst>
                                          <p:attrName>ppt_w</p:attrName>
                                        </p:attrNameLst>
                                      </p:cBhvr>
                                      <p:tavLst>
                                        <p:tav tm="0">
                                          <p:val>
                                            <p:fltVal val="0"/>
                                          </p:val>
                                        </p:tav>
                                        <p:tav tm="100000">
                                          <p:val>
                                            <p:strVal val="#ppt_w"/>
                                          </p:val>
                                        </p:tav>
                                      </p:tavLst>
                                    </p:anim>
                                    <p:anim calcmode="lin" valueType="num">
                                      <p:cBhvr>
                                        <p:cTn id="8" dur="750" fill="hold"/>
                                        <p:tgtEl>
                                          <p:spTgt spid="14"/>
                                        </p:tgtEl>
                                        <p:attrNameLst>
                                          <p:attrName>ppt_h</p:attrName>
                                        </p:attrNameLst>
                                      </p:cBhvr>
                                      <p:tavLst>
                                        <p:tav tm="0">
                                          <p:val>
                                            <p:fltVal val="0"/>
                                          </p:val>
                                        </p:tav>
                                        <p:tav tm="100000">
                                          <p:val>
                                            <p:strVal val="#ppt_h"/>
                                          </p:val>
                                        </p:tav>
                                      </p:tavLst>
                                    </p:anim>
                                    <p:anim calcmode="lin" valueType="num">
                                      <p:cBhvr>
                                        <p:cTn id="9" dur="750" fill="hold"/>
                                        <p:tgtEl>
                                          <p:spTgt spid="14"/>
                                        </p:tgtEl>
                                        <p:attrNameLst>
                                          <p:attrName>style.rotation</p:attrName>
                                        </p:attrNameLst>
                                      </p:cBhvr>
                                      <p:tavLst>
                                        <p:tav tm="0">
                                          <p:val>
                                            <p:fltVal val="90"/>
                                          </p:val>
                                        </p:tav>
                                        <p:tav tm="100000">
                                          <p:val>
                                            <p:fltVal val="0"/>
                                          </p:val>
                                        </p:tav>
                                      </p:tavLst>
                                    </p:anim>
                                    <p:animEffect transition="in" filter="fade">
                                      <p:cBhvr>
                                        <p:cTn id="10" dur="750"/>
                                        <p:tgtEl>
                                          <p:spTgt spid="14"/>
                                        </p:tgtEl>
                                      </p:cBhvr>
                                    </p:animEffect>
                                  </p:childTnLst>
                                </p:cTn>
                              </p:par>
                            </p:childTnLst>
                          </p:cTn>
                        </p:par>
                        <p:par>
                          <p:cTn id="11" fill="hold">
                            <p:stCondLst>
                              <p:cond delay="750"/>
                            </p:stCondLst>
                            <p:childTnLst>
                              <p:par>
                                <p:cTn id="12" presetID="31" presetClass="entr" presetSubtype="0"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750" fill="hold"/>
                                        <p:tgtEl>
                                          <p:spTgt spid="13"/>
                                        </p:tgtEl>
                                        <p:attrNameLst>
                                          <p:attrName>ppt_w</p:attrName>
                                        </p:attrNameLst>
                                      </p:cBhvr>
                                      <p:tavLst>
                                        <p:tav tm="0">
                                          <p:val>
                                            <p:fltVal val="0"/>
                                          </p:val>
                                        </p:tav>
                                        <p:tav tm="100000">
                                          <p:val>
                                            <p:strVal val="#ppt_w"/>
                                          </p:val>
                                        </p:tav>
                                      </p:tavLst>
                                    </p:anim>
                                    <p:anim calcmode="lin" valueType="num">
                                      <p:cBhvr>
                                        <p:cTn id="15" dur="750" fill="hold"/>
                                        <p:tgtEl>
                                          <p:spTgt spid="13"/>
                                        </p:tgtEl>
                                        <p:attrNameLst>
                                          <p:attrName>ppt_h</p:attrName>
                                        </p:attrNameLst>
                                      </p:cBhvr>
                                      <p:tavLst>
                                        <p:tav tm="0">
                                          <p:val>
                                            <p:fltVal val="0"/>
                                          </p:val>
                                        </p:tav>
                                        <p:tav tm="100000">
                                          <p:val>
                                            <p:strVal val="#ppt_h"/>
                                          </p:val>
                                        </p:tav>
                                      </p:tavLst>
                                    </p:anim>
                                    <p:anim calcmode="lin" valueType="num">
                                      <p:cBhvr>
                                        <p:cTn id="16" dur="750" fill="hold"/>
                                        <p:tgtEl>
                                          <p:spTgt spid="13"/>
                                        </p:tgtEl>
                                        <p:attrNameLst>
                                          <p:attrName>style.rotation</p:attrName>
                                        </p:attrNameLst>
                                      </p:cBhvr>
                                      <p:tavLst>
                                        <p:tav tm="0">
                                          <p:val>
                                            <p:fltVal val="90"/>
                                          </p:val>
                                        </p:tav>
                                        <p:tav tm="100000">
                                          <p:val>
                                            <p:fltVal val="0"/>
                                          </p:val>
                                        </p:tav>
                                      </p:tavLst>
                                    </p:anim>
                                    <p:animEffect transition="in" filter="fade">
                                      <p:cBhvr>
                                        <p:cTn id="17" dur="750"/>
                                        <p:tgtEl>
                                          <p:spTgt spid="13"/>
                                        </p:tgtEl>
                                      </p:cBhvr>
                                    </p:animEffect>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750"/>
                                        <p:tgtEl>
                                          <p:spTgt spid="15"/>
                                        </p:tgtEl>
                                      </p:cBhvr>
                                    </p:animEffect>
                                    <p:anim calcmode="lin" valueType="num">
                                      <p:cBhvr>
                                        <p:cTn id="22" dur="750" fill="hold"/>
                                        <p:tgtEl>
                                          <p:spTgt spid="15"/>
                                        </p:tgtEl>
                                        <p:attrNameLst>
                                          <p:attrName>ppt_x</p:attrName>
                                        </p:attrNameLst>
                                      </p:cBhvr>
                                      <p:tavLst>
                                        <p:tav tm="0">
                                          <p:val>
                                            <p:strVal val="#ppt_x"/>
                                          </p:val>
                                        </p:tav>
                                        <p:tav tm="100000">
                                          <p:val>
                                            <p:strVal val="#ppt_x"/>
                                          </p:val>
                                        </p:tav>
                                      </p:tavLst>
                                    </p:anim>
                                    <p:anim calcmode="lin" valueType="num">
                                      <p:cBhvr>
                                        <p:cTn id="23" dur="750" fill="hold"/>
                                        <p:tgtEl>
                                          <p:spTgt spid="15"/>
                                        </p:tgtEl>
                                        <p:attrNameLst>
                                          <p:attrName>ppt_y</p:attrName>
                                        </p:attrNameLst>
                                      </p:cBhvr>
                                      <p:tavLst>
                                        <p:tav tm="0">
                                          <p:val>
                                            <p:strVal val="#ppt_y+.1"/>
                                          </p:val>
                                        </p:tav>
                                        <p:tav tm="100000">
                                          <p:val>
                                            <p:strVal val="#ppt_y"/>
                                          </p:val>
                                        </p:tav>
                                      </p:tavLst>
                                    </p:anim>
                                  </p:childTnLst>
                                </p:cTn>
                              </p:par>
                              <p:par>
                                <p:cTn id="24" presetID="31"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750" fill="hold"/>
                                        <p:tgtEl>
                                          <p:spTgt spid="12"/>
                                        </p:tgtEl>
                                        <p:attrNameLst>
                                          <p:attrName>ppt_w</p:attrName>
                                        </p:attrNameLst>
                                      </p:cBhvr>
                                      <p:tavLst>
                                        <p:tav tm="0">
                                          <p:val>
                                            <p:fltVal val="0"/>
                                          </p:val>
                                        </p:tav>
                                        <p:tav tm="100000">
                                          <p:val>
                                            <p:strVal val="#ppt_w"/>
                                          </p:val>
                                        </p:tav>
                                      </p:tavLst>
                                    </p:anim>
                                    <p:anim calcmode="lin" valueType="num">
                                      <p:cBhvr>
                                        <p:cTn id="27" dur="750" fill="hold"/>
                                        <p:tgtEl>
                                          <p:spTgt spid="12"/>
                                        </p:tgtEl>
                                        <p:attrNameLst>
                                          <p:attrName>ppt_h</p:attrName>
                                        </p:attrNameLst>
                                      </p:cBhvr>
                                      <p:tavLst>
                                        <p:tav tm="0">
                                          <p:val>
                                            <p:fltVal val="0"/>
                                          </p:val>
                                        </p:tav>
                                        <p:tav tm="100000">
                                          <p:val>
                                            <p:strVal val="#ppt_h"/>
                                          </p:val>
                                        </p:tav>
                                      </p:tavLst>
                                    </p:anim>
                                    <p:anim calcmode="lin" valueType="num">
                                      <p:cBhvr>
                                        <p:cTn id="28" dur="750" fill="hold"/>
                                        <p:tgtEl>
                                          <p:spTgt spid="12"/>
                                        </p:tgtEl>
                                        <p:attrNameLst>
                                          <p:attrName>style.rotation</p:attrName>
                                        </p:attrNameLst>
                                      </p:cBhvr>
                                      <p:tavLst>
                                        <p:tav tm="0">
                                          <p:val>
                                            <p:fltVal val="90"/>
                                          </p:val>
                                        </p:tav>
                                        <p:tav tm="100000">
                                          <p:val>
                                            <p:fltVal val="0"/>
                                          </p:val>
                                        </p:tav>
                                      </p:tavLst>
                                    </p:anim>
                                    <p:animEffect transition="in" filter="fade">
                                      <p:cBhvr>
                                        <p:cTn id="29" dur="75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randombar(horizontal)">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randombar(horizontal)">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randombar(horizontal)">
                                      <p:cBhvr>
                                        <p:cTn id="4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7" grpId="0"/>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DF31CA26-652B-4477-99BD-CB0A1DD524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8" cy="6858000"/>
          </a:xfrm>
          <a:prstGeom prst="rect">
            <a:avLst/>
          </a:prstGeom>
        </p:spPr>
      </p:pic>
      <p:sp>
        <p:nvSpPr>
          <p:cNvPr id="9" name="Rectangle: Rounded Corners 8">
            <a:extLst>
              <a:ext uri="{FF2B5EF4-FFF2-40B4-BE49-F238E27FC236}">
                <a16:creationId xmlns:a16="http://schemas.microsoft.com/office/drawing/2014/main" id="{9E781516-484B-4244-9CC1-2B92F57728C0}"/>
              </a:ext>
            </a:extLst>
          </p:cNvPr>
          <p:cNvSpPr/>
          <p:nvPr/>
        </p:nvSpPr>
        <p:spPr>
          <a:xfrm>
            <a:off x="3053078" y="1928032"/>
            <a:ext cx="6466841" cy="406636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altLang="en-US" sz="3600" b="1" dirty="0">
                <a:solidFill>
                  <a:srgbClr val="0070C0"/>
                </a:solidFill>
                <a:latin typeface="Calibri" panose="020F0502020204030204" pitchFamily="34" charset="0"/>
                <a:cs typeface="Calibri" panose="020F0502020204030204" pitchFamily="34" charset="0"/>
              </a:rPr>
              <a:t>Tiếng đàn ba-la-lai-ca/</a:t>
            </a:r>
          </a:p>
          <a:p>
            <a:pPr lvl="0" algn="just"/>
            <a:r>
              <a:rPr lang="vi-VN" altLang="en-US" sz="3600" b="1" dirty="0">
                <a:solidFill>
                  <a:srgbClr val="0070C0"/>
                </a:solidFill>
                <a:latin typeface="Calibri" panose="020F0502020204030204" pitchFamily="34" charset="0"/>
                <a:cs typeface="Calibri" panose="020F0502020204030204" pitchFamily="34" charset="0"/>
              </a:rPr>
              <a:t>Như ngọn sóng/</a:t>
            </a:r>
          </a:p>
          <a:p>
            <a:pPr lvl="0" algn="just"/>
            <a:r>
              <a:rPr lang="vi-VN" altLang="en-US" sz="3600" b="1" dirty="0">
                <a:solidFill>
                  <a:srgbClr val="0070C0"/>
                </a:solidFill>
                <a:latin typeface="Calibri" panose="020F0502020204030204" pitchFamily="34" charset="0"/>
                <a:cs typeface="Calibri" panose="020F0502020204030204" pitchFamily="34" charset="0"/>
              </a:rPr>
              <a:t>Vo trắng phau ghềnh đá/</a:t>
            </a:r>
          </a:p>
          <a:p>
            <a:pPr lvl="0" algn="just"/>
            <a:r>
              <a:rPr lang="vi-VN" altLang="en-US" sz="3600" b="1" dirty="0">
                <a:solidFill>
                  <a:srgbClr val="0070C0"/>
                </a:solidFill>
                <a:latin typeface="Calibri" panose="020F0502020204030204" pitchFamily="34" charset="0"/>
                <a:cs typeface="Calibri" panose="020F0502020204030204" pitchFamily="34" charset="0"/>
              </a:rPr>
              <a:t>Nghe náo nức/</a:t>
            </a:r>
          </a:p>
          <a:p>
            <a:pPr lvl="0" algn="just"/>
            <a:r>
              <a:rPr lang="vi-VN" altLang="en-US" sz="3600" b="1" dirty="0">
                <a:solidFill>
                  <a:srgbClr val="0070C0"/>
                </a:solidFill>
                <a:latin typeface="Calibri" panose="020F0502020204030204" pitchFamily="34" charset="0"/>
                <a:cs typeface="Calibri" panose="020F0502020204030204" pitchFamily="34" charset="0"/>
              </a:rPr>
              <a:t>Những dòng sông nóng lòng tìm biển cả...//</a:t>
            </a:r>
          </a:p>
        </p:txBody>
      </p:sp>
      <p:sp>
        <p:nvSpPr>
          <p:cNvPr id="7" name="Rectangle 1">
            <a:extLst>
              <a:ext uri="{FF2B5EF4-FFF2-40B4-BE49-F238E27FC236}">
                <a16:creationId xmlns:a16="http://schemas.microsoft.com/office/drawing/2014/main" id="{D6FB4273-E300-4932-A714-4D2DAB7671CC}"/>
              </a:ext>
            </a:extLst>
          </p:cNvPr>
          <p:cNvSpPr>
            <a:spLocks noChangeArrowheads="1"/>
          </p:cNvSpPr>
          <p:nvPr/>
        </p:nvSpPr>
        <p:spPr bwMode="auto">
          <a:xfrm>
            <a:off x="1248292" y="458066"/>
            <a:ext cx="988187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60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Luyện</a:t>
            </a:r>
            <a:r>
              <a:rPr kumimoji="0" lang="en-US" altLang="en-US" sz="6000" b="1" i="0" u="none" strike="noStrike" kern="1200" cap="none" spc="0" normalizeH="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US" altLang="en-US" sz="6000" b="1" i="0" u="none" strike="noStrike" kern="1200" cap="none" spc="0" normalizeH="0" noProof="0" dirty="0" err="1">
                <a:ln>
                  <a:noFill/>
                </a:ln>
                <a:solidFill>
                  <a:prstClr val="white"/>
                </a:solidFill>
                <a:effectLst/>
                <a:uLnTx/>
                <a:uFillTx/>
                <a:latin typeface="Calibri" panose="020F0502020204030204" pitchFamily="34" charset="0"/>
                <a:ea typeface="+mn-ea"/>
                <a:cs typeface="Calibri" panose="020F0502020204030204" pitchFamily="34" charset="0"/>
              </a:rPr>
              <a:t>đọc</a:t>
            </a:r>
            <a:r>
              <a:rPr kumimoji="0" lang="en-US" altLang="en-US" sz="6000" b="1" i="0" u="none" strike="noStrike" kern="1200" cap="none" spc="0" normalizeH="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US" altLang="en-US" sz="6000" b="1" i="0" u="none" strike="noStrike" kern="1200" cap="none" spc="0" normalizeH="0" noProof="0" dirty="0" err="1">
                <a:ln>
                  <a:noFill/>
                </a:ln>
                <a:solidFill>
                  <a:prstClr val="white"/>
                </a:solidFill>
                <a:effectLst/>
                <a:uLnTx/>
                <a:uFillTx/>
                <a:latin typeface="Calibri" panose="020F0502020204030204" pitchFamily="34" charset="0"/>
                <a:ea typeface="+mn-ea"/>
                <a:cs typeface="Calibri" panose="020F0502020204030204" pitchFamily="34" charset="0"/>
              </a:rPr>
              <a:t>câu</a:t>
            </a:r>
            <a:r>
              <a:rPr kumimoji="0" lang="en-US" altLang="en-US" sz="6000" b="1" i="0" u="none" strike="noStrike" kern="1200" cap="none" spc="0" normalizeH="0" noProof="0" dirty="0">
                <a:ln>
                  <a:noFill/>
                </a:ln>
                <a:solidFill>
                  <a:prstClr val="white"/>
                </a:solidFill>
                <a:effectLst/>
                <a:uLnTx/>
                <a:uFillTx/>
                <a:latin typeface="Calibri" panose="020F0502020204030204" pitchFamily="34" charset="0"/>
                <a:ea typeface="+mn-ea"/>
                <a:cs typeface="Calibri" panose="020F0502020204030204" pitchFamily="34" charset="0"/>
              </a:rPr>
              <a:t>:</a:t>
            </a:r>
            <a:endParaRPr kumimoji="0" lang="en-US" altLang="en-US" sz="60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12" name="图片 6">
            <a:extLst>
              <a:ext uri="{FF2B5EF4-FFF2-40B4-BE49-F238E27FC236}">
                <a16:creationId xmlns:a16="http://schemas.microsoft.com/office/drawing/2014/main" id="{BBD1FF49-8B86-450C-87B2-BDD7880B3E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3260" y="181765"/>
            <a:ext cx="1108257" cy="1108257"/>
          </a:xfrm>
          <a:prstGeom prst="rect">
            <a:avLst/>
          </a:prstGeom>
        </p:spPr>
      </p:pic>
      <p:pic>
        <p:nvPicPr>
          <p:cNvPr id="13" name="图片 7">
            <a:extLst>
              <a:ext uri="{FF2B5EF4-FFF2-40B4-BE49-F238E27FC236}">
                <a16:creationId xmlns:a16="http://schemas.microsoft.com/office/drawing/2014/main" id="{CB9F2450-04C9-4896-A659-97A97938A1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10434" y="1308480"/>
            <a:ext cx="899535" cy="899535"/>
          </a:xfrm>
          <a:prstGeom prst="rect">
            <a:avLst/>
          </a:prstGeom>
        </p:spPr>
      </p:pic>
      <p:pic>
        <p:nvPicPr>
          <p:cNvPr id="14" name="图片 8">
            <a:extLst>
              <a:ext uri="{FF2B5EF4-FFF2-40B4-BE49-F238E27FC236}">
                <a16:creationId xmlns:a16="http://schemas.microsoft.com/office/drawing/2014/main" id="{8C353A5A-1131-487F-BBBE-4239D15B2ED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15934" y="981154"/>
            <a:ext cx="654652" cy="654652"/>
          </a:xfrm>
          <a:prstGeom prst="rect">
            <a:avLst/>
          </a:prstGeom>
        </p:spPr>
      </p:pic>
      <p:pic>
        <p:nvPicPr>
          <p:cNvPr id="15" name="图片 14">
            <a:extLst>
              <a:ext uri="{FF2B5EF4-FFF2-40B4-BE49-F238E27FC236}">
                <a16:creationId xmlns:a16="http://schemas.microsoft.com/office/drawing/2014/main" id="{8A198D3E-761C-4505-B582-591DAD3E6A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3206664">
            <a:off x="-238879" y="6487"/>
            <a:ext cx="2057479" cy="2057479"/>
          </a:xfrm>
          <a:prstGeom prst="rect">
            <a:avLst/>
          </a:prstGeom>
        </p:spPr>
      </p:pic>
    </p:spTree>
    <p:extLst>
      <p:ext uri="{BB962C8B-B14F-4D97-AF65-F5344CB8AC3E}">
        <p14:creationId xmlns:p14="http://schemas.microsoft.com/office/powerpoint/2010/main" val="240463144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750" fill="hold"/>
                                        <p:tgtEl>
                                          <p:spTgt spid="14"/>
                                        </p:tgtEl>
                                        <p:attrNameLst>
                                          <p:attrName>ppt_w</p:attrName>
                                        </p:attrNameLst>
                                      </p:cBhvr>
                                      <p:tavLst>
                                        <p:tav tm="0">
                                          <p:val>
                                            <p:fltVal val="0"/>
                                          </p:val>
                                        </p:tav>
                                        <p:tav tm="100000">
                                          <p:val>
                                            <p:strVal val="#ppt_w"/>
                                          </p:val>
                                        </p:tav>
                                      </p:tavLst>
                                    </p:anim>
                                    <p:anim calcmode="lin" valueType="num">
                                      <p:cBhvr>
                                        <p:cTn id="8" dur="750" fill="hold"/>
                                        <p:tgtEl>
                                          <p:spTgt spid="14"/>
                                        </p:tgtEl>
                                        <p:attrNameLst>
                                          <p:attrName>ppt_h</p:attrName>
                                        </p:attrNameLst>
                                      </p:cBhvr>
                                      <p:tavLst>
                                        <p:tav tm="0">
                                          <p:val>
                                            <p:fltVal val="0"/>
                                          </p:val>
                                        </p:tav>
                                        <p:tav tm="100000">
                                          <p:val>
                                            <p:strVal val="#ppt_h"/>
                                          </p:val>
                                        </p:tav>
                                      </p:tavLst>
                                    </p:anim>
                                    <p:anim calcmode="lin" valueType="num">
                                      <p:cBhvr>
                                        <p:cTn id="9" dur="750" fill="hold"/>
                                        <p:tgtEl>
                                          <p:spTgt spid="14"/>
                                        </p:tgtEl>
                                        <p:attrNameLst>
                                          <p:attrName>style.rotation</p:attrName>
                                        </p:attrNameLst>
                                      </p:cBhvr>
                                      <p:tavLst>
                                        <p:tav tm="0">
                                          <p:val>
                                            <p:fltVal val="90"/>
                                          </p:val>
                                        </p:tav>
                                        <p:tav tm="100000">
                                          <p:val>
                                            <p:fltVal val="0"/>
                                          </p:val>
                                        </p:tav>
                                      </p:tavLst>
                                    </p:anim>
                                    <p:animEffect transition="in" filter="fade">
                                      <p:cBhvr>
                                        <p:cTn id="10" dur="750"/>
                                        <p:tgtEl>
                                          <p:spTgt spid="14"/>
                                        </p:tgtEl>
                                      </p:cBhvr>
                                    </p:animEffect>
                                  </p:childTnLst>
                                </p:cTn>
                              </p:par>
                            </p:childTnLst>
                          </p:cTn>
                        </p:par>
                        <p:par>
                          <p:cTn id="11" fill="hold">
                            <p:stCondLst>
                              <p:cond delay="750"/>
                            </p:stCondLst>
                            <p:childTnLst>
                              <p:par>
                                <p:cTn id="12" presetID="31" presetClass="entr" presetSubtype="0"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750" fill="hold"/>
                                        <p:tgtEl>
                                          <p:spTgt spid="13"/>
                                        </p:tgtEl>
                                        <p:attrNameLst>
                                          <p:attrName>ppt_w</p:attrName>
                                        </p:attrNameLst>
                                      </p:cBhvr>
                                      <p:tavLst>
                                        <p:tav tm="0">
                                          <p:val>
                                            <p:fltVal val="0"/>
                                          </p:val>
                                        </p:tav>
                                        <p:tav tm="100000">
                                          <p:val>
                                            <p:strVal val="#ppt_w"/>
                                          </p:val>
                                        </p:tav>
                                      </p:tavLst>
                                    </p:anim>
                                    <p:anim calcmode="lin" valueType="num">
                                      <p:cBhvr>
                                        <p:cTn id="15" dur="750" fill="hold"/>
                                        <p:tgtEl>
                                          <p:spTgt spid="13"/>
                                        </p:tgtEl>
                                        <p:attrNameLst>
                                          <p:attrName>ppt_h</p:attrName>
                                        </p:attrNameLst>
                                      </p:cBhvr>
                                      <p:tavLst>
                                        <p:tav tm="0">
                                          <p:val>
                                            <p:fltVal val="0"/>
                                          </p:val>
                                        </p:tav>
                                        <p:tav tm="100000">
                                          <p:val>
                                            <p:strVal val="#ppt_h"/>
                                          </p:val>
                                        </p:tav>
                                      </p:tavLst>
                                    </p:anim>
                                    <p:anim calcmode="lin" valueType="num">
                                      <p:cBhvr>
                                        <p:cTn id="16" dur="750" fill="hold"/>
                                        <p:tgtEl>
                                          <p:spTgt spid="13"/>
                                        </p:tgtEl>
                                        <p:attrNameLst>
                                          <p:attrName>style.rotation</p:attrName>
                                        </p:attrNameLst>
                                      </p:cBhvr>
                                      <p:tavLst>
                                        <p:tav tm="0">
                                          <p:val>
                                            <p:fltVal val="90"/>
                                          </p:val>
                                        </p:tav>
                                        <p:tav tm="100000">
                                          <p:val>
                                            <p:fltVal val="0"/>
                                          </p:val>
                                        </p:tav>
                                      </p:tavLst>
                                    </p:anim>
                                    <p:animEffect transition="in" filter="fade">
                                      <p:cBhvr>
                                        <p:cTn id="17" dur="750"/>
                                        <p:tgtEl>
                                          <p:spTgt spid="13"/>
                                        </p:tgtEl>
                                      </p:cBhvr>
                                    </p:animEffect>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750"/>
                                        <p:tgtEl>
                                          <p:spTgt spid="15"/>
                                        </p:tgtEl>
                                      </p:cBhvr>
                                    </p:animEffect>
                                    <p:anim calcmode="lin" valueType="num">
                                      <p:cBhvr>
                                        <p:cTn id="22" dur="750" fill="hold"/>
                                        <p:tgtEl>
                                          <p:spTgt spid="15"/>
                                        </p:tgtEl>
                                        <p:attrNameLst>
                                          <p:attrName>ppt_x</p:attrName>
                                        </p:attrNameLst>
                                      </p:cBhvr>
                                      <p:tavLst>
                                        <p:tav tm="0">
                                          <p:val>
                                            <p:strVal val="#ppt_x"/>
                                          </p:val>
                                        </p:tav>
                                        <p:tav tm="100000">
                                          <p:val>
                                            <p:strVal val="#ppt_x"/>
                                          </p:val>
                                        </p:tav>
                                      </p:tavLst>
                                    </p:anim>
                                    <p:anim calcmode="lin" valueType="num">
                                      <p:cBhvr>
                                        <p:cTn id="23" dur="750" fill="hold"/>
                                        <p:tgtEl>
                                          <p:spTgt spid="15"/>
                                        </p:tgtEl>
                                        <p:attrNameLst>
                                          <p:attrName>ppt_y</p:attrName>
                                        </p:attrNameLst>
                                      </p:cBhvr>
                                      <p:tavLst>
                                        <p:tav tm="0">
                                          <p:val>
                                            <p:strVal val="#ppt_y+.1"/>
                                          </p:val>
                                        </p:tav>
                                        <p:tav tm="100000">
                                          <p:val>
                                            <p:strVal val="#ppt_y"/>
                                          </p:val>
                                        </p:tav>
                                      </p:tavLst>
                                    </p:anim>
                                  </p:childTnLst>
                                </p:cTn>
                              </p:par>
                              <p:par>
                                <p:cTn id="24" presetID="31"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750" fill="hold"/>
                                        <p:tgtEl>
                                          <p:spTgt spid="12"/>
                                        </p:tgtEl>
                                        <p:attrNameLst>
                                          <p:attrName>ppt_w</p:attrName>
                                        </p:attrNameLst>
                                      </p:cBhvr>
                                      <p:tavLst>
                                        <p:tav tm="0">
                                          <p:val>
                                            <p:fltVal val="0"/>
                                          </p:val>
                                        </p:tav>
                                        <p:tav tm="100000">
                                          <p:val>
                                            <p:strVal val="#ppt_w"/>
                                          </p:val>
                                        </p:tav>
                                      </p:tavLst>
                                    </p:anim>
                                    <p:anim calcmode="lin" valueType="num">
                                      <p:cBhvr>
                                        <p:cTn id="27" dur="750" fill="hold"/>
                                        <p:tgtEl>
                                          <p:spTgt spid="12"/>
                                        </p:tgtEl>
                                        <p:attrNameLst>
                                          <p:attrName>ppt_h</p:attrName>
                                        </p:attrNameLst>
                                      </p:cBhvr>
                                      <p:tavLst>
                                        <p:tav tm="0">
                                          <p:val>
                                            <p:fltVal val="0"/>
                                          </p:val>
                                        </p:tav>
                                        <p:tav tm="100000">
                                          <p:val>
                                            <p:strVal val="#ppt_h"/>
                                          </p:val>
                                        </p:tav>
                                      </p:tavLst>
                                    </p:anim>
                                    <p:anim calcmode="lin" valueType="num">
                                      <p:cBhvr>
                                        <p:cTn id="28" dur="750" fill="hold"/>
                                        <p:tgtEl>
                                          <p:spTgt spid="12"/>
                                        </p:tgtEl>
                                        <p:attrNameLst>
                                          <p:attrName>style.rotation</p:attrName>
                                        </p:attrNameLst>
                                      </p:cBhvr>
                                      <p:tavLst>
                                        <p:tav tm="0">
                                          <p:val>
                                            <p:fltVal val="90"/>
                                          </p:val>
                                        </p:tav>
                                        <p:tav tm="100000">
                                          <p:val>
                                            <p:fltVal val="0"/>
                                          </p:val>
                                        </p:tav>
                                      </p:tavLst>
                                    </p:anim>
                                    <p:animEffect transition="in" filter="fade">
                                      <p:cBhvr>
                                        <p:cTn id="29" dur="75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randombar(horizontal)">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DF31CA26-652B-4477-99BD-CB0A1DD524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8" cy="6858000"/>
          </a:xfrm>
          <a:prstGeom prst="rect">
            <a:avLst/>
          </a:prstGeom>
        </p:spPr>
      </p:pic>
      <p:sp>
        <p:nvSpPr>
          <p:cNvPr id="7" name="Freeform 8">
            <a:extLst>
              <a:ext uri="{FF2B5EF4-FFF2-40B4-BE49-F238E27FC236}">
                <a16:creationId xmlns:a16="http://schemas.microsoft.com/office/drawing/2014/main" id="{CE80397E-BEF7-6457-450E-E3C19C7DA910}"/>
              </a:ext>
            </a:extLst>
          </p:cNvPr>
          <p:cNvSpPr/>
          <p:nvPr/>
        </p:nvSpPr>
        <p:spPr>
          <a:xfrm>
            <a:off x="336296" y="1648968"/>
            <a:ext cx="7024483" cy="5122529"/>
          </a:xfrm>
          <a:custGeom>
            <a:avLst/>
            <a:gdLst/>
            <a:ahLst/>
            <a:cxnLst/>
            <a:rect l="l" t="t" r="r" b="b"/>
            <a:pathLst>
              <a:path w="4909197" h="4114800">
                <a:moveTo>
                  <a:pt x="0" y="0"/>
                </a:moveTo>
                <a:lnTo>
                  <a:pt x="4909198" y="0"/>
                </a:lnTo>
                <a:lnTo>
                  <a:pt x="4909198"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8" name="Freeform 13">
            <a:extLst>
              <a:ext uri="{FF2B5EF4-FFF2-40B4-BE49-F238E27FC236}">
                <a16:creationId xmlns:a16="http://schemas.microsoft.com/office/drawing/2014/main" id="{130D16FF-AAE4-49DA-84F8-A17F8437D928}"/>
              </a:ext>
            </a:extLst>
          </p:cNvPr>
          <p:cNvSpPr/>
          <p:nvPr/>
        </p:nvSpPr>
        <p:spPr>
          <a:xfrm>
            <a:off x="7048625" y="3980112"/>
            <a:ext cx="4410843" cy="2982833"/>
          </a:xfrm>
          <a:custGeom>
            <a:avLst/>
            <a:gdLst/>
            <a:ahLst/>
            <a:cxnLst/>
            <a:rect l="l" t="t" r="r" b="b"/>
            <a:pathLst>
              <a:path w="4410843" h="2982833">
                <a:moveTo>
                  <a:pt x="0" y="0"/>
                </a:moveTo>
                <a:lnTo>
                  <a:pt x="4410844" y="0"/>
                </a:lnTo>
                <a:lnTo>
                  <a:pt x="4410844" y="2982832"/>
                </a:lnTo>
                <a:lnTo>
                  <a:pt x="0" y="2982832"/>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 name="TextBox 18">
            <a:extLst>
              <a:ext uri="{FF2B5EF4-FFF2-40B4-BE49-F238E27FC236}">
                <a16:creationId xmlns:a16="http://schemas.microsoft.com/office/drawing/2014/main" id="{91DA3A4E-8157-6791-1B3C-D067DD7CA7E4}"/>
              </a:ext>
            </a:extLst>
          </p:cNvPr>
          <p:cNvSpPr txBox="1"/>
          <p:nvPr/>
        </p:nvSpPr>
        <p:spPr>
          <a:xfrm>
            <a:off x="2724252" y="1876579"/>
            <a:ext cx="2692917"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C00000"/>
                </a:solidFill>
                <a:effectLst/>
                <a:uLnTx/>
                <a:uFillTx/>
                <a:latin typeface="#9Slide07 SVNDessert Menu Scrip" panose="00000500000000000000" pitchFamily="2" charset="0"/>
                <a:ea typeface="+mn-ea"/>
                <a:cs typeface="+mn-cs"/>
              </a:rPr>
              <a:t>Tiêu</a:t>
            </a:r>
            <a:r>
              <a:rPr kumimoji="0" lang="en-GB" sz="5400" b="0" i="0" u="none" strike="noStrike" kern="1200" cap="none" spc="0" normalizeH="0" baseline="0" noProof="0" dirty="0">
                <a:ln>
                  <a:noFill/>
                </a:ln>
                <a:solidFill>
                  <a:srgbClr val="C00000"/>
                </a:solidFill>
                <a:effectLst/>
                <a:uLnTx/>
                <a:uFillTx/>
                <a:latin typeface="#9Slide07 SVNDessert Menu Scrip" panose="00000500000000000000" pitchFamily="2" charset="0"/>
                <a:ea typeface="+mn-ea"/>
                <a:cs typeface="+mn-cs"/>
              </a:rPr>
              <a:t> </a:t>
            </a:r>
            <a:r>
              <a:rPr kumimoji="0" lang="en-GB" sz="5400" b="0" i="0" u="none" strike="noStrike" kern="1200" cap="none" spc="0" normalizeH="0" baseline="0" noProof="0" dirty="0" err="1">
                <a:ln>
                  <a:noFill/>
                </a:ln>
                <a:solidFill>
                  <a:srgbClr val="C00000"/>
                </a:solidFill>
                <a:effectLst/>
                <a:uLnTx/>
                <a:uFillTx/>
                <a:latin typeface="#9Slide07 SVNDessert Menu Scrip" panose="00000500000000000000" pitchFamily="2" charset="0"/>
                <a:ea typeface="+mn-ea"/>
                <a:cs typeface="+mn-cs"/>
              </a:rPr>
              <a:t>chí</a:t>
            </a:r>
            <a:endParaRPr kumimoji="0" lang="vi-VN" sz="5400" b="0" i="0" u="none" strike="noStrike" kern="1200" cap="none" spc="0" normalizeH="0" baseline="0" noProof="0" dirty="0">
              <a:ln>
                <a:noFill/>
              </a:ln>
              <a:solidFill>
                <a:srgbClr val="C00000"/>
              </a:solidFill>
              <a:effectLst/>
              <a:uLnTx/>
              <a:uFillTx/>
              <a:latin typeface="Arial" panose="020B0604020202020204" pitchFamily="34" charset="0"/>
              <a:ea typeface="+mn-ea"/>
              <a:cs typeface="+mn-cs"/>
            </a:endParaRPr>
          </a:p>
        </p:txBody>
      </p:sp>
      <p:pic>
        <p:nvPicPr>
          <p:cNvPr id="20" name="Picture 19">
            <a:extLst>
              <a:ext uri="{FF2B5EF4-FFF2-40B4-BE49-F238E27FC236}">
                <a16:creationId xmlns:a16="http://schemas.microsoft.com/office/drawing/2014/main" id="{3BC8E5DB-7035-E1FA-0DC2-FA9D4BD5BB31}"/>
              </a:ext>
            </a:extLst>
          </p:cNvPr>
          <p:cNvPicPr>
            <a:picLocks noChangeAspect="1"/>
          </p:cNvPicPr>
          <p:nvPr/>
        </p:nvPicPr>
        <p:blipFill>
          <a:blip r:embed="rId6"/>
          <a:stretch>
            <a:fillRect/>
          </a:stretch>
        </p:blipFill>
        <p:spPr>
          <a:xfrm>
            <a:off x="589727" y="2761309"/>
            <a:ext cx="6888802" cy="2222742"/>
          </a:xfrm>
          <a:prstGeom prst="rect">
            <a:avLst/>
          </a:prstGeom>
        </p:spPr>
      </p:pic>
      <p:pic>
        <p:nvPicPr>
          <p:cNvPr id="21" name="Picture 20">
            <a:extLst>
              <a:ext uri="{FF2B5EF4-FFF2-40B4-BE49-F238E27FC236}">
                <a16:creationId xmlns:a16="http://schemas.microsoft.com/office/drawing/2014/main" id="{3B1734DE-4A3B-ADF9-52B7-A55C8728F083}"/>
              </a:ext>
            </a:extLst>
          </p:cNvPr>
          <p:cNvPicPr>
            <a:picLocks noChangeAspect="1"/>
          </p:cNvPicPr>
          <p:nvPr/>
        </p:nvPicPr>
        <p:blipFill>
          <a:blip r:embed="rId7"/>
          <a:stretch>
            <a:fillRect/>
          </a:stretch>
        </p:blipFill>
        <p:spPr>
          <a:xfrm>
            <a:off x="7509866" y="770987"/>
            <a:ext cx="4682134" cy="3609145"/>
          </a:xfrm>
          <a:prstGeom prst="rect">
            <a:avLst/>
          </a:prstGeom>
        </p:spPr>
      </p:pic>
    </p:spTree>
    <p:extLst>
      <p:ext uri="{BB962C8B-B14F-4D97-AF65-F5344CB8AC3E}">
        <p14:creationId xmlns:p14="http://schemas.microsoft.com/office/powerpoint/2010/main" val="113461103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id="{3DA37065-FF70-4732-8C2D-1B2C7D5CE4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9" name="Group 18">
            <a:extLst>
              <a:ext uri="{FF2B5EF4-FFF2-40B4-BE49-F238E27FC236}">
                <a16:creationId xmlns:a16="http://schemas.microsoft.com/office/drawing/2014/main" id="{1F67B5EC-F26C-F188-315C-F95B084A95B1}"/>
              </a:ext>
            </a:extLst>
          </p:cNvPr>
          <p:cNvGrpSpPr/>
          <p:nvPr/>
        </p:nvGrpSpPr>
        <p:grpSpPr>
          <a:xfrm>
            <a:off x="466861" y="368735"/>
            <a:ext cx="10555954" cy="1411989"/>
            <a:chOff x="499142" y="1369285"/>
            <a:chExt cx="10555954" cy="1411989"/>
          </a:xfrm>
        </p:grpSpPr>
        <p:sp>
          <p:nvSpPr>
            <p:cNvPr id="20" name="Rectangle: Rounded Corners 8">
              <a:extLst>
                <a:ext uri="{FF2B5EF4-FFF2-40B4-BE49-F238E27FC236}">
                  <a16:creationId xmlns:a16="http://schemas.microsoft.com/office/drawing/2014/main" id="{A1A71B77-1BEC-E95F-A02D-D8915A047380}"/>
                </a:ext>
              </a:extLst>
            </p:cNvPr>
            <p:cNvSpPr/>
            <p:nvPr/>
          </p:nvSpPr>
          <p:spPr>
            <a:xfrm>
              <a:off x="912204" y="1670333"/>
              <a:ext cx="10142892" cy="1110941"/>
            </a:xfrm>
            <a:custGeom>
              <a:avLst/>
              <a:gdLst>
                <a:gd name="connsiteX0" fmla="*/ 0 w 10142892"/>
                <a:gd name="connsiteY0" fmla="*/ 185161 h 1110941"/>
                <a:gd name="connsiteX1" fmla="*/ 185161 w 10142892"/>
                <a:gd name="connsiteY1" fmla="*/ 0 h 1110941"/>
                <a:gd name="connsiteX2" fmla="*/ 9957731 w 10142892"/>
                <a:gd name="connsiteY2" fmla="*/ 0 h 1110941"/>
                <a:gd name="connsiteX3" fmla="*/ 10142892 w 10142892"/>
                <a:gd name="connsiteY3" fmla="*/ 185161 h 1110941"/>
                <a:gd name="connsiteX4" fmla="*/ 10142892 w 10142892"/>
                <a:gd name="connsiteY4" fmla="*/ 925780 h 1110941"/>
                <a:gd name="connsiteX5" fmla="*/ 9957731 w 10142892"/>
                <a:gd name="connsiteY5" fmla="*/ 1110941 h 1110941"/>
                <a:gd name="connsiteX6" fmla="*/ 185161 w 10142892"/>
                <a:gd name="connsiteY6" fmla="*/ 1110941 h 1110941"/>
                <a:gd name="connsiteX7" fmla="*/ 0 w 10142892"/>
                <a:gd name="connsiteY7" fmla="*/ 925780 h 1110941"/>
                <a:gd name="connsiteX8" fmla="*/ 0 w 10142892"/>
                <a:gd name="connsiteY8" fmla="*/ 185161 h 1110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42892" h="1110941" fill="none" extrusionOk="0">
                  <a:moveTo>
                    <a:pt x="0" y="185161"/>
                  </a:moveTo>
                  <a:cubicBezTo>
                    <a:pt x="8209" y="77113"/>
                    <a:pt x="81916" y="-3432"/>
                    <a:pt x="185161" y="0"/>
                  </a:cubicBezTo>
                  <a:cubicBezTo>
                    <a:pt x="2953399" y="-162111"/>
                    <a:pt x="7714620" y="-123621"/>
                    <a:pt x="9957731" y="0"/>
                  </a:cubicBezTo>
                  <a:cubicBezTo>
                    <a:pt x="10067307" y="12575"/>
                    <a:pt x="10141095" y="81786"/>
                    <a:pt x="10142892" y="185161"/>
                  </a:cubicBezTo>
                  <a:cubicBezTo>
                    <a:pt x="10141798" y="495707"/>
                    <a:pt x="10187379" y="649585"/>
                    <a:pt x="10142892" y="925780"/>
                  </a:cubicBezTo>
                  <a:cubicBezTo>
                    <a:pt x="10140770" y="1036226"/>
                    <a:pt x="10069842" y="1119837"/>
                    <a:pt x="9957731" y="1110941"/>
                  </a:cubicBezTo>
                  <a:cubicBezTo>
                    <a:pt x="6354257" y="1270338"/>
                    <a:pt x="4520610" y="1003825"/>
                    <a:pt x="185161" y="1110941"/>
                  </a:cubicBezTo>
                  <a:cubicBezTo>
                    <a:pt x="83054" y="1112407"/>
                    <a:pt x="2249" y="1024563"/>
                    <a:pt x="0" y="925780"/>
                  </a:cubicBezTo>
                  <a:cubicBezTo>
                    <a:pt x="-25493" y="769676"/>
                    <a:pt x="-64563" y="276401"/>
                    <a:pt x="0" y="185161"/>
                  </a:cubicBezTo>
                  <a:close/>
                </a:path>
                <a:path w="10142892" h="1110941" stroke="0" extrusionOk="0">
                  <a:moveTo>
                    <a:pt x="0" y="185161"/>
                  </a:moveTo>
                  <a:cubicBezTo>
                    <a:pt x="379" y="74738"/>
                    <a:pt x="81754" y="-772"/>
                    <a:pt x="185161" y="0"/>
                  </a:cubicBezTo>
                  <a:cubicBezTo>
                    <a:pt x="4512619" y="31561"/>
                    <a:pt x="6011825" y="164257"/>
                    <a:pt x="9957731" y="0"/>
                  </a:cubicBezTo>
                  <a:cubicBezTo>
                    <a:pt x="10052086" y="15613"/>
                    <a:pt x="10140904" y="79372"/>
                    <a:pt x="10142892" y="185161"/>
                  </a:cubicBezTo>
                  <a:cubicBezTo>
                    <a:pt x="10121253" y="351786"/>
                    <a:pt x="10084062" y="778171"/>
                    <a:pt x="10142892" y="925780"/>
                  </a:cubicBezTo>
                  <a:cubicBezTo>
                    <a:pt x="10161923" y="1023388"/>
                    <a:pt x="10060269" y="1113247"/>
                    <a:pt x="9957731" y="1110941"/>
                  </a:cubicBezTo>
                  <a:cubicBezTo>
                    <a:pt x="6107130" y="1071209"/>
                    <a:pt x="4962631" y="1109905"/>
                    <a:pt x="185161" y="1110941"/>
                  </a:cubicBezTo>
                  <a:cubicBezTo>
                    <a:pt x="71573" y="1106330"/>
                    <a:pt x="-8727" y="1039790"/>
                    <a:pt x="0" y="925780"/>
                  </a:cubicBezTo>
                  <a:cubicBezTo>
                    <a:pt x="22453" y="597774"/>
                    <a:pt x="557" y="313397"/>
                    <a:pt x="0" y="185161"/>
                  </a:cubicBezTo>
                  <a:close/>
                </a:path>
              </a:pathLst>
            </a:custGeom>
            <a:solidFill>
              <a:schemeClr val="bg1"/>
            </a:solidFill>
            <a:ln w="57150">
              <a:solidFill>
                <a:srgbClr val="FF6699"/>
              </a:solidFill>
              <a:prstDash val="sysDot"/>
              <a:extLst>
                <a:ext uri="{C807C97D-BFC1-408E-A445-0C87EB9F89A2}">
                  <ask:lineSketchStyleProps xmlns:ask="http://schemas.microsoft.com/office/drawing/2018/sketchyshapes" sd="1768336300">
                    <a:prstGeom prst="round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b="1" i="1" dirty="0">
                  <a:solidFill>
                    <a:srgbClr val="FF6699"/>
                  </a:solidFill>
                </a:rPr>
                <a:t>Tiếng đàn ba-la-lai-ca được miêu tả như thế nào qua 8 dòng thơ đầu?</a:t>
              </a:r>
            </a:p>
          </p:txBody>
        </p:sp>
        <p:pic>
          <p:nvPicPr>
            <p:cNvPr id="22" name="Picture 21">
              <a:extLst>
                <a:ext uri="{FF2B5EF4-FFF2-40B4-BE49-F238E27FC236}">
                  <a16:creationId xmlns:a16="http://schemas.microsoft.com/office/drawing/2014/main" id="{26EF3862-12F2-0302-5720-91169263557A}"/>
                </a:ext>
              </a:extLst>
            </p:cNvPr>
            <p:cNvPicPr>
              <a:picLocks noChangeAspect="1"/>
            </p:cNvPicPr>
            <p:nvPr/>
          </p:nvPicPr>
          <p:blipFill>
            <a:blip r:embed="rId3"/>
            <a:stretch>
              <a:fillRect/>
            </a:stretch>
          </p:blipFill>
          <p:spPr>
            <a:xfrm rot="899251">
              <a:off x="499142" y="1369285"/>
              <a:ext cx="607027" cy="987551"/>
            </a:xfrm>
            <a:prstGeom prst="rect">
              <a:avLst/>
            </a:prstGeom>
          </p:spPr>
        </p:pic>
      </p:grpSp>
      <p:sp>
        <p:nvSpPr>
          <p:cNvPr id="23" name="TextBox 22">
            <a:extLst>
              <a:ext uri="{FF2B5EF4-FFF2-40B4-BE49-F238E27FC236}">
                <a16:creationId xmlns:a16="http://schemas.microsoft.com/office/drawing/2014/main" id="{CA584AB3-E610-0518-907E-75122F9307EF}"/>
              </a:ext>
            </a:extLst>
          </p:cNvPr>
          <p:cNvSpPr txBox="1"/>
          <p:nvPr/>
        </p:nvSpPr>
        <p:spPr>
          <a:xfrm>
            <a:off x="591312" y="2486005"/>
            <a:ext cx="9517888" cy="3539430"/>
          </a:xfrm>
          <a:prstGeom prst="rect">
            <a:avLst/>
          </a:prstGeom>
          <a:noFill/>
        </p:spPr>
        <p:txBody>
          <a:bodyPr wrap="square">
            <a:spAutoFit/>
          </a:bodyPr>
          <a:lstStyle/>
          <a:p>
            <a:pPr marL="457200" indent="-457200" algn="just">
              <a:buFont typeface="Arial" panose="020B0604020202020204" pitchFamily="34" charset="0"/>
              <a:buChar char="•"/>
            </a:pPr>
            <a:r>
              <a:rPr lang="vi-VN" sz="3200" dirty="0">
                <a:solidFill>
                  <a:schemeClr val="bg1"/>
                </a:solidFill>
                <a:latin typeface="Cambria" panose="02040503050406030204" pitchFamily="18" charset="0"/>
                <a:ea typeface="Cambria" panose="02040503050406030204" pitchFamily="18" charset="0"/>
              </a:rPr>
              <a:t>Tiếng đàn ba-la-lai-ca như ngọn gió bình yên thổi qua rừng bạch dương dìu dặt... (gợi liên tưởng đên tiêng gió dìu dặt).</a:t>
            </a:r>
          </a:p>
          <a:p>
            <a:pPr marL="457200" indent="-457200" algn="just">
              <a:buFont typeface="Arial" panose="020B0604020202020204" pitchFamily="34" charset="0"/>
              <a:buChar char="•"/>
            </a:pPr>
            <a:r>
              <a:rPr lang="vi-VN" sz="3200" dirty="0">
                <a:solidFill>
                  <a:schemeClr val="bg1"/>
                </a:solidFill>
                <a:latin typeface="Cambria" panose="02040503050406030204" pitchFamily="18" charset="0"/>
                <a:ea typeface="Cambria" panose="02040503050406030204" pitchFamily="18" charset="0"/>
              </a:rPr>
              <a:t>Tiếng đàn ba-la-lai-ca như ngọn sóng vỗ trắng phau ghềnh đá, nghe náo nức những dòng sông nóng lòng tìm biển cả... (gợi liên tưởng đên tiếng sóng náo nức)</a:t>
            </a:r>
          </a:p>
        </p:txBody>
      </p:sp>
    </p:spTree>
    <p:extLst>
      <p:ext uri="{BB962C8B-B14F-4D97-AF65-F5344CB8AC3E}">
        <p14:creationId xmlns:p14="http://schemas.microsoft.com/office/powerpoint/2010/main" val="313891643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ppt_x"/>
                                          </p:val>
                                        </p:tav>
                                        <p:tav tm="100000">
                                          <p:val>
                                            <p:strVal val="#ppt_x"/>
                                          </p:val>
                                        </p:tav>
                                      </p:tavLst>
                                    </p:anim>
                                    <p:anim calcmode="lin" valueType="num">
                                      <p:cBhvr additive="base">
                                        <p:cTn id="1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id="{3DA37065-FF70-4732-8C2D-1B2C7D5CE4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5" name="Group 4">
            <a:extLst>
              <a:ext uri="{FF2B5EF4-FFF2-40B4-BE49-F238E27FC236}">
                <a16:creationId xmlns:a16="http://schemas.microsoft.com/office/drawing/2014/main" id="{115FFEC0-15BD-4E1F-B83A-852EE13D162F}"/>
              </a:ext>
            </a:extLst>
          </p:cNvPr>
          <p:cNvGrpSpPr/>
          <p:nvPr/>
        </p:nvGrpSpPr>
        <p:grpSpPr>
          <a:xfrm rot="320761">
            <a:off x="7157459" y="3017351"/>
            <a:ext cx="4635490" cy="3798573"/>
            <a:chOff x="7321950" y="3042467"/>
            <a:chExt cx="4635490" cy="3798573"/>
          </a:xfrm>
        </p:grpSpPr>
        <p:pic>
          <p:nvPicPr>
            <p:cNvPr id="6" name="Picture 4" descr="Cresent Moon Cartoon Images Clipart Best - Yellow Moon Black Background -  Png Download (#5398947) - PinClipart">
              <a:extLst>
                <a:ext uri="{FF2B5EF4-FFF2-40B4-BE49-F238E27FC236}">
                  <a16:creationId xmlns:a16="http://schemas.microsoft.com/office/drawing/2014/main" id="{DBC0AE17-9535-4F19-9CDC-E2209AD7CE85}"/>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628387" flipH="1">
              <a:off x="8092919" y="3042467"/>
              <a:ext cx="3864521" cy="3798573"/>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6019905D-056A-4EE1-9C81-A32B4C65802A}"/>
                </a:ext>
              </a:extLst>
            </p:cNvPr>
            <p:cNvGrpSpPr/>
            <p:nvPr/>
          </p:nvGrpSpPr>
          <p:grpSpPr>
            <a:xfrm>
              <a:off x="7321950" y="3826380"/>
              <a:ext cx="3167091" cy="2904858"/>
              <a:chOff x="676169" y="3524760"/>
              <a:chExt cx="3167091" cy="2904858"/>
            </a:xfrm>
          </p:grpSpPr>
          <p:pic>
            <p:nvPicPr>
              <p:cNvPr id="8" name="Picture 2" descr="Tập đọc: Tiếng đàn ba-la-lai-ca trên sông Đà">
                <a:extLst>
                  <a:ext uri="{FF2B5EF4-FFF2-40B4-BE49-F238E27FC236}">
                    <a16:creationId xmlns:a16="http://schemas.microsoft.com/office/drawing/2014/main" id="{5BDDC130-DFAB-4996-B533-BC4BC4A1A790}"/>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21224695" flipH="1">
                <a:off x="676169" y="4212160"/>
                <a:ext cx="3167091" cy="166398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121D91D-627F-4091-9DE4-2DC55EB2FE27}"/>
                  </a:ext>
                </a:extLst>
              </p:cNvPr>
              <p:cNvPicPr>
                <a:picLocks noChangeAspect="1"/>
              </p:cNvPicPr>
              <p:nvPr/>
            </p:nvPicPr>
            <p:blipFill rotWithShape="1">
              <a:blip r:embed="rId7" cstate="hqprint">
                <a:extLst>
                  <a:ext uri="{BEBA8EAE-BF5A-486C-A8C5-ECC9F3942E4B}">
                    <a14:imgProps xmlns:a14="http://schemas.microsoft.com/office/drawing/2010/main">
                      <a14:imgLayer r:embed="rId8">
                        <a14:imgEffect>
                          <a14:backgroundRemoval t="929" b="100000" l="0" r="90180">
                            <a14:foregroundMark x1="41183" y1="60880" x2="58560" y2="81429"/>
                            <a14:foregroundMark x1="23136" y1="43763" x2="23136" y2="43763"/>
                            <a14:backgroundMark x1="5193" y1="35769" x2="41388" y2="43803"/>
                            <a14:backgroundMark x1="52905" y1="42309" x2="60051" y2="59225"/>
                            <a14:backgroundMark x1="83033" y1="50545" x2="71774" y2="64998"/>
                            <a14:backgroundMark x1="56041" y1="41986" x2="43907" y2="54461"/>
                            <a14:backgroundMark x1="55424" y1="39685" x2="64216" y2="41986"/>
                            <a14:backgroundMark x1="70694" y1="52846" x2="66530" y2="59386"/>
                            <a14:backgroundMark x1="70900" y1="50545" x2="69460" y2="52685"/>
                          </a14:backgroundRemoval>
                        </a14:imgEffect>
                      </a14:imgLayer>
                    </a14:imgProps>
                  </a:ext>
                  <a:ext uri="{28A0092B-C50C-407E-A947-70E740481C1C}">
                    <a14:useLocalDpi xmlns:a14="http://schemas.microsoft.com/office/drawing/2010/main" val="0"/>
                  </a:ext>
                </a:extLst>
              </a:blip>
              <a:srcRect r="12004"/>
              <a:stretch/>
            </p:blipFill>
            <p:spPr>
              <a:xfrm>
                <a:off x="1681480" y="3524760"/>
                <a:ext cx="2006764" cy="2904858"/>
              </a:xfrm>
              <a:prstGeom prst="rect">
                <a:avLst/>
              </a:prstGeom>
            </p:spPr>
          </p:pic>
        </p:grpSp>
      </p:grpSp>
      <p:sp>
        <p:nvSpPr>
          <p:cNvPr id="10" name="Thought Bubble: Cloud 9">
            <a:extLst>
              <a:ext uri="{FF2B5EF4-FFF2-40B4-BE49-F238E27FC236}">
                <a16:creationId xmlns:a16="http://schemas.microsoft.com/office/drawing/2014/main" id="{CCC56AB9-7C15-47DE-ACFB-F69F6326C527}"/>
              </a:ext>
            </a:extLst>
          </p:cNvPr>
          <p:cNvSpPr/>
          <p:nvPr/>
        </p:nvSpPr>
        <p:spPr>
          <a:xfrm>
            <a:off x="278573" y="414670"/>
            <a:ext cx="6645349" cy="5489022"/>
          </a:xfrm>
          <a:prstGeom prst="cloudCallout">
            <a:avLst>
              <a:gd name="adj1" fmla="val 77897"/>
              <a:gd name="adj2" fmla="val 2152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21" name="Rectangle 20">
            <a:extLst>
              <a:ext uri="{FF2B5EF4-FFF2-40B4-BE49-F238E27FC236}">
                <a16:creationId xmlns:a16="http://schemas.microsoft.com/office/drawing/2014/main" id="{352B021E-1F78-4460-B168-E5791D3B6D6B}"/>
              </a:ext>
            </a:extLst>
          </p:cNvPr>
          <p:cNvSpPr/>
          <p:nvPr/>
        </p:nvSpPr>
        <p:spPr>
          <a:xfrm>
            <a:off x="1194376" y="1452202"/>
            <a:ext cx="4819337" cy="3170099"/>
          </a:xfrm>
          <a:prstGeom prst="rect">
            <a:avLst/>
          </a:prstGeom>
        </p:spPr>
        <p:txBody>
          <a:bodyPr wrap="square">
            <a:spAutoFit/>
          </a:bodyPr>
          <a:lstStyle/>
          <a:p>
            <a:pPr lvl="0" algn="just"/>
            <a:r>
              <a:rPr lang="en-US" sz="4000" b="1" dirty="0">
                <a:solidFill>
                  <a:srgbClr val="0070C0"/>
                </a:solidFill>
                <a:latin typeface="Cambria" panose="02040503050406030204" pitchFamily="18" charset="0"/>
                <a:ea typeface="Cambria" panose="02040503050406030204" pitchFamily="18" charset="0"/>
                <a:cs typeface="Times New Roman" pitchFamily="18" charset="0"/>
              </a:rPr>
              <a:t>Ý</a:t>
            </a:r>
            <a:r>
              <a:rPr lang="vi-VN" sz="4000" b="1" dirty="0">
                <a:solidFill>
                  <a:srgbClr val="0070C0"/>
                </a:solidFill>
                <a:latin typeface="Cambria" panose="02040503050406030204" pitchFamily="18" charset="0"/>
                <a:ea typeface="Cambria" panose="02040503050406030204" pitchFamily="18" charset="0"/>
                <a:cs typeface="Times New Roman" pitchFamily="18" charset="0"/>
              </a:rPr>
              <a:t> đoạn 1: Những liên tưởng từ tiếng đàn lại tôn lên vẻ đẹp âm thanh của tiếng đàn.</a:t>
            </a:r>
            <a:endParaRPr kumimoji="0" lang="en-US" sz="40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6214233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3">
            <a:extLst>
              <a:ext uri="{FF2B5EF4-FFF2-40B4-BE49-F238E27FC236}">
                <a16:creationId xmlns:a16="http://schemas.microsoft.com/office/drawing/2014/main" id="{2B533352-B0A5-4432-AFDF-1F136513C4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5A8D6F88-D731-DF25-8534-F3E238BD5D96}"/>
              </a:ext>
            </a:extLst>
          </p:cNvPr>
          <p:cNvSpPr txBox="1"/>
          <p:nvPr/>
        </p:nvSpPr>
        <p:spPr>
          <a:xfrm>
            <a:off x="682752" y="2252325"/>
            <a:ext cx="9893808" cy="3244030"/>
          </a:xfrm>
          <a:prstGeom prst="rect">
            <a:avLst/>
          </a:prstGeom>
          <a:noFill/>
        </p:spPr>
        <p:txBody>
          <a:bodyPr wrap="square">
            <a:spAutoFit/>
          </a:bodyPr>
          <a:lstStyle/>
          <a:p>
            <a:pPr algn="just">
              <a:lnSpc>
                <a:spcPct val="150000"/>
              </a:lnSpc>
            </a:pPr>
            <a:r>
              <a:rPr lang="vi-VN" sz="2800" dirty="0">
                <a:solidFill>
                  <a:schemeClr val="bg1"/>
                </a:solidFill>
                <a:latin typeface="Cambria" panose="02040503050406030204" pitchFamily="18" charset="0"/>
                <a:ea typeface="Cambria" panose="02040503050406030204" pitchFamily="18" charset="0"/>
              </a:rPr>
              <a:t>Khung cảnh: </a:t>
            </a:r>
          </a:p>
          <a:p>
            <a:pPr marL="342900" indent="-342900" algn="just">
              <a:lnSpc>
                <a:spcPct val="150000"/>
              </a:lnSpc>
              <a:buFont typeface="Arial" panose="020B0604020202020204" pitchFamily="34" charset="0"/>
              <a:buChar char="•"/>
            </a:pPr>
            <a:r>
              <a:rPr lang="vi-VN" sz="2800" b="1" dirty="0">
                <a:solidFill>
                  <a:schemeClr val="bg1"/>
                </a:solidFill>
                <a:latin typeface="Cambria" panose="02040503050406030204" pitchFamily="18" charset="0"/>
                <a:ea typeface="Cambria" panose="02040503050406030204" pitchFamily="18" charset="0"/>
              </a:rPr>
              <a:t>Thời gian: </a:t>
            </a:r>
            <a:r>
              <a:rPr lang="vi-VN" sz="2800" dirty="0">
                <a:solidFill>
                  <a:schemeClr val="bg1"/>
                </a:solidFill>
                <a:latin typeface="Cambria" panose="02040503050406030204" pitchFamily="18" charset="0"/>
                <a:ea typeface="Cambria" panose="02040503050406030204" pitchFamily="18" charset="0"/>
              </a:rPr>
              <a:t>đêm trăng </a:t>
            </a:r>
          </a:p>
          <a:p>
            <a:pPr marL="342900" indent="-342900" algn="just">
              <a:lnSpc>
                <a:spcPct val="150000"/>
              </a:lnSpc>
              <a:buFont typeface="Arial" panose="020B0604020202020204" pitchFamily="34" charset="0"/>
              <a:buChar char="•"/>
            </a:pPr>
            <a:r>
              <a:rPr lang="vi-VN" sz="2800" b="1" dirty="0">
                <a:solidFill>
                  <a:schemeClr val="bg1"/>
                </a:solidFill>
                <a:latin typeface="Cambria" panose="02040503050406030204" pitchFamily="18" charset="0"/>
                <a:ea typeface="Cambria" panose="02040503050406030204" pitchFamily="18" charset="0"/>
              </a:rPr>
              <a:t>Không gian: </a:t>
            </a:r>
            <a:r>
              <a:rPr lang="vi-VN" sz="2800" dirty="0">
                <a:solidFill>
                  <a:schemeClr val="bg1"/>
                </a:solidFill>
                <a:latin typeface="Cambria" panose="02040503050406030204" pitchFamily="18" charset="0"/>
                <a:ea typeface="Cambria" panose="02040503050406030204" pitchFamily="18" charset="0"/>
              </a:rPr>
              <a:t>tĩnh mịch. Công trường thủy điện với rất nhiều xe ủi, xe ben, tháp khoan, cần trục … đã say ngủ sau một ngày làm việc; dòng sông Đà lấp loáng dưới trăng</a:t>
            </a:r>
            <a:r>
              <a:rPr lang="en-US" sz="2800" dirty="0">
                <a:solidFill>
                  <a:schemeClr val="bg1"/>
                </a:solidFill>
                <a:latin typeface="Cambria" panose="02040503050406030204" pitchFamily="18" charset="0"/>
                <a:ea typeface="Cambria" panose="02040503050406030204" pitchFamily="18" charset="0"/>
              </a:rPr>
              <a:t>.</a:t>
            </a:r>
            <a:r>
              <a:rPr lang="vi-VN" sz="2800" dirty="0">
                <a:solidFill>
                  <a:schemeClr val="bg1"/>
                </a:solidFill>
                <a:latin typeface="Cambria" panose="02040503050406030204" pitchFamily="18" charset="0"/>
                <a:ea typeface="Cambria" panose="02040503050406030204" pitchFamily="18" charset="0"/>
              </a:rPr>
              <a:t> … </a:t>
            </a:r>
          </a:p>
        </p:txBody>
      </p:sp>
      <p:grpSp>
        <p:nvGrpSpPr>
          <p:cNvPr id="3" name="Group 2">
            <a:extLst>
              <a:ext uri="{FF2B5EF4-FFF2-40B4-BE49-F238E27FC236}">
                <a16:creationId xmlns:a16="http://schemas.microsoft.com/office/drawing/2014/main" id="{3FF95485-2AC4-2A14-2E21-8292EEBE834C}"/>
              </a:ext>
            </a:extLst>
          </p:cNvPr>
          <p:cNvGrpSpPr/>
          <p:nvPr/>
        </p:nvGrpSpPr>
        <p:grpSpPr>
          <a:xfrm>
            <a:off x="479552" y="243841"/>
            <a:ext cx="10798247" cy="1482762"/>
            <a:chOff x="194088" y="2529227"/>
            <a:chExt cx="10798247" cy="1482762"/>
          </a:xfrm>
        </p:grpSpPr>
        <p:sp>
          <p:nvSpPr>
            <p:cNvPr id="4" name="Rectangle: Rounded Corners 5">
              <a:extLst>
                <a:ext uri="{FF2B5EF4-FFF2-40B4-BE49-F238E27FC236}">
                  <a16:creationId xmlns:a16="http://schemas.microsoft.com/office/drawing/2014/main" id="{DA2EBD10-4676-3A06-5958-CB882E874550}"/>
                </a:ext>
              </a:extLst>
            </p:cNvPr>
            <p:cNvSpPr/>
            <p:nvPr/>
          </p:nvSpPr>
          <p:spPr>
            <a:xfrm>
              <a:off x="849443" y="2529227"/>
              <a:ext cx="10142892" cy="1482762"/>
            </a:xfrm>
            <a:custGeom>
              <a:avLst/>
              <a:gdLst>
                <a:gd name="connsiteX0" fmla="*/ 0 w 10142892"/>
                <a:gd name="connsiteY0" fmla="*/ 164595 h 987551"/>
                <a:gd name="connsiteX1" fmla="*/ 164595 w 10142892"/>
                <a:gd name="connsiteY1" fmla="*/ 0 h 987551"/>
                <a:gd name="connsiteX2" fmla="*/ 9978297 w 10142892"/>
                <a:gd name="connsiteY2" fmla="*/ 0 h 987551"/>
                <a:gd name="connsiteX3" fmla="*/ 10142892 w 10142892"/>
                <a:gd name="connsiteY3" fmla="*/ 164595 h 987551"/>
                <a:gd name="connsiteX4" fmla="*/ 10142892 w 10142892"/>
                <a:gd name="connsiteY4" fmla="*/ 822956 h 987551"/>
                <a:gd name="connsiteX5" fmla="*/ 9978297 w 10142892"/>
                <a:gd name="connsiteY5" fmla="*/ 987551 h 987551"/>
                <a:gd name="connsiteX6" fmla="*/ 164595 w 10142892"/>
                <a:gd name="connsiteY6" fmla="*/ 987551 h 987551"/>
                <a:gd name="connsiteX7" fmla="*/ 0 w 10142892"/>
                <a:gd name="connsiteY7" fmla="*/ 822956 h 987551"/>
                <a:gd name="connsiteX8" fmla="*/ 0 w 10142892"/>
                <a:gd name="connsiteY8" fmla="*/ 164595 h 987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42892" h="987551" fill="none" extrusionOk="0">
                  <a:moveTo>
                    <a:pt x="0" y="164595"/>
                  </a:moveTo>
                  <a:cubicBezTo>
                    <a:pt x="3155" y="71468"/>
                    <a:pt x="72234" y="-5090"/>
                    <a:pt x="164595" y="0"/>
                  </a:cubicBezTo>
                  <a:cubicBezTo>
                    <a:pt x="4976312" y="-162111"/>
                    <a:pt x="8349542" y="-123621"/>
                    <a:pt x="9978297" y="0"/>
                  </a:cubicBezTo>
                  <a:cubicBezTo>
                    <a:pt x="10073213" y="6900"/>
                    <a:pt x="10133628" y="67956"/>
                    <a:pt x="10142892" y="164595"/>
                  </a:cubicBezTo>
                  <a:cubicBezTo>
                    <a:pt x="10125473" y="428813"/>
                    <a:pt x="10188393" y="581529"/>
                    <a:pt x="10142892" y="822956"/>
                  </a:cubicBezTo>
                  <a:cubicBezTo>
                    <a:pt x="10139141" y="928326"/>
                    <a:pt x="10075515" y="993255"/>
                    <a:pt x="9978297" y="987551"/>
                  </a:cubicBezTo>
                  <a:cubicBezTo>
                    <a:pt x="5166677" y="1146948"/>
                    <a:pt x="4244672" y="880435"/>
                    <a:pt x="164595" y="987551"/>
                  </a:cubicBezTo>
                  <a:cubicBezTo>
                    <a:pt x="74243" y="992748"/>
                    <a:pt x="886" y="912488"/>
                    <a:pt x="0" y="822956"/>
                  </a:cubicBezTo>
                  <a:cubicBezTo>
                    <a:pt x="3288" y="621138"/>
                    <a:pt x="-34340" y="280284"/>
                    <a:pt x="0" y="164595"/>
                  </a:cubicBezTo>
                  <a:close/>
                </a:path>
                <a:path w="10142892" h="987551" stroke="0" extrusionOk="0">
                  <a:moveTo>
                    <a:pt x="0" y="164595"/>
                  </a:moveTo>
                  <a:cubicBezTo>
                    <a:pt x="814" y="56152"/>
                    <a:pt x="71386" y="-1554"/>
                    <a:pt x="164595" y="0"/>
                  </a:cubicBezTo>
                  <a:cubicBezTo>
                    <a:pt x="1682737" y="31561"/>
                    <a:pt x="5211594" y="164257"/>
                    <a:pt x="9978297" y="0"/>
                  </a:cubicBezTo>
                  <a:cubicBezTo>
                    <a:pt x="10066676" y="4984"/>
                    <a:pt x="10135731" y="60987"/>
                    <a:pt x="10142892" y="164595"/>
                  </a:cubicBezTo>
                  <a:cubicBezTo>
                    <a:pt x="10162924" y="268042"/>
                    <a:pt x="10193625" y="651497"/>
                    <a:pt x="10142892" y="822956"/>
                  </a:cubicBezTo>
                  <a:cubicBezTo>
                    <a:pt x="10149663" y="912203"/>
                    <a:pt x="10069762" y="992244"/>
                    <a:pt x="9978297" y="987551"/>
                  </a:cubicBezTo>
                  <a:cubicBezTo>
                    <a:pt x="5265059" y="947819"/>
                    <a:pt x="1942053" y="986515"/>
                    <a:pt x="164595" y="987551"/>
                  </a:cubicBezTo>
                  <a:cubicBezTo>
                    <a:pt x="57373" y="980907"/>
                    <a:pt x="-8576" y="925404"/>
                    <a:pt x="0" y="822956"/>
                  </a:cubicBezTo>
                  <a:cubicBezTo>
                    <a:pt x="18398" y="562842"/>
                    <a:pt x="-41669" y="422896"/>
                    <a:pt x="0" y="164595"/>
                  </a:cubicBezTo>
                  <a:close/>
                </a:path>
              </a:pathLst>
            </a:custGeom>
            <a:solidFill>
              <a:schemeClr val="bg1"/>
            </a:solidFill>
            <a:ln w="57150">
              <a:solidFill>
                <a:schemeClr val="accent4"/>
              </a:solidFill>
              <a:prstDash val="sysDot"/>
              <a:extLst>
                <a:ext uri="{C807C97D-BFC1-408E-A445-0C87EB9F89A2}">
                  <ask:lineSketchStyleProps xmlns:ask="http://schemas.microsoft.com/office/drawing/2018/sketchyshapes" sd="1768336300">
                    <a:custGeom>
                      <a:avLst/>
                      <a:gdLst>
                        <a:gd name="connsiteX0" fmla="*/ 0 w 10142892"/>
                        <a:gd name="connsiteY0" fmla="*/ 247132 h 1482762"/>
                        <a:gd name="connsiteX1" fmla="*/ 247132 w 10142892"/>
                        <a:gd name="connsiteY1" fmla="*/ 0 h 1482762"/>
                        <a:gd name="connsiteX2" fmla="*/ 9895760 w 10142892"/>
                        <a:gd name="connsiteY2" fmla="*/ 0 h 1482762"/>
                        <a:gd name="connsiteX3" fmla="*/ 10142892 w 10142892"/>
                        <a:gd name="connsiteY3" fmla="*/ 247132 h 1482762"/>
                        <a:gd name="connsiteX4" fmla="*/ 10142892 w 10142892"/>
                        <a:gd name="connsiteY4" fmla="*/ 1235630 h 1482762"/>
                        <a:gd name="connsiteX5" fmla="*/ 9895760 w 10142892"/>
                        <a:gd name="connsiteY5" fmla="*/ 1482762 h 1482762"/>
                        <a:gd name="connsiteX6" fmla="*/ 247132 w 10142892"/>
                        <a:gd name="connsiteY6" fmla="*/ 1482762 h 1482762"/>
                        <a:gd name="connsiteX7" fmla="*/ 0 w 10142892"/>
                        <a:gd name="connsiteY7" fmla="*/ 1235630 h 1482762"/>
                        <a:gd name="connsiteX8" fmla="*/ 0 w 10142892"/>
                        <a:gd name="connsiteY8" fmla="*/ 247132 h 148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42892" h="1482762" fill="none" extrusionOk="0">
                          <a:moveTo>
                            <a:pt x="0" y="247132"/>
                          </a:moveTo>
                          <a:cubicBezTo>
                            <a:pt x="22031" y="95117"/>
                            <a:pt x="106019" y="-16154"/>
                            <a:pt x="247132" y="0"/>
                          </a:cubicBezTo>
                          <a:cubicBezTo>
                            <a:pt x="1968244" y="-162111"/>
                            <a:pt x="6051623" y="-123621"/>
                            <a:pt x="9895760" y="0"/>
                          </a:cubicBezTo>
                          <a:cubicBezTo>
                            <a:pt x="10034139" y="3254"/>
                            <a:pt x="10141121" y="109548"/>
                            <a:pt x="10142892" y="247132"/>
                          </a:cubicBezTo>
                          <a:cubicBezTo>
                            <a:pt x="10129736" y="693251"/>
                            <a:pt x="10078903" y="881896"/>
                            <a:pt x="10142892" y="1235630"/>
                          </a:cubicBezTo>
                          <a:cubicBezTo>
                            <a:pt x="10136718" y="1395928"/>
                            <a:pt x="10049815" y="1498630"/>
                            <a:pt x="9895760" y="1482762"/>
                          </a:cubicBezTo>
                          <a:cubicBezTo>
                            <a:pt x="5572914" y="1642159"/>
                            <a:pt x="4601497" y="1375646"/>
                            <a:pt x="247132" y="1482762"/>
                          </a:cubicBezTo>
                          <a:cubicBezTo>
                            <a:pt x="112236" y="1497770"/>
                            <a:pt x="6183" y="1362551"/>
                            <a:pt x="0" y="1235630"/>
                          </a:cubicBezTo>
                          <a:cubicBezTo>
                            <a:pt x="61789" y="1009340"/>
                            <a:pt x="62340" y="480326"/>
                            <a:pt x="0" y="247132"/>
                          </a:cubicBezTo>
                          <a:close/>
                        </a:path>
                        <a:path w="10142892" h="1482762" stroke="0" extrusionOk="0">
                          <a:moveTo>
                            <a:pt x="0" y="247132"/>
                          </a:moveTo>
                          <a:cubicBezTo>
                            <a:pt x="267" y="104891"/>
                            <a:pt x="105840" y="-3237"/>
                            <a:pt x="247132" y="0"/>
                          </a:cubicBezTo>
                          <a:cubicBezTo>
                            <a:pt x="1461472" y="31561"/>
                            <a:pt x="5564477" y="164257"/>
                            <a:pt x="9895760" y="0"/>
                          </a:cubicBezTo>
                          <a:cubicBezTo>
                            <a:pt x="10030046" y="4347"/>
                            <a:pt x="10138276" y="102454"/>
                            <a:pt x="10142892" y="247132"/>
                          </a:cubicBezTo>
                          <a:cubicBezTo>
                            <a:pt x="10083659" y="576344"/>
                            <a:pt x="10191076" y="958129"/>
                            <a:pt x="10142892" y="1235630"/>
                          </a:cubicBezTo>
                          <a:cubicBezTo>
                            <a:pt x="10155399" y="1369058"/>
                            <a:pt x="10033390" y="1492307"/>
                            <a:pt x="9895760" y="1482762"/>
                          </a:cubicBezTo>
                          <a:cubicBezTo>
                            <a:pt x="8144126" y="1443030"/>
                            <a:pt x="2235907" y="1481726"/>
                            <a:pt x="247132" y="1482762"/>
                          </a:cubicBezTo>
                          <a:cubicBezTo>
                            <a:pt x="107091" y="1481315"/>
                            <a:pt x="-10859" y="1386734"/>
                            <a:pt x="0" y="1235630"/>
                          </a:cubicBezTo>
                          <a:cubicBezTo>
                            <a:pt x="38142" y="810882"/>
                            <a:pt x="-47782" y="388025"/>
                            <a:pt x="0" y="247132"/>
                          </a:cubicBezTo>
                          <a:close/>
                        </a:path>
                      </a:pathLst>
                    </a:cu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b="1" i="1" dirty="0">
                  <a:solidFill>
                    <a:srgbClr val="FF0000"/>
                  </a:solidFill>
                </a:rPr>
                <a:t>2</a:t>
              </a:r>
              <a:r>
                <a:rPr lang="en-US" sz="3200" b="1" i="1" dirty="0">
                  <a:solidFill>
                    <a:srgbClr val="FF0000"/>
                  </a:solidFill>
                </a:rPr>
                <a:t>.</a:t>
              </a:r>
              <a:r>
                <a:rPr lang="vi-VN" sz="3200" b="1" i="1" dirty="0">
                  <a:solidFill>
                    <a:srgbClr val="FF0000"/>
                  </a:solidFill>
                </a:rPr>
                <a:t> Trên công trường thuỷ điện sông Đà, tác giả đã nghe tiếng đàn ba-la-lai-ca vang lên trong khung cảnh như thế nào?</a:t>
              </a:r>
            </a:p>
          </p:txBody>
        </p:sp>
        <p:pic>
          <p:nvPicPr>
            <p:cNvPr id="10" name="Picture 9">
              <a:extLst>
                <a:ext uri="{FF2B5EF4-FFF2-40B4-BE49-F238E27FC236}">
                  <a16:creationId xmlns:a16="http://schemas.microsoft.com/office/drawing/2014/main" id="{1D2A717B-4FC9-D5F7-0D86-B36F783D567D}"/>
                </a:ext>
              </a:extLst>
            </p:cNvPr>
            <p:cNvPicPr>
              <a:picLocks noChangeAspect="1"/>
            </p:cNvPicPr>
            <p:nvPr/>
          </p:nvPicPr>
          <p:blipFill>
            <a:blip r:embed="rId3"/>
            <a:stretch>
              <a:fillRect/>
            </a:stretch>
          </p:blipFill>
          <p:spPr>
            <a:xfrm rot="626717">
              <a:off x="194088" y="2737865"/>
              <a:ext cx="814335" cy="1051849"/>
            </a:xfrm>
            <a:prstGeom prst="rect">
              <a:avLst/>
            </a:prstGeom>
          </p:spPr>
        </p:pic>
      </p:grpSp>
    </p:spTree>
    <p:extLst>
      <p:ext uri="{BB962C8B-B14F-4D97-AF65-F5344CB8AC3E}">
        <p14:creationId xmlns:p14="http://schemas.microsoft.com/office/powerpoint/2010/main" val="127040562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自闭症"/>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1059</TotalTime>
  <Words>825</Words>
  <Application>Microsoft Office PowerPoint</Application>
  <PresentationFormat>Màn hình rộng</PresentationFormat>
  <Paragraphs>65</Paragraphs>
  <Slides>16</Slides>
  <Notes>1</Notes>
  <HiddenSlides>0</HiddenSlides>
  <MMClips>0</MMClips>
  <ScaleCrop>false</ScaleCrop>
  <HeadingPairs>
    <vt:vector size="6" baseType="variant">
      <vt:variant>
        <vt:lpstr>Phông được Dùng</vt:lpstr>
      </vt:variant>
      <vt:variant>
        <vt:i4>6</vt:i4>
      </vt:variant>
      <vt:variant>
        <vt:lpstr>Chủ đề</vt:lpstr>
      </vt:variant>
      <vt:variant>
        <vt:i4>2</vt:i4>
      </vt:variant>
      <vt:variant>
        <vt:lpstr>Tiêu đề Bản chiếu</vt:lpstr>
      </vt:variant>
      <vt:variant>
        <vt:i4>16</vt:i4>
      </vt:variant>
    </vt:vector>
  </HeadingPairs>
  <TitlesOfParts>
    <vt:vector size="24" baseType="lpstr">
      <vt:lpstr>等线</vt:lpstr>
      <vt:lpstr>等线 Light</vt:lpstr>
      <vt:lpstr>#9Slide07 SVNDessert Menu Scrip</vt:lpstr>
      <vt:lpstr>Arial</vt:lpstr>
      <vt:lpstr>Calibri</vt:lpstr>
      <vt:lpstr>Cambria</vt:lpstr>
      <vt:lpstr>Office 主题​​</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单击此处添加标题</dc:title>
  <dc:creator>Huong Thao - 0972115126</dc:creator>
  <dc:description>http://www.ypppt.com/</dc:description>
  <cp:lastModifiedBy>Windows 10</cp:lastModifiedBy>
  <cp:revision>103</cp:revision>
  <dcterms:created xsi:type="dcterms:W3CDTF">2019-03-27T03:17:15Z</dcterms:created>
  <dcterms:modified xsi:type="dcterms:W3CDTF">2024-12-07T02:56:16Z</dcterms:modified>
</cp:coreProperties>
</file>