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8" r:id="rId3"/>
  </p:sldMasterIdLst>
  <p:notesMasterIdLst>
    <p:notesMasterId r:id="rId34"/>
  </p:notesMasterIdLst>
  <p:sldIdLst>
    <p:sldId id="258" r:id="rId4"/>
    <p:sldId id="265" r:id="rId5"/>
    <p:sldId id="312" r:id="rId6"/>
    <p:sldId id="266" r:id="rId7"/>
    <p:sldId id="364" r:id="rId8"/>
    <p:sldId id="264" r:id="rId9"/>
    <p:sldId id="267" r:id="rId10"/>
    <p:sldId id="271" r:id="rId11"/>
    <p:sldId id="365" r:id="rId12"/>
    <p:sldId id="366" r:id="rId13"/>
    <p:sldId id="341" r:id="rId14"/>
    <p:sldId id="269" r:id="rId15"/>
    <p:sldId id="270" r:id="rId16"/>
    <p:sldId id="308" r:id="rId17"/>
    <p:sldId id="278" r:id="rId18"/>
    <p:sldId id="279" r:id="rId19"/>
    <p:sldId id="280" r:id="rId20"/>
    <p:sldId id="293" r:id="rId21"/>
    <p:sldId id="314" r:id="rId22"/>
    <p:sldId id="309" r:id="rId23"/>
    <p:sldId id="310" r:id="rId24"/>
    <p:sldId id="315" r:id="rId25"/>
    <p:sldId id="345" r:id="rId26"/>
    <p:sldId id="367" r:id="rId27"/>
    <p:sldId id="311" r:id="rId28"/>
    <p:sldId id="286" r:id="rId29"/>
    <p:sldId id="316" r:id="rId30"/>
    <p:sldId id="317" r:id="rId31"/>
    <p:sldId id="2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702E"/>
    <a:srgbClr val="2806BA"/>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3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46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80"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sv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5"/>
          <a:stretch>
            <a:fillRect/>
          </a:stretch>
        </p:blipFill>
        <p:spPr>
          <a:xfrm>
            <a:off x="3650085" y="2754180"/>
            <a:ext cx="6358679" cy="1597290"/>
          </a:xfrm>
          <a:prstGeom prst="rect">
            <a:avLst/>
          </a:prstGeom>
        </p:spPr>
      </p:pic>
      <p:pic>
        <p:nvPicPr>
          <p:cNvPr id="3" name="Picture 2" descr="A round pink label with white text and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03138"/>
            <a:ext cx="11786300" cy="6370975"/>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b="1" dirty="0">
                <a:solidFill>
                  <a:srgbClr val="2806BA"/>
                </a:solidFill>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b="1" dirty="0">
                <a:solidFill>
                  <a:srgbClr val="49702E"/>
                </a:solidFill>
                <a:latin typeface="Cambria" panose="02040503050406030204" pitchFamily="18" charset="0"/>
                <a:ea typeface="Cambria" panose="02040503050406030204" pitchFamily="18" charset="0"/>
              </a:rPr>
              <a:t>Những vở ba lê nổi tiếng thế giới có thể kể đến như </a:t>
            </a:r>
            <a:r>
              <a:rPr lang="vi-VN" sz="2400" b="1" i="1" dirty="0">
                <a:solidFill>
                  <a:srgbClr val="49702E"/>
                </a:solidFill>
                <a:latin typeface="Cambria" panose="02040503050406030204" pitchFamily="18" charset="0"/>
                <a:ea typeface="Cambria" panose="02040503050406030204" pitchFamily="18" charset="0"/>
              </a:rPr>
              <a:t>Hồ thiên nga, Người đẹp ngủ trong rừng, Lọ Lem,...</a:t>
            </a:r>
            <a:r>
              <a:rPr lang="vi-VN" sz="2400" b="1" dirty="0">
                <a:solidFill>
                  <a:srgbClr val="49702E"/>
                </a:solidFill>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b="1" i="1" dirty="0">
                <a:solidFill>
                  <a:srgbClr val="FF0000"/>
                </a:solidFill>
                <a:latin typeface="Cambria" panose="02040503050406030204" pitchFamily="18" charset="0"/>
                <a:ea typeface="Cambria" panose="02040503050406030204" pitchFamily="18" charset="0"/>
              </a:rPr>
              <a:t>Hồ thiên nga</a:t>
            </a:r>
            <a:r>
              <a:rPr lang="vi-VN" sz="2400" b="1" dirty="0">
                <a:solidFill>
                  <a:srgbClr val="FF0000"/>
                </a:solidFill>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b="1" dirty="0">
                <a:solidFill>
                  <a:schemeClr val="accent5">
                    <a:lumMod val="75000"/>
                  </a:schemeClr>
                </a:solidFill>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r>
              <a:rPr lang="en-US" sz="2400" b="1" dirty="0">
                <a:solidFill>
                  <a:schemeClr val="accent5">
                    <a:lumMod val="75000"/>
                  </a:schemeClr>
                </a:solidFill>
                <a:latin typeface="Cambria" panose="02040503050406030204" pitchFamily="18" charset="0"/>
                <a:ea typeface="Cambria" panose="02040503050406030204" pitchFamily="18" charset="0"/>
              </a:rPr>
              <a:t>                                                    </a:t>
            </a:r>
            <a:r>
              <a:rPr lang="vi-VN" sz="2400" b="1" i="1" dirty="0">
                <a:solidFill>
                  <a:schemeClr val="accent2">
                    <a:lumMod val="75000"/>
                  </a:schemeClr>
                </a:solidFill>
                <a:latin typeface="Cambria" panose="02040503050406030204" pitchFamily="18" charset="0"/>
                <a:ea typeface="Cambria" panose="02040503050406030204" pitchFamily="18" charset="0"/>
              </a:rPr>
              <a:t>(Tuệ Nhi tổng hợp)</a:t>
            </a:r>
          </a:p>
          <a:p>
            <a:endParaRPr lang="vi-VN" sz="2400" b="1"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
        <p:nvSpPr>
          <p:cNvPr id="2" name="Heptagon 1"/>
          <p:cNvSpPr/>
          <p:nvPr/>
        </p:nvSpPr>
        <p:spPr>
          <a:xfrm>
            <a:off x="672465" y="7550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1</a:t>
            </a:r>
          </a:p>
        </p:txBody>
      </p:sp>
      <p:sp>
        <p:nvSpPr>
          <p:cNvPr id="4" name="Heptagon 3"/>
          <p:cNvSpPr/>
          <p:nvPr/>
        </p:nvSpPr>
        <p:spPr>
          <a:xfrm>
            <a:off x="672465" y="18853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2</a:t>
            </a:r>
          </a:p>
        </p:txBody>
      </p:sp>
      <p:sp>
        <p:nvSpPr>
          <p:cNvPr id="5" name="Heptagon 4"/>
          <p:cNvSpPr/>
          <p:nvPr/>
        </p:nvSpPr>
        <p:spPr>
          <a:xfrm>
            <a:off x="672465" y="2945946"/>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3</a:t>
            </a:r>
          </a:p>
        </p:txBody>
      </p:sp>
      <p:sp>
        <p:nvSpPr>
          <p:cNvPr id="6" name="Heptagon 5"/>
          <p:cNvSpPr/>
          <p:nvPr/>
        </p:nvSpPr>
        <p:spPr>
          <a:xfrm>
            <a:off x="672465" y="5886178"/>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14819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animBg="1"/>
      <p:bldP spid="2" grpId="1" animBg="1"/>
      <p:bldP spid="4" grpId="0" bldLvl="0" animBg="1"/>
      <p:bldP spid="4" grpId="1" animBg="1"/>
      <p:bldP spid="5" grpId="0" bldLvl="0" animBg="1"/>
      <p:bldP spid="5" grpId="1" animBg="1"/>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rot="21100835">
            <a:off x="3224530" y="1040131"/>
            <a:ext cx="6449822" cy="325755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02426" y="1432771"/>
            <a:ext cx="6360337" cy="5088025"/>
          </a:xfrm>
          <a:prstGeom prst="rect">
            <a:avLst/>
          </a:prstGeom>
        </p:spPr>
      </p:pic>
      <p:sp>
        <p:nvSpPr>
          <p:cNvPr id="4" name="Speech Bubble: Rectangle with Corners Rounded 5"/>
          <p:cNvSpPr/>
          <p:nvPr/>
        </p:nvSpPr>
        <p:spPr>
          <a:xfrm rot="21086222">
            <a:off x="3692009" y="1244346"/>
            <a:ext cx="5691124" cy="2687574"/>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altLang="vi-VN" sz="4000" dirty="0">
                <a:solidFill>
                  <a:srgbClr val="002060"/>
                </a:solidFill>
                <a:latin typeface="Calibri" panose="020F0502020204030204" pitchFamily="34" charset="0"/>
                <a:cs typeface="Calibri" panose="020F0502020204030204" pitchFamily="34" charset="0"/>
              </a:rPr>
              <a:t>Trong bài, con chưa hiểu nghĩa của từ nào?</a:t>
            </a:r>
            <a:endParaRPr kumimoji="0" lang="en-US" alt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2850155" y="-1782518"/>
            <a:ext cx="7281125" cy="3528459"/>
            <a:chOff x="2868442" y="-1344168"/>
            <a:chExt cx="7281125" cy="3528459"/>
          </a:xfrm>
        </p:grpSpPr>
        <p:sp>
          <p:nvSpPr>
            <p:cNvPr id="7" name="Freeform 6"/>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p:cNvSpPr txBox="1"/>
            <p:nvPr/>
          </p:nvSpPr>
          <p:spPr>
            <a:xfrm>
              <a:off x="3209271" y="1130220"/>
              <a:ext cx="6940296" cy="830997"/>
            </a:xfrm>
            <a:prstGeom prst="rect">
              <a:avLst/>
            </a:prstGeom>
            <a:noFill/>
          </p:spPr>
          <p:txBody>
            <a:bodyPr wrap="square" rtlCol="0">
              <a:spAutoFit/>
            </a:bodyPr>
            <a:lstStyle/>
            <a:p>
              <a:pPr defTabSz="914400">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p:cNvGrpSpPr/>
          <p:nvPr/>
        </p:nvGrpSpPr>
        <p:grpSpPr>
          <a:xfrm>
            <a:off x="1619148" y="2256762"/>
            <a:ext cx="2881074" cy="1364015"/>
            <a:chOff x="4655463" y="665953"/>
            <a:chExt cx="2881074" cy="1364015"/>
          </a:xfrm>
        </p:grpSpPr>
        <p:sp>
          <p:nvSpPr>
            <p:cNvPr id="12"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p:cNvSpPr txBox="1"/>
            <p:nvPr/>
          </p:nvSpPr>
          <p:spPr>
            <a:xfrm>
              <a:off x="4919234" y="1099151"/>
              <a:ext cx="2384281" cy="707886"/>
            </a:xfrm>
            <a:prstGeom prst="rect">
              <a:avLst/>
            </a:prstGeom>
            <a:noFill/>
          </p:spPr>
          <p:txBody>
            <a:bodyPr wrap="square" rtlCol="0">
              <a:spAutoFit/>
            </a:bodyPr>
            <a:lstStyle/>
            <a:p>
              <a:pPr algn="ctr" defTabSz="914400">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530080" y="3898747"/>
            <a:ext cx="7424692" cy="2058745"/>
            <a:chOff x="3566396" y="2307938"/>
            <a:chExt cx="7424692" cy="2058745"/>
          </a:xfrm>
        </p:grpSpPr>
        <p:pic>
          <p:nvPicPr>
            <p:cNvPr id="18" name="Picture 17"/>
            <p:cNvPicPr>
              <a:picLocks noChangeAspect="1"/>
            </p:cNvPicPr>
            <p:nvPr/>
          </p:nvPicPr>
          <p:blipFill>
            <a:blip r:embed="rId5"/>
            <a:stretch>
              <a:fillRect/>
            </a:stretch>
          </p:blipFill>
          <p:spPr>
            <a:xfrm>
              <a:off x="3742900" y="2402587"/>
              <a:ext cx="506012" cy="515157"/>
            </a:xfrm>
            <a:prstGeom prst="rect">
              <a:avLst/>
            </a:prstGeom>
          </p:spPr>
        </p:pic>
        <p:pic>
          <p:nvPicPr>
            <p:cNvPr id="19" name="Picture 18"/>
            <p:cNvPicPr>
              <a:picLocks noChangeAspect="1"/>
            </p:cNvPicPr>
            <p:nvPr/>
          </p:nvPicPr>
          <p:blipFill>
            <a:blip r:embed="rId5"/>
            <a:stretch>
              <a:fillRect/>
            </a:stretch>
          </p:blipFill>
          <p:spPr>
            <a:xfrm>
              <a:off x="3742900" y="3104053"/>
              <a:ext cx="506012" cy="515157"/>
            </a:xfrm>
            <a:prstGeom prst="rect">
              <a:avLst/>
            </a:prstGeom>
          </p:spPr>
        </p:pic>
        <p:pic>
          <p:nvPicPr>
            <p:cNvPr id="20" name="Picture 19"/>
            <p:cNvPicPr>
              <a:picLocks noChangeAspect="1"/>
            </p:cNvPicPr>
            <p:nvPr/>
          </p:nvPicPr>
          <p:blipFill>
            <a:blip r:embed="rId5"/>
            <a:stretch>
              <a:fillRect/>
            </a:stretch>
          </p:blipFill>
          <p:spPr>
            <a:xfrm>
              <a:off x="3742900" y="3842027"/>
              <a:ext cx="506012" cy="515157"/>
            </a:xfrm>
            <a:prstGeom prst="rect">
              <a:avLst/>
            </a:prstGeom>
          </p:spPr>
        </p:pic>
        <p:sp>
          <p:nvSpPr>
            <p:cNvPr id="21" name="TextBox 20"/>
            <p:cNvSpPr txBox="1"/>
            <p:nvPr/>
          </p:nvSpPr>
          <p:spPr>
            <a:xfrm>
              <a:off x="3601212" y="2307938"/>
              <a:ext cx="6131052" cy="695960"/>
            </a:xfrm>
            <a:prstGeom prst="rect">
              <a:avLst/>
            </a:prstGeom>
            <a:noFill/>
          </p:spPr>
          <p:txBody>
            <a:bodyPr wrap="square">
              <a:spAutoFit/>
            </a:bodyPr>
            <a:lstStyle/>
            <a:p>
              <a:pPr marL="757555" defTabSz="1219200">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2" name="TextBox 21"/>
            <p:cNvSpPr txBox="1"/>
            <p:nvPr/>
          </p:nvSpPr>
          <p:spPr>
            <a:xfrm>
              <a:off x="3566396" y="3002859"/>
              <a:ext cx="6131052" cy="695960"/>
            </a:xfrm>
            <a:prstGeom prst="rect">
              <a:avLst/>
            </a:prstGeom>
            <a:noFill/>
          </p:spPr>
          <p:txBody>
            <a:bodyPr wrap="square">
              <a:spAutoFit/>
            </a:bodyPr>
            <a:lstStyle/>
            <a:p>
              <a:pPr marL="757555" defTabSz="1219200">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3" name="TextBox 22"/>
            <p:cNvSpPr txBox="1"/>
            <p:nvPr/>
          </p:nvSpPr>
          <p:spPr>
            <a:xfrm>
              <a:off x="3601212" y="3737793"/>
              <a:ext cx="7389876" cy="628890"/>
            </a:xfrm>
            <a:prstGeom prst="rect">
              <a:avLst/>
            </a:prstGeom>
            <a:noFill/>
          </p:spPr>
          <p:txBody>
            <a:bodyPr wrap="square">
              <a:spAutoFit/>
            </a:bodyPr>
            <a:lstStyle/>
            <a:p>
              <a:pPr marL="757555" defTabSz="1219200">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grpSp>
      <p:sp>
        <p:nvSpPr>
          <p:cNvPr id="24" name="Freeform 5"/>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95736" y="553597"/>
            <a:ext cx="2970190" cy="3130618"/>
            <a:chOff x="256032" y="77725"/>
            <a:chExt cx="2962656" cy="3122676"/>
          </a:xfrm>
        </p:grpSpPr>
        <p:sp>
          <p:nvSpPr>
            <p:cNvPr id="4" name="Freeform 24"/>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p:cNvSpPr txBox="1"/>
            <p:nvPr/>
          </p:nvSpPr>
          <p:spPr>
            <a:xfrm>
              <a:off x="557785" y="1128518"/>
              <a:ext cx="2487169" cy="1320082"/>
            </a:xfrm>
            <a:prstGeom prst="rect">
              <a:avLst/>
            </a:prstGeom>
            <a:noFill/>
          </p:spPr>
          <p:txBody>
            <a:bodyPr wrap="square" rtlCol="0">
              <a:spAutoFit/>
            </a:bodyPr>
            <a:lstStyle/>
            <a:p>
              <a:pPr algn="ctr" defTabSz="914400">
                <a:defRPr/>
              </a:pPr>
              <a:r>
                <a:rPr lang="en-GB" sz="4000" kern="0" dirty="0" err="1">
                  <a:solidFill>
                    <a:srgbClr val="C00000"/>
                  </a:solidFill>
                  <a:latin typeface="Cambria" panose="02040503050406030204" pitchFamily="18" charset="0"/>
                  <a:ea typeface="Cambria" panose="02040503050406030204" pitchFamily="18" charset="0"/>
                </a:rPr>
                <a:t>Thi</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6598073" y="684523"/>
            <a:ext cx="2881074" cy="1364015"/>
            <a:chOff x="4655463" y="665953"/>
            <a:chExt cx="2881074" cy="1364015"/>
          </a:xfrm>
        </p:grpSpPr>
        <p:sp>
          <p:nvSpPr>
            <p:cNvPr id="13"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p:cNvSpPr txBox="1"/>
            <p:nvPr/>
          </p:nvSpPr>
          <p:spPr>
            <a:xfrm>
              <a:off x="5001309" y="1107124"/>
              <a:ext cx="2074607" cy="707886"/>
            </a:xfrm>
            <a:prstGeom prst="rect">
              <a:avLst/>
            </a:prstGeom>
            <a:noFill/>
          </p:spPr>
          <p:txBody>
            <a:bodyPr wrap="none" rtlCol="0">
              <a:spAutoFit/>
            </a:bodyPr>
            <a:lstStyle/>
            <a:p>
              <a:pPr defTabSz="914400">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4432256" y="2403399"/>
            <a:ext cx="7503756" cy="2125815"/>
            <a:chOff x="3566396" y="2307938"/>
            <a:chExt cx="7503756" cy="2125815"/>
          </a:xfrm>
        </p:grpSpPr>
        <p:pic>
          <p:nvPicPr>
            <p:cNvPr id="26" name="Picture 25"/>
            <p:cNvPicPr>
              <a:picLocks noChangeAspect="1"/>
            </p:cNvPicPr>
            <p:nvPr/>
          </p:nvPicPr>
          <p:blipFill>
            <a:blip r:embed="rId6"/>
            <a:stretch>
              <a:fillRect/>
            </a:stretch>
          </p:blipFill>
          <p:spPr>
            <a:xfrm>
              <a:off x="3742900" y="2402587"/>
              <a:ext cx="506012" cy="515157"/>
            </a:xfrm>
            <a:prstGeom prst="rect">
              <a:avLst/>
            </a:prstGeom>
          </p:spPr>
        </p:pic>
        <p:pic>
          <p:nvPicPr>
            <p:cNvPr id="27" name="Picture 26"/>
            <p:cNvPicPr>
              <a:picLocks noChangeAspect="1"/>
            </p:cNvPicPr>
            <p:nvPr/>
          </p:nvPicPr>
          <p:blipFill>
            <a:blip r:embed="rId6"/>
            <a:stretch>
              <a:fillRect/>
            </a:stretch>
          </p:blipFill>
          <p:spPr>
            <a:xfrm>
              <a:off x="3742900" y="3104053"/>
              <a:ext cx="506012" cy="515157"/>
            </a:xfrm>
            <a:prstGeom prst="rect">
              <a:avLst/>
            </a:prstGeom>
          </p:spPr>
        </p:pic>
        <p:pic>
          <p:nvPicPr>
            <p:cNvPr id="28" name="Picture 27"/>
            <p:cNvPicPr>
              <a:picLocks noChangeAspect="1"/>
            </p:cNvPicPr>
            <p:nvPr/>
          </p:nvPicPr>
          <p:blipFill>
            <a:blip r:embed="rId6"/>
            <a:stretch>
              <a:fillRect/>
            </a:stretch>
          </p:blipFill>
          <p:spPr>
            <a:xfrm>
              <a:off x="3742900" y="3842027"/>
              <a:ext cx="506012" cy="515157"/>
            </a:xfrm>
            <a:prstGeom prst="rect">
              <a:avLst/>
            </a:prstGeom>
          </p:spPr>
        </p:pic>
        <p:sp>
          <p:nvSpPr>
            <p:cNvPr id="29" name="TextBox 28"/>
            <p:cNvSpPr txBox="1"/>
            <p:nvPr/>
          </p:nvSpPr>
          <p:spPr>
            <a:xfrm>
              <a:off x="3601212" y="2307938"/>
              <a:ext cx="6131052" cy="695960"/>
            </a:xfrm>
            <a:prstGeom prst="rect">
              <a:avLst/>
            </a:prstGeom>
            <a:noFill/>
          </p:spPr>
          <p:txBody>
            <a:bodyPr wrap="square">
              <a:spAutoFit/>
            </a:bodyPr>
            <a:lstStyle/>
            <a:p>
              <a:pPr marL="757555" defTabSz="1219200">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0" name="TextBox 29"/>
            <p:cNvSpPr txBox="1"/>
            <p:nvPr/>
          </p:nvSpPr>
          <p:spPr>
            <a:xfrm>
              <a:off x="3566396" y="3002859"/>
              <a:ext cx="6131052" cy="695960"/>
            </a:xfrm>
            <a:prstGeom prst="rect">
              <a:avLst/>
            </a:prstGeom>
            <a:noFill/>
          </p:spPr>
          <p:txBody>
            <a:bodyPr wrap="square">
              <a:spAutoFit/>
            </a:bodyPr>
            <a:lstStyle/>
            <a:p>
              <a:pPr marL="757555" defTabSz="1219200">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1" name="TextBox 30"/>
            <p:cNvSpPr txBox="1"/>
            <p:nvPr/>
          </p:nvSpPr>
          <p:spPr>
            <a:xfrm>
              <a:off x="3601212" y="3737793"/>
              <a:ext cx="7389876" cy="695960"/>
            </a:xfrm>
            <a:prstGeom prst="rect">
              <a:avLst/>
            </a:prstGeom>
            <a:noFill/>
          </p:spPr>
          <p:txBody>
            <a:bodyPr wrap="square">
              <a:spAutoFit/>
            </a:bodyPr>
            <a:lstStyle/>
            <a:p>
              <a:pPr marL="757555" defTabSz="1219200">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pic>
          <p:nvPicPr>
            <p:cNvPr id="32" name="Picture 31"/>
            <p:cNvPicPr>
              <a:picLocks noChangeAspect="1"/>
            </p:cNvPicPr>
            <p:nvPr/>
          </p:nvPicPr>
          <p:blipFill>
            <a:blip r:embed="rId7"/>
            <a:stretch>
              <a:fillRect/>
            </a:stretch>
          </p:blipFill>
          <p:spPr>
            <a:xfrm>
              <a:off x="6862356" y="2423896"/>
              <a:ext cx="506012" cy="526152"/>
            </a:xfrm>
            <a:prstGeom prst="rect">
              <a:avLst/>
            </a:prstGeom>
          </p:spPr>
        </p:pic>
        <p:pic>
          <p:nvPicPr>
            <p:cNvPr id="33" name="Picture 32"/>
            <p:cNvPicPr>
              <a:picLocks noChangeAspect="1"/>
            </p:cNvPicPr>
            <p:nvPr/>
          </p:nvPicPr>
          <p:blipFill>
            <a:blip r:embed="rId7"/>
            <a:stretch>
              <a:fillRect/>
            </a:stretch>
          </p:blipFill>
          <p:spPr>
            <a:xfrm>
              <a:off x="6862356" y="3096438"/>
              <a:ext cx="506012" cy="526152"/>
            </a:xfrm>
            <a:prstGeom prst="rect">
              <a:avLst/>
            </a:prstGeom>
          </p:spPr>
        </p:pic>
        <p:pic>
          <p:nvPicPr>
            <p:cNvPr id="34" name="Picture 33"/>
            <p:cNvPicPr>
              <a:picLocks noChangeAspect="1"/>
            </p:cNvPicPr>
            <p:nvPr/>
          </p:nvPicPr>
          <p:blipFill>
            <a:blip r:embed="rId7"/>
            <a:stretch>
              <a:fillRect/>
            </a:stretch>
          </p:blipFill>
          <p:spPr>
            <a:xfrm>
              <a:off x="7446592" y="3095613"/>
              <a:ext cx="506012" cy="526152"/>
            </a:xfrm>
            <a:prstGeom prst="rect">
              <a:avLst/>
            </a:prstGeom>
          </p:spPr>
        </p:pic>
        <p:pic>
          <p:nvPicPr>
            <p:cNvPr id="35" name="Picture 34"/>
            <p:cNvPicPr>
              <a:picLocks noChangeAspect="1"/>
            </p:cNvPicPr>
            <p:nvPr/>
          </p:nvPicPr>
          <p:blipFill>
            <a:blip r:embed="rId7"/>
            <a:stretch>
              <a:fillRect/>
            </a:stretch>
          </p:blipFill>
          <p:spPr>
            <a:xfrm>
              <a:off x="9497340" y="3790739"/>
              <a:ext cx="506012" cy="526152"/>
            </a:xfrm>
            <a:prstGeom prst="rect">
              <a:avLst/>
            </a:prstGeom>
          </p:spPr>
        </p:pic>
        <p:pic>
          <p:nvPicPr>
            <p:cNvPr id="36" name="Picture 35"/>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p:cNvPicPr>
            <a:picLocks noChangeAspect="1"/>
          </p:cNvPicPr>
          <p:nvPr/>
        </p:nvPicPr>
        <p:blipFill>
          <a:blip r:embed="rId5"/>
          <a:stretch>
            <a:fillRect/>
          </a:stretch>
        </p:blipFill>
        <p:spPr>
          <a:xfrm>
            <a:off x="3316690" y="2701985"/>
            <a:ext cx="6815919" cy="1530229"/>
          </a:xfrm>
          <a:prstGeom prst="rect">
            <a:avLst/>
          </a:prstGeom>
        </p:spPr>
      </p:pic>
      <p:pic>
        <p:nvPicPr>
          <p:cNvPr id="3" name="Picture 2" descr="A round pink label with white text and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216152" y="51638"/>
            <a:ext cx="9976104"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79969" y="1388649"/>
            <a:ext cx="6360337" cy="5088025"/>
          </a:xfrm>
          <a:prstGeom prst="rect">
            <a:avLst/>
          </a:prstGeom>
        </p:spPr>
      </p:pic>
      <p:sp>
        <p:nvSpPr>
          <p:cNvPr id="9" name="TextBox 8"/>
          <p:cNvSpPr txBox="1"/>
          <p:nvPr/>
        </p:nvSpPr>
        <p:spPr>
          <a:xfrm>
            <a:off x="1600200" y="164226"/>
            <a:ext cx="9316571" cy="1323439"/>
          </a:xfrm>
          <a:prstGeom prst="rect">
            <a:avLst/>
          </a:prstGeom>
          <a:noFill/>
        </p:spPr>
        <p:txBody>
          <a:bodyPr wrap="square" rtlCol="0">
            <a:spAutoFit/>
          </a:bodyPr>
          <a:lstStyle/>
          <a:p>
            <a:pPr lvl="0" algn="ctr">
              <a:defRPr/>
            </a:pPr>
            <a:r>
              <a:rPr lang="en-US" sz="4000" dirty="0">
                <a:solidFill>
                  <a:schemeClr val="accent6"/>
                </a:solidFill>
                <a:latin typeface="Calibri" panose="020F0502020204030204" pitchFamily="34" charset="0"/>
                <a:cs typeface="Calibri" panose="020F0502020204030204" pitchFamily="34" charset="0"/>
              </a:rPr>
              <a:t>1. </a:t>
            </a:r>
            <a:r>
              <a:rPr lang="en-US" sz="4000" dirty="0" err="1">
                <a:solidFill>
                  <a:schemeClr val="accent6"/>
                </a:solidFill>
                <a:latin typeface="Calibri" panose="020F0502020204030204" pitchFamily="34" charset="0"/>
                <a:cs typeface="Calibri" panose="020F0502020204030204" pitchFamily="34" charset="0"/>
              </a:rPr>
              <a:t>Đọc</a:t>
            </a:r>
            <a:r>
              <a:rPr lang="en-US" sz="4000" dirty="0">
                <a:solidFill>
                  <a:schemeClr val="accent6"/>
                </a:solidFill>
                <a:latin typeface="Calibri" panose="020F0502020204030204" pitchFamily="34" charset="0"/>
                <a:cs typeface="Calibri" panose="020F0502020204030204" pitchFamily="34" charset="0"/>
              </a:rPr>
              <a:t> </a:t>
            </a:r>
            <a:r>
              <a:rPr lang="en-US" sz="4000" dirty="0" err="1">
                <a:solidFill>
                  <a:schemeClr val="accent6"/>
                </a:solidFill>
                <a:latin typeface="Calibri" panose="020F0502020204030204" pitchFamily="34" charset="0"/>
                <a:cs typeface="Calibri" panose="020F0502020204030204" pitchFamily="34" charset="0"/>
              </a:rPr>
              <a:t>thầm</a:t>
            </a:r>
            <a:r>
              <a:rPr lang="en-US" sz="4000" dirty="0">
                <a:solidFill>
                  <a:schemeClr val="accent6"/>
                </a:solidFill>
                <a:latin typeface="Calibri" panose="020F0502020204030204" pitchFamily="34" charset="0"/>
                <a:cs typeface="Calibri" panose="020F0502020204030204" pitchFamily="34" charset="0"/>
              </a:rPr>
              <a:t> </a:t>
            </a:r>
            <a:r>
              <a:rPr lang="en-US" sz="4000" dirty="0" err="1">
                <a:solidFill>
                  <a:schemeClr val="accent6"/>
                </a:solidFill>
                <a:latin typeface="Calibri" panose="020F0502020204030204" pitchFamily="34" charset="0"/>
                <a:cs typeface="Calibri" panose="020F0502020204030204" pitchFamily="34" charset="0"/>
              </a:rPr>
              <a:t>đoạn</a:t>
            </a:r>
            <a:r>
              <a:rPr lang="en-US" sz="4000" dirty="0">
                <a:solidFill>
                  <a:schemeClr val="accent6"/>
                </a:solidFill>
                <a:latin typeface="Calibri" panose="020F0502020204030204" pitchFamily="34" charset="0"/>
                <a:cs typeface="Calibri" panose="020F0502020204030204" pitchFamily="34" charset="0"/>
              </a:rPr>
              <a:t> 1 </a:t>
            </a:r>
            <a:r>
              <a:rPr lang="en-US" sz="4000" dirty="0" err="1">
                <a:solidFill>
                  <a:schemeClr val="accent6"/>
                </a:solidFill>
                <a:latin typeface="Calibri" panose="020F0502020204030204" pitchFamily="34" charset="0"/>
                <a:cs typeface="Calibri" panose="020F0502020204030204" pitchFamily="34" charset="0"/>
              </a:rPr>
              <a:t>và</a:t>
            </a:r>
            <a:r>
              <a:rPr lang="en-US" sz="4000" dirty="0">
                <a:solidFill>
                  <a:schemeClr val="accent6"/>
                </a:solidFill>
                <a:latin typeface="Calibri" panose="020F0502020204030204" pitchFamily="34" charset="0"/>
                <a:cs typeface="Calibri" panose="020F0502020204030204" pitchFamily="34" charset="0"/>
              </a:rPr>
              <a:t> </a:t>
            </a:r>
            <a:r>
              <a:rPr lang="en-US" sz="4000" dirty="0" err="1">
                <a:solidFill>
                  <a:schemeClr val="accent6"/>
                </a:solidFill>
                <a:latin typeface="Calibri" panose="020F0502020204030204" pitchFamily="34" charset="0"/>
                <a:cs typeface="Calibri" panose="020F0502020204030204" pitchFamily="34" charset="0"/>
              </a:rPr>
              <a:t>cho</a:t>
            </a:r>
            <a:r>
              <a:rPr lang="en-US" sz="4000" dirty="0">
                <a:solidFill>
                  <a:schemeClr val="accent6"/>
                </a:solidFill>
                <a:latin typeface="Calibri" panose="020F0502020204030204" pitchFamily="34" charset="0"/>
                <a:cs typeface="Calibri" panose="020F0502020204030204" pitchFamily="34" charset="0"/>
              </a:rPr>
              <a:t> </a:t>
            </a:r>
            <a:r>
              <a:rPr lang="en-US" sz="4000" dirty="0" err="1">
                <a:solidFill>
                  <a:schemeClr val="accent6"/>
                </a:solidFill>
                <a:latin typeface="Calibri" panose="020F0502020204030204" pitchFamily="34" charset="0"/>
                <a:cs typeface="Calibri" panose="020F0502020204030204" pitchFamily="34" charset="0"/>
              </a:rPr>
              <a:t>biết</a:t>
            </a:r>
            <a:r>
              <a:rPr lang="en-US" sz="4000" dirty="0">
                <a:solidFill>
                  <a:schemeClr val="accent6"/>
                </a:solidFill>
                <a:latin typeface="Calibri" panose="020F0502020204030204" pitchFamily="34" charset="0"/>
                <a:cs typeface="Calibri" panose="020F0502020204030204" pitchFamily="34" charset="0"/>
              </a:rPr>
              <a:t> “</a:t>
            </a:r>
            <a:r>
              <a:rPr lang="vi-VN" sz="4000" dirty="0">
                <a:solidFill>
                  <a:schemeClr val="accent6"/>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p:cNvSpPr/>
          <p:nvPr/>
        </p:nvSpPr>
        <p:spPr>
          <a:xfrm>
            <a:off x="3491266" y="1696281"/>
            <a:ext cx="7334065" cy="3256496"/>
          </a:xfrm>
          <a:prstGeom prst="wedgeRoundRectCallout">
            <a:avLst>
              <a:gd name="adj1" fmla="val -59942"/>
              <a:gd name="adj2" fmla="val 19095"/>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3592406" y="5182520"/>
            <a:ext cx="7131783" cy="706755"/>
          </a:xfrm>
          <a:prstGeom prst="rect">
            <a:avLst/>
          </a:prstGeom>
          <a:noFill/>
        </p:spPr>
        <p:txBody>
          <a:bodyPr wrap="square">
            <a:spAutoFit/>
          </a:bodyPr>
          <a:lstStyle/>
          <a:p>
            <a:pPr lvl="0" algn="ctr">
              <a:defRPr/>
            </a:pPr>
            <a:r>
              <a:rPr kumimoji="0" lang="en-US" sz="4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Ý 1: Giới thiệu </a:t>
            </a:r>
            <a:r>
              <a:rPr kumimoji="0" lang="en-US" sz="4000" b="0" i="0" u="none" strike="noStrike" kern="120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rPr>
              <a:t>về</a:t>
            </a:r>
            <a:r>
              <a:rPr kumimoji="0" lang="en-US" sz="4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rPr>
              <a:t>múa</a:t>
            </a:r>
            <a:r>
              <a:rPr kumimoji="0" lang="en-US" sz="4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 ba lê.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4" name="Group 23"/>
          <p:cNvGrpSpPr/>
          <p:nvPr/>
        </p:nvGrpSpPr>
        <p:grpSpPr>
          <a:xfrm>
            <a:off x="443556" y="633967"/>
            <a:ext cx="10451951" cy="823090"/>
            <a:chOff x="528101" y="187609"/>
            <a:chExt cx="10451951" cy="823090"/>
          </a:xfrm>
        </p:grpSpPr>
        <p:sp>
          <p:nvSpPr>
            <p:cNvPr id="14" name="Google Shape;275;p7"/>
            <p:cNvSpPr/>
            <p:nvPr/>
          </p:nvSpPr>
          <p:spPr>
            <a:xfrm>
              <a:off x="528101" y="187609"/>
              <a:ext cx="10451951" cy="82309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612648" y="194753"/>
              <a:ext cx="10282858" cy="707886"/>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8193242" cy="3466427"/>
          </a:xfrm>
          <a:prstGeom prst="wedgeRoundRectCallout">
            <a:avLst>
              <a:gd name="adj1" fmla="val -61400"/>
              <a:gd name="adj2" fmla="val 37058"/>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5" name="TextBox 24"/>
          <p:cNvSpPr txBox="1"/>
          <p:nvPr/>
        </p:nvSpPr>
        <p:spPr>
          <a:xfrm>
            <a:off x="4078497" y="-27355"/>
            <a:ext cx="4663440" cy="584775"/>
          </a:xfrm>
          <a:prstGeom prst="rect">
            <a:avLst/>
          </a:prstGeom>
          <a:noFill/>
        </p:spPr>
        <p:txBody>
          <a:bodyPr wrap="square" rtlCol="0">
            <a:spAutoFit/>
          </a:bodyPr>
          <a:lstStyle/>
          <a:p>
            <a:r>
              <a:rPr lang="en-US" sz="3200" b="1" dirty="0" err="1">
                <a:solidFill>
                  <a:schemeClr val="accent3">
                    <a:lumMod val="50000"/>
                  </a:schemeClr>
                </a:solidFill>
              </a:rPr>
              <a:t>Đọc</a:t>
            </a:r>
            <a:r>
              <a:rPr lang="en-US" sz="3200" b="1" dirty="0">
                <a:solidFill>
                  <a:schemeClr val="accent3">
                    <a:lumMod val="50000"/>
                  </a:schemeClr>
                </a:solidFill>
              </a:rPr>
              <a:t> </a:t>
            </a:r>
            <a:r>
              <a:rPr lang="en-US" sz="3200" b="1" dirty="0" err="1">
                <a:solidFill>
                  <a:schemeClr val="accent3">
                    <a:lumMod val="50000"/>
                  </a:schemeClr>
                </a:solidFill>
              </a:rPr>
              <a:t>thầm</a:t>
            </a:r>
            <a:r>
              <a:rPr lang="en-US" sz="3200" b="1" dirty="0">
                <a:solidFill>
                  <a:schemeClr val="accent3">
                    <a:lumMod val="50000"/>
                  </a:schemeClr>
                </a:solidFill>
              </a:rPr>
              <a:t> </a:t>
            </a:r>
            <a:r>
              <a:rPr lang="en-US" sz="3200" b="1" dirty="0" err="1">
                <a:solidFill>
                  <a:schemeClr val="accent3">
                    <a:lumMod val="50000"/>
                  </a:schemeClr>
                </a:solidFill>
              </a:rPr>
              <a:t>đoạn</a:t>
            </a:r>
            <a:r>
              <a:rPr lang="en-US" sz="3200" b="1" dirty="0">
                <a:solidFill>
                  <a:schemeClr val="accent3">
                    <a:lumMod val="50000"/>
                  </a:schemeClr>
                </a:solidFill>
              </a:rPr>
              <a:t> 2</a:t>
            </a:r>
          </a:p>
        </p:txBody>
      </p:sp>
      <p:grpSp>
        <p:nvGrpSpPr>
          <p:cNvPr id="26" name="Group 25"/>
          <p:cNvGrpSpPr/>
          <p:nvPr/>
        </p:nvGrpSpPr>
        <p:grpSpPr>
          <a:xfrm>
            <a:off x="3865056" y="5646734"/>
            <a:ext cx="7818120" cy="706755"/>
            <a:chOff x="3364992" y="2841941"/>
            <a:chExt cx="7818120" cy="706755"/>
          </a:xfrm>
        </p:grpSpPr>
        <p:sp>
          <p:nvSpPr>
            <p:cNvPr id="27" name="Google Shape;275;p7"/>
            <p:cNvSpPr/>
            <p:nvPr/>
          </p:nvSpPr>
          <p:spPr>
            <a:xfrm>
              <a:off x="3364992" y="2841941"/>
              <a:ext cx="7818120" cy="70675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8" name="TextBox 27"/>
            <p:cNvSpPr txBox="1"/>
            <p:nvPr/>
          </p:nvSpPr>
          <p:spPr>
            <a:xfrm>
              <a:off x="3364992" y="2841941"/>
              <a:ext cx="7818120" cy="706755"/>
            </a:xfrm>
            <a:prstGeom prst="rect">
              <a:avLst/>
            </a:prstGeom>
            <a:noFill/>
          </p:spPr>
          <p:txBody>
            <a:bodyPr wrap="square">
              <a:spAutoFit/>
            </a:bodyPr>
            <a:lstStyle/>
            <a:p>
              <a:pPr lvl="0" algn="ctr">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Ý 2: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Giá</a:t>
              </a:r>
              <a:r>
                <a:rPr kumimoji="0" lang="en-US" sz="4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trị</a:t>
              </a:r>
              <a:r>
                <a:rPr kumimoji="0" lang="en-US" sz="4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nghệ</a:t>
              </a:r>
              <a:r>
                <a:rPr kumimoji="0" lang="en-US" sz="4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thuật</a:t>
              </a:r>
              <a:r>
                <a:rPr kumimoji="0" lang="en-US" sz="4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của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múa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ba lê.</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610214"/>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7" name="Group 6"/>
          <p:cNvGrpSpPr/>
          <p:nvPr/>
        </p:nvGrpSpPr>
        <p:grpSpPr>
          <a:xfrm>
            <a:off x="1051559" y="471426"/>
            <a:ext cx="10693347" cy="974539"/>
            <a:chOff x="1069847" y="314929"/>
            <a:chExt cx="10693347" cy="974539"/>
          </a:xfrm>
        </p:grpSpPr>
        <p:sp>
          <p:nvSpPr>
            <p:cNvPr id="3" name="Google Shape;276;p7"/>
            <p:cNvSpPr/>
            <p:nvPr/>
          </p:nvSpPr>
          <p:spPr>
            <a:xfrm>
              <a:off x="1069847" y="342525"/>
              <a:ext cx="10693347" cy="94694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05358" y="1666746"/>
            <a:ext cx="7874956" cy="4229100"/>
          </a:xfrm>
          <a:prstGeom prst="wedgeRoundRectCallout">
            <a:avLst>
              <a:gd name="adj1" fmla="val -62641"/>
              <a:gd name="adj2" fmla="val 2913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Rectangle 5"/>
          <p:cNvSpPr/>
          <p:nvPr/>
        </p:nvSpPr>
        <p:spPr>
          <a:xfrm>
            <a:off x="4655607" y="-18288"/>
            <a:ext cx="3485249" cy="584775"/>
          </a:xfrm>
          <a:prstGeom prst="rect">
            <a:avLst/>
          </a:prstGeom>
        </p:spPr>
        <p:txBody>
          <a:bodyPr wrap="none">
            <a:spAutoFit/>
          </a:bodyPr>
          <a:lstStyle/>
          <a:p>
            <a:r>
              <a:rPr lang="en-US" sz="3200" b="1" dirty="0" err="1">
                <a:solidFill>
                  <a:schemeClr val="accent3">
                    <a:lumMod val="50000"/>
                  </a:schemeClr>
                </a:solidFill>
              </a:rPr>
              <a:t>Đọc</a:t>
            </a:r>
            <a:r>
              <a:rPr lang="en-US" sz="3200" b="1" dirty="0">
                <a:solidFill>
                  <a:schemeClr val="accent3">
                    <a:lumMod val="50000"/>
                  </a:schemeClr>
                </a:solidFill>
              </a:rPr>
              <a:t> </a:t>
            </a:r>
            <a:r>
              <a:rPr lang="en-US" sz="3200" b="1" dirty="0" err="1">
                <a:solidFill>
                  <a:schemeClr val="accent3">
                    <a:lumMod val="50000"/>
                  </a:schemeClr>
                </a:solidFill>
              </a:rPr>
              <a:t>thầm</a:t>
            </a:r>
            <a:r>
              <a:rPr lang="en-US" sz="3200" b="1" dirty="0">
                <a:solidFill>
                  <a:schemeClr val="accent3">
                    <a:lumMod val="50000"/>
                  </a:schemeClr>
                </a:solidFill>
              </a:rPr>
              <a:t> </a:t>
            </a:r>
            <a:r>
              <a:rPr lang="en-US" sz="3200" b="1" dirty="0" err="1">
                <a:solidFill>
                  <a:schemeClr val="accent3">
                    <a:lumMod val="50000"/>
                  </a:schemeClr>
                </a:solidFill>
              </a:rPr>
              <a:t>đoạn</a:t>
            </a:r>
            <a:r>
              <a:rPr lang="en-US" sz="3200" b="1" dirty="0">
                <a:solidFill>
                  <a:schemeClr val="accent3">
                    <a:lumMod val="50000"/>
                  </a:schemeClr>
                </a:solidFill>
              </a:rPr>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6"/>
            <a:ext cx="11529879" cy="46694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p:cNvSpPr/>
          <p:nvPr/>
        </p:nvSpPr>
        <p:spPr>
          <a:xfrm>
            <a:off x="3616765" y="2010918"/>
            <a:ext cx="8280059" cy="32244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8" name="TextBox 7"/>
          <p:cNvSpPr txBox="1"/>
          <p:nvPr/>
        </p:nvSpPr>
        <p:spPr>
          <a:xfrm>
            <a:off x="4123944" y="5361663"/>
            <a:ext cx="6958584" cy="954107"/>
          </a:xfrm>
          <a:prstGeom prst="rect">
            <a:avLst/>
          </a:prstGeom>
          <a:noFill/>
        </p:spPr>
        <p:txBody>
          <a:bodyPr wrap="square">
            <a:spAutoFit/>
          </a:bodyPr>
          <a:lstStyle/>
          <a:p>
            <a:pPr lvl="0" algn="ctr">
              <a:defRPr/>
            </a:pP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Ý 3: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Tả</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điệu</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múa Hồ thiên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nga</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p>
          <a:p>
            <a:pPr lvl="0" algn="ctr">
              <a:defRPr/>
            </a:pP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khổ</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luyện của các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diễn</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viên</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p:cNvSpPr/>
          <p:nvPr/>
        </p:nvSpPr>
        <p:spPr>
          <a:xfrm>
            <a:off x="372649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p:cNvSpPr/>
          <p:nvPr/>
        </p:nvSpPr>
        <p:spPr>
          <a:xfrm>
            <a:off x="3726494" y="278892"/>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843784" y="2096219"/>
            <a:ext cx="7699248" cy="2366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p>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truyền tải được ngôn ngữ </a:t>
            </a:r>
            <a:r>
              <a:rPr lang="en-US" sz="4000" b="1" i="1" dirty="0" err="1">
                <a:solidFill>
                  <a:srgbClr val="7030A0"/>
                </a:solidFill>
                <a:latin typeface="Cambria" panose="02040503050406030204" pitchFamily="18" charset="0"/>
              </a:rPr>
              <a:t>của</a:t>
            </a:r>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một câu chuyện không lời.</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4083816" y="-127304"/>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288667"/>
            <a:ext cx="7410831" cy="2862322"/>
          </a:xfrm>
          <a:prstGeom prst="rect">
            <a:avLst/>
          </a:prstGeom>
          <a:noFill/>
        </p:spPr>
        <p:txBody>
          <a:bodyPr wrap="square" rtlCol="0">
            <a:spAutoFit/>
          </a:bodyPr>
          <a:lstStyle/>
          <a:p>
            <a:pPr algn="just"/>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272415" y="262255"/>
            <a:ext cx="11919585" cy="6494145"/>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55392"/>
            <a:ext cx="11786300" cy="550799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3200" i="1" dirty="0">
                <a:latin typeface="Cambria" panose="02040503050406030204" pitchFamily="18" charset="0"/>
                <a:ea typeface="Cambria" panose="02040503050406030204" pitchFamily="18" charset="0"/>
              </a:rPr>
              <a:t>Hồ thiên nga</a:t>
            </a:r>
            <a:r>
              <a:rPr lang="vi-VN" sz="32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r>
              <a:rPr lang="en-US" sz="3200" dirty="0">
                <a:latin typeface="Cambria" panose="02040503050406030204" pitchFamily="18" charset="0"/>
                <a:ea typeface="Cambria" panose="02040503050406030204" pitchFamily="18" charset="0"/>
              </a:rPr>
              <a:t>  	 </a:t>
            </a:r>
          </a:p>
        </p:txBody>
      </p:sp>
      <p:sp>
        <p:nvSpPr>
          <p:cNvPr id="2" name="TextBox 1"/>
          <p:cNvSpPr txBox="1"/>
          <p:nvPr/>
        </p:nvSpPr>
        <p:spPr>
          <a:xfrm>
            <a:off x="4032504" y="262255"/>
            <a:ext cx="3227832" cy="461665"/>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LUYỆN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ĐOẠN</a:t>
            </a:r>
            <a:r>
              <a:rPr lang="en-US" sz="2400" b="1" dirty="0">
                <a:solidFill>
                  <a:srgbClr val="0070C0"/>
                </a:solidFill>
                <a:latin typeface="Times New Roman" panose="02020603050405020304" pitchFamily="18" charset="0"/>
                <a:cs typeface="Times New Roman" panose="02020603050405020304" pitchFamily="18" charset="0"/>
              </a:rPr>
              <a:t> 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272415" y="262255"/>
            <a:ext cx="11919585" cy="6494145"/>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55392"/>
            <a:ext cx="11786300" cy="550799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Trong các vở ba lê, người diễn viên dùng</a:t>
            </a:r>
            <a:r>
              <a:rPr lang="vi-VN" sz="3200" dirty="0">
                <a:solidFill>
                  <a:srgbClr val="C00000"/>
                </a:solidFill>
                <a:latin typeface="Cambria" panose="02040503050406030204" pitchFamily="18" charset="0"/>
                <a:ea typeface="Cambria" panose="02040503050406030204" pitchFamily="18" charset="0"/>
              </a:rPr>
              <a:t> động tác múa </a:t>
            </a:r>
            <a:r>
              <a:rPr lang="vi-VN" sz="3200" dirty="0">
                <a:latin typeface="Cambria" panose="02040503050406030204" pitchFamily="18" charset="0"/>
                <a:ea typeface="Cambria" panose="02040503050406030204" pitchFamily="18" charset="0"/>
              </a:rPr>
              <a:t>để thể hiện nội dung </a:t>
            </a:r>
            <a:r>
              <a:rPr lang="vi-VN" sz="3200" dirty="0">
                <a:solidFill>
                  <a:srgbClr val="C00000"/>
                </a:solidFill>
                <a:latin typeface="Cambria" panose="02040503050406030204" pitchFamily="18" charset="0"/>
                <a:ea typeface="Cambria" panose="02040503050406030204" pitchFamily="18" charset="0"/>
              </a:rPr>
              <a:t>thay cho lời nói</a:t>
            </a:r>
            <a:r>
              <a:rPr lang="vi-VN" sz="3200" dirty="0">
                <a:latin typeface="Cambria" panose="02040503050406030204" pitchFamily="18" charset="0"/>
                <a:ea typeface="Cambria" panose="02040503050406030204" pitchFamily="18" charset="0"/>
              </a:rPr>
              <a:t>. Như trong vở </a:t>
            </a:r>
            <a:r>
              <a:rPr lang="vi-VN" sz="3200" i="1" dirty="0">
                <a:solidFill>
                  <a:srgbClr val="C00000"/>
                </a:solidFill>
                <a:latin typeface="Cambria" panose="02040503050406030204" pitchFamily="18" charset="0"/>
                <a:ea typeface="Cambria" panose="02040503050406030204" pitchFamily="18" charset="0"/>
              </a:rPr>
              <a:t>Hồ thiên nga</a:t>
            </a:r>
            <a:r>
              <a:rPr lang="vi-VN" sz="3200" dirty="0">
                <a:latin typeface="Cambria" panose="02040503050406030204" pitchFamily="18" charset="0"/>
                <a:ea typeface="Cambria" panose="02040503050406030204" pitchFamily="18" charset="0"/>
              </a:rPr>
              <a:t>, các diễn viên thực hiện những cú </a:t>
            </a:r>
            <a:r>
              <a:rPr lang="vi-VN" sz="3200" dirty="0">
                <a:solidFill>
                  <a:srgbClr val="C00000"/>
                </a:solidFill>
                <a:latin typeface="Cambria" panose="02040503050406030204" pitchFamily="18" charset="0"/>
                <a:ea typeface="Cambria" panose="02040503050406030204" pitchFamily="18" charset="0"/>
              </a:rPr>
              <a:t>xoay người đẹp mắt </a:t>
            </a:r>
            <a:r>
              <a:rPr lang="vi-VN" sz="3200" dirty="0">
                <a:latin typeface="Cambria" panose="02040503050406030204" pitchFamily="18" charset="0"/>
                <a:ea typeface="Cambria" panose="02040503050406030204" pitchFamily="18" charset="0"/>
              </a:rPr>
              <a:t>và </a:t>
            </a:r>
            <a:r>
              <a:rPr lang="vi-VN" sz="3200" dirty="0">
                <a:solidFill>
                  <a:srgbClr val="C00000"/>
                </a:solidFill>
                <a:latin typeface="Cambria" panose="02040503050406030204" pitchFamily="18" charset="0"/>
                <a:ea typeface="Cambria" panose="02040503050406030204" pitchFamily="18" charset="0"/>
              </a:rPr>
              <a:t>chuẩn xác</a:t>
            </a:r>
            <a:r>
              <a:rPr lang="vi-VN" sz="3200" dirty="0">
                <a:latin typeface="Cambria" panose="02040503050406030204" pitchFamily="18" charset="0"/>
                <a:ea typeface="Cambria" panose="02040503050406030204" pitchFamily="18" charset="0"/>
              </a:rPr>
              <a:t>, những bước đi </a:t>
            </a:r>
            <a:r>
              <a:rPr lang="vi-VN" sz="3200" dirty="0">
                <a:solidFill>
                  <a:srgbClr val="C00000"/>
                </a:solidFill>
                <a:latin typeface="Cambria" panose="02040503050406030204" pitchFamily="18" charset="0"/>
                <a:ea typeface="Cambria" panose="02040503050406030204" pitchFamily="18" charset="0"/>
              </a:rPr>
              <a:t>nhẹ như cánh hoa hé mở </a:t>
            </a:r>
            <a:r>
              <a:rPr lang="vi-VN" sz="3200" dirty="0">
                <a:latin typeface="Cambria" panose="02040503050406030204" pitchFamily="18" charset="0"/>
                <a:ea typeface="Cambria" panose="02040503050406030204" pitchFamily="18" charset="0"/>
              </a:rPr>
              <a:t>khiến khán giả có cảm giác được </a:t>
            </a:r>
            <a:r>
              <a:rPr lang="vi-VN" sz="3200" dirty="0">
                <a:solidFill>
                  <a:srgbClr val="C00000"/>
                </a:solidFill>
                <a:latin typeface="Cambria" panose="02040503050406030204" pitchFamily="18" charset="0"/>
                <a:ea typeface="Cambria" panose="02040503050406030204" pitchFamily="18" charset="0"/>
              </a:rPr>
              <a:t>ngắm nhìn </a:t>
            </a:r>
            <a:r>
              <a:rPr lang="vi-VN" sz="3200" dirty="0">
                <a:latin typeface="Cambria" panose="02040503050406030204" pitchFamily="18" charset="0"/>
                <a:ea typeface="Cambria" panose="02040503050406030204" pitchFamily="18" charset="0"/>
              </a:rPr>
              <a:t>một đàn thiên nga đang </a:t>
            </a:r>
            <a:r>
              <a:rPr lang="vi-VN" sz="3200" dirty="0">
                <a:solidFill>
                  <a:srgbClr val="C00000"/>
                </a:solidFill>
                <a:latin typeface="Cambria" panose="02040503050406030204" pitchFamily="18" charset="0"/>
                <a:ea typeface="Cambria" panose="02040503050406030204" pitchFamily="18" charset="0"/>
              </a:rPr>
              <a:t>lướt </a:t>
            </a:r>
            <a:r>
              <a:rPr lang="vi-VN" sz="3200" dirty="0">
                <a:latin typeface="Cambria" panose="02040503050406030204" pitchFamily="18" charset="0"/>
                <a:ea typeface="Cambria" panose="02040503050406030204" pitchFamily="18" charset="0"/>
              </a:rPr>
              <a:t>trên mặt hồ. Khi diễn viên chính đứng một chân </a:t>
            </a:r>
            <a:r>
              <a:rPr lang="vi-VN" sz="3200" dirty="0">
                <a:solidFill>
                  <a:srgbClr val="C00000"/>
                </a:solidFill>
                <a:latin typeface="Cambria" panose="02040503050406030204" pitchFamily="18" charset="0"/>
                <a:ea typeface="Cambria" panose="02040503050406030204" pitchFamily="18" charset="0"/>
              </a:rPr>
              <a:t>xoay liên tục </a:t>
            </a:r>
            <a:r>
              <a:rPr lang="vi-VN" sz="3200" dirty="0">
                <a:latin typeface="Cambria" panose="02040503050406030204" pitchFamily="18" charset="0"/>
                <a:ea typeface="Cambria" panose="02040503050406030204" pitchFamily="18" charset="0"/>
              </a:rPr>
              <a:t>tới 32 vòng trên </a:t>
            </a:r>
            <a:r>
              <a:rPr lang="vi-VN" sz="3200" dirty="0">
                <a:solidFill>
                  <a:srgbClr val="C00000"/>
                </a:solidFill>
                <a:latin typeface="Cambria" panose="02040503050406030204" pitchFamily="18" charset="0"/>
                <a:ea typeface="Cambria" panose="02040503050406030204" pitchFamily="18" charset="0"/>
              </a:rPr>
              <a:t>đầu mũi chân</a:t>
            </a:r>
            <a:r>
              <a:rPr lang="vi-VN" sz="3200" dirty="0">
                <a:latin typeface="Cambria" panose="02040503050406030204" pitchFamily="18" charset="0"/>
                <a:ea typeface="Cambria" panose="02040503050406030204" pitchFamily="18" charset="0"/>
              </a:rPr>
              <a:t>, khán giả cũng </a:t>
            </a:r>
            <a:r>
              <a:rPr lang="vi-VN" sz="3200" dirty="0">
                <a:solidFill>
                  <a:srgbClr val="C00000"/>
                </a:solidFill>
                <a:latin typeface="Cambria" panose="02040503050406030204" pitchFamily="18" charset="0"/>
                <a:ea typeface="Cambria" panose="02040503050406030204" pitchFamily="18" charset="0"/>
              </a:rPr>
              <a:t>cảm nhận </a:t>
            </a:r>
            <a:r>
              <a:rPr lang="vi-VN" sz="3200" dirty="0">
                <a:latin typeface="Cambria" panose="02040503050406030204" pitchFamily="18" charset="0"/>
                <a:ea typeface="Cambria" panose="02040503050406030204" pitchFamily="18" charset="0"/>
              </a:rPr>
              <a:t>được nhân vật đang </a:t>
            </a:r>
            <a:r>
              <a:rPr lang="vi-VN" sz="3200" dirty="0">
                <a:solidFill>
                  <a:srgbClr val="C00000"/>
                </a:solidFill>
                <a:latin typeface="Cambria" panose="02040503050406030204" pitchFamily="18" charset="0"/>
                <a:ea typeface="Cambria" panose="02040503050406030204" pitchFamily="18" charset="0"/>
              </a:rPr>
              <a:t>mong muốn </a:t>
            </a:r>
            <a:r>
              <a:rPr lang="vi-VN" sz="3200" dirty="0">
                <a:latin typeface="Cambria" panose="02040503050406030204" pitchFamily="18" charset="0"/>
                <a:ea typeface="Cambria" panose="02040503050406030204" pitchFamily="18" charset="0"/>
              </a:rPr>
              <a:t>thể hiện sức mạnh một cách </a:t>
            </a:r>
            <a:r>
              <a:rPr lang="vi-VN" sz="3200" dirty="0">
                <a:solidFill>
                  <a:srgbClr val="C00000"/>
                </a:solidFill>
                <a:latin typeface="Cambria" panose="02040503050406030204" pitchFamily="18" charset="0"/>
                <a:ea typeface="Cambria" panose="02040503050406030204" pitchFamily="18" charset="0"/>
              </a:rPr>
              <a:t>mãnh liệt</a:t>
            </a:r>
            <a:r>
              <a:rPr lang="vi-VN" sz="3200" dirty="0">
                <a:latin typeface="Cambria" panose="02040503050406030204" pitchFamily="18" charset="0"/>
                <a:ea typeface="Cambria" panose="02040503050406030204" pitchFamily="18" charset="0"/>
              </a:rPr>
              <a:t>. Để thực hiện được những </a:t>
            </a:r>
            <a:r>
              <a:rPr lang="vi-VN" sz="3200" dirty="0">
                <a:solidFill>
                  <a:srgbClr val="C00000"/>
                </a:solidFill>
                <a:latin typeface="Cambria" panose="02040503050406030204" pitchFamily="18" charset="0"/>
                <a:ea typeface="Cambria" panose="02040503050406030204" pitchFamily="18" charset="0"/>
              </a:rPr>
              <a:t>kĩ thuật </a:t>
            </a:r>
            <a:r>
              <a:rPr lang="vi-VN" sz="3200" dirty="0">
                <a:latin typeface="Cambria" panose="02040503050406030204" pitchFamily="18" charset="0"/>
                <a:ea typeface="Cambria" panose="02040503050406030204" pitchFamily="18" charset="0"/>
              </a:rPr>
              <a:t>rất </a:t>
            </a:r>
            <a:r>
              <a:rPr lang="vi-VN" sz="3200" dirty="0">
                <a:solidFill>
                  <a:srgbClr val="C00000"/>
                </a:solidFill>
                <a:latin typeface="Cambria" panose="02040503050406030204" pitchFamily="18" charset="0"/>
                <a:ea typeface="Cambria" panose="02040503050406030204" pitchFamily="18" charset="0"/>
              </a:rPr>
              <a:t>khó</a:t>
            </a:r>
            <a:r>
              <a:rPr lang="vi-VN" sz="3200" dirty="0">
                <a:latin typeface="Cambria" panose="02040503050406030204" pitchFamily="18" charset="0"/>
                <a:ea typeface="Cambria" panose="02040503050406030204" pitchFamily="18" charset="0"/>
              </a:rPr>
              <a:t> này, người diễn viên phải </a:t>
            </a:r>
            <a:r>
              <a:rPr lang="vi-VN" sz="3200" dirty="0">
                <a:solidFill>
                  <a:srgbClr val="C00000"/>
                </a:solidFill>
                <a:latin typeface="Cambria" panose="02040503050406030204" pitchFamily="18" charset="0"/>
                <a:ea typeface="Cambria" panose="02040503050406030204" pitchFamily="18" charset="0"/>
              </a:rPr>
              <a:t>dày công khổ luyện </a:t>
            </a:r>
            <a:r>
              <a:rPr lang="vi-VN" sz="3200" dirty="0">
                <a:latin typeface="Cambria" panose="02040503050406030204" pitchFamily="18" charset="0"/>
                <a:ea typeface="Cambria" panose="02040503050406030204" pitchFamily="18" charset="0"/>
              </a:rPr>
              <a:t>trong một </a:t>
            </a:r>
            <a:r>
              <a:rPr lang="vi-VN" sz="3200" dirty="0">
                <a:solidFill>
                  <a:srgbClr val="C00000"/>
                </a:solidFill>
                <a:latin typeface="Cambria" panose="02040503050406030204" pitchFamily="18" charset="0"/>
                <a:ea typeface="Cambria" panose="02040503050406030204" pitchFamily="18" charset="0"/>
              </a:rPr>
              <a:t>thời gian dài</a:t>
            </a:r>
            <a:r>
              <a:rPr lang="vi-VN"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p>
        </p:txBody>
      </p:sp>
      <p:sp>
        <p:nvSpPr>
          <p:cNvPr id="2" name="TextBox 1"/>
          <p:cNvSpPr txBox="1"/>
          <p:nvPr/>
        </p:nvSpPr>
        <p:spPr>
          <a:xfrm>
            <a:off x="4032504" y="262255"/>
            <a:ext cx="3227832" cy="461665"/>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LUYỆN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ĐOẠN</a:t>
            </a:r>
            <a:r>
              <a:rPr lang="en-US" sz="2400" b="1" dirty="0">
                <a:solidFill>
                  <a:srgbClr val="0070C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570440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43125" y="16152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422005" y="1194667"/>
            <a:ext cx="2838735" cy="5663333"/>
          </a:xfrm>
          <a:prstGeom prst="rect">
            <a:avLst/>
          </a:prstGeom>
          <a:noFill/>
        </p:spPr>
      </p:pic>
      <p:sp>
        <p:nvSpPr>
          <p:cNvPr id="2" name="Rectangle: Rounded Corners 1"/>
          <p:cNvSpPr/>
          <p:nvPr/>
        </p:nvSpPr>
        <p:spPr>
          <a:xfrm>
            <a:off x="2926080" y="1657350"/>
            <a:ext cx="8549640" cy="1676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Để 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84569262"/>
              </p:ext>
            </p:extLst>
          </p:nvPr>
        </p:nvGraphicFramePr>
        <p:xfrm>
          <a:off x="3877057" y="3622103"/>
          <a:ext cx="7287768" cy="1811683"/>
        </p:xfrm>
        <a:graphic>
          <a:graphicData uri="http://schemas.openxmlformats.org/drawingml/2006/table">
            <a:tbl>
              <a:tblPr firstRow="1" firstCol="1" bandRow="1">
                <a:tableStyleId>{93296810-A885-4BE3-A3E7-6D5BEEA58F35}</a:tableStyleId>
              </a:tblPr>
              <a:tblGrid>
                <a:gridCol w="1702405">
                  <a:extLst>
                    <a:ext uri="{9D8B030D-6E8A-4147-A177-3AD203B41FA5}">
                      <a16:colId xmlns:a16="http://schemas.microsoft.com/office/drawing/2014/main" val="20000"/>
                    </a:ext>
                  </a:extLst>
                </a:gridCol>
                <a:gridCol w="5585363">
                  <a:extLst>
                    <a:ext uri="{9D8B030D-6E8A-4147-A177-3AD203B41FA5}">
                      <a16:colId xmlns:a16="http://schemas.microsoft.com/office/drawing/2014/main" val="20001"/>
                    </a:ext>
                  </a:extLst>
                </a:gridCol>
              </a:tblGrid>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55039">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điều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sắp</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nêu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ra</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là</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mục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đích</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trong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quan</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hệ</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vị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trí</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7" name="Straight Connector 6"/>
          <p:cNvCxnSpPr/>
          <p:nvPr/>
        </p:nvCxnSpPr>
        <p:spPr>
          <a:xfrm flipV="1">
            <a:off x="3054096" y="704088"/>
            <a:ext cx="2551176" cy="274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66616" y="1274087"/>
            <a:ext cx="35874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38275" y="94846"/>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66506" y="1762428"/>
            <a:ext cx="2838735" cy="5663333"/>
          </a:xfrm>
          <a:prstGeom prst="rect">
            <a:avLst/>
          </a:prstGeom>
          <a:noFill/>
        </p:spPr>
      </p:pic>
      <p:sp>
        <p:nvSpPr>
          <p:cNvPr id="3" name="TextBox 2"/>
          <p:cNvSpPr txBox="1"/>
          <p:nvPr/>
        </p:nvSpPr>
        <p:spPr>
          <a:xfrm>
            <a:off x="2638425" y="1838325"/>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mắt</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05241" y="1495425"/>
            <a:ext cx="1316166" cy="900303"/>
          </a:xfrm>
          <a:prstGeom prst="rect">
            <a:avLst/>
          </a:prstGeom>
          <a:solidFill>
            <a:schemeClr val="accent6"/>
          </a:solidFill>
          <a:ln w="28575">
            <a:solidFill>
              <a:schemeClr val="accent3">
                <a:lumMod val="75000"/>
              </a:schemeClr>
            </a:solidFill>
          </a:ln>
        </p:spPr>
      </p:pic>
      <p:pic>
        <p:nvPicPr>
          <p:cNvPr id="12"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30225" y="1538781"/>
            <a:ext cx="1316166" cy="900303"/>
          </a:xfrm>
          <a:prstGeom prst="rect">
            <a:avLst/>
          </a:prstGeom>
          <a:solidFill>
            <a:schemeClr val="accent6"/>
          </a:solidFill>
          <a:ln w="28575">
            <a:solidFill>
              <a:schemeClr val="accent3">
                <a:lumMod val="75000"/>
              </a:schemeClr>
            </a:solidFill>
          </a:ln>
        </p:spPr>
      </p:pic>
      <p:pic>
        <p:nvPicPr>
          <p:cNvPr id="13" name="Picture 2" descr="Hình ảnh Bằng Tay Hoa Trang Trí PNG , Bông Hoa, Năm Bông Hoa, Hồng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15867" y="2918968"/>
            <a:ext cx="619434" cy="495487"/>
          </a:xfrm>
          <a:prstGeom prst="rect">
            <a:avLst/>
          </a:prstGeom>
          <a:solidFill>
            <a:schemeClr val="accent6"/>
          </a:solidFill>
          <a:ln w="28575">
            <a:solidFill>
              <a:schemeClr val="accent3">
                <a:lumMod val="75000"/>
              </a:schemeClr>
            </a:solidFill>
          </a:ln>
        </p:spPr>
      </p:pic>
      <p:pic>
        <p:nvPicPr>
          <p:cNvPr id="14" name="Picture 2" descr="Hình ảnh Bằng Tay Hoa Trang Trí PNG , Bông Hoa, Năm Bông Hoa, Hồng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62358" y="3386800"/>
            <a:ext cx="619434" cy="495487"/>
          </a:xfrm>
          <a:prstGeom prst="rect">
            <a:avLst/>
          </a:prstGeom>
          <a:solidFill>
            <a:schemeClr val="accent6"/>
          </a:solidFill>
          <a:ln w="28575">
            <a:solidFill>
              <a:schemeClr val="accent3">
                <a:lumMod val="75000"/>
              </a:schemeClr>
            </a:solidFill>
          </a:ln>
        </p:spPr>
      </p:pic>
      <p:pic>
        <p:nvPicPr>
          <p:cNvPr id="15" name="Picture 2" descr="Hình ảnh Bằng Tay Hoa Trang Trí PNG , Bông Hoa, Năm Bông Hoa, Hồng PNG miễn  phí tải tập tin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1402" y="3884704"/>
            <a:ext cx="670365" cy="495487"/>
          </a:xfrm>
          <a:prstGeom prst="rect">
            <a:avLst/>
          </a:prstGeom>
          <a:solidFill>
            <a:schemeClr val="accent6"/>
          </a:solidFill>
          <a:ln w="28575">
            <a:solidFill>
              <a:schemeClr val="accent3">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2897947" y="2223998"/>
            <a:ext cx="7452283" cy="2308324"/>
          </a:xfrm>
          <a:prstGeom prst="rect">
            <a:avLst/>
          </a:prstGeom>
          <a:noFill/>
        </p:spPr>
        <p:txBody>
          <a:bodyPr wrap="square" rtlCol="0">
            <a:spAutoFit/>
          </a:bodyPr>
          <a:lstStyle/>
          <a:p>
            <a:pPr lvl="0" algn="just">
              <a:defRPr/>
            </a:pP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Nêu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suy</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nghĩ</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cảm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xúc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của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sau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học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xong</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bài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Nghệ</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thuật</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múa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lê</a:t>
            </a:r>
            <a:endParaRPr kumimoji="0" lang="en-GB" sz="48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descr="A round pink label with white text and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3282696" y="107419"/>
            <a:ext cx="5623560"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207066" y="2634527"/>
            <a:ext cx="7180742" cy="2167129"/>
          </a:xfrm>
          <a:prstGeom prst="wedgeRoundRectCallout">
            <a:avLst>
              <a:gd name="adj1" fmla="val -67440"/>
              <a:gd name="adj2" fmla="val 60799"/>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13622" y="1931529"/>
            <a:ext cx="6842560" cy="5473786"/>
          </a:xfrm>
          <a:prstGeom prst="rect">
            <a:avLst/>
          </a:prstGeom>
        </p:spPr>
      </p:pic>
      <p:sp>
        <p:nvSpPr>
          <p:cNvPr id="8" name="Rectangle 7"/>
          <p:cNvSpPr/>
          <p:nvPr/>
        </p:nvSpPr>
        <p:spPr>
          <a:xfrm>
            <a:off x="4444825" y="119400"/>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p:cNvPicPr>
            <a:picLocks noChangeAspect="1"/>
          </p:cNvPicPr>
          <p:nvPr/>
        </p:nvPicPr>
        <p:blipFill>
          <a:blip r:embed="rId5"/>
          <a:stretch>
            <a:fillRect/>
          </a:stretch>
        </p:blipFill>
        <p:spPr>
          <a:xfrm>
            <a:off x="3751025" y="2864618"/>
            <a:ext cx="6937849" cy="27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sp>
        <p:nvSpPr>
          <p:cNvPr id="21" name="TextBox 20"/>
          <p:cNvSpPr txBox="1"/>
          <p:nvPr/>
        </p:nvSpPr>
        <p:spPr>
          <a:xfrm>
            <a:off x="1918462" y="2670048"/>
            <a:ext cx="7092415" cy="1015663"/>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CHÀO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TẠM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BIỆT</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55392"/>
            <a:ext cx="11786300" cy="600075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Những vở ba lê nổi tiếng thế giới có thể kể đến như </a:t>
            </a:r>
            <a:r>
              <a:rPr lang="vi-VN" sz="2400" i="1" dirty="0">
                <a:latin typeface="Cambria" panose="02040503050406030204" pitchFamily="18" charset="0"/>
                <a:ea typeface="Cambria" panose="02040503050406030204" pitchFamily="18" charset="0"/>
              </a:rPr>
              <a:t>Hồ thiên nga, Người đẹp ngủ trong rừng, Lọ Lem,...</a:t>
            </a:r>
            <a:r>
              <a:rPr lang="vi-VN" sz="2400" dirty="0">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i="1" dirty="0">
                <a:latin typeface="Cambria" panose="02040503050406030204" pitchFamily="18" charset="0"/>
                <a:ea typeface="Cambria" panose="02040503050406030204" pitchFamily="18" charset="0"/>
              </a:rPr>
              <a:t>Hồ thiên nga</a:t>
            </a:r>
            <a:r>
              <a:rPr lang="vi-VN" sz="24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p>
          <a:p>
            <a:pPr algn="r"/>
            <a:r>
              <a:rPr lang="vi-VN" sz="2400" dirty="0">
                <a:latin typeface="Cambria" panose="02040503050406030204" pitchFamily="18" charset="0"/>
                <a:ea typeface="Cambria" panose="02040503050406030204" pitchFamily="18" charset="0"/>
              </a:rPr>
              <a:t>(Tuệ Nhi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03138"/>
            <a:ext cx="11786300" cy="6370975"/>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b="1" dirty="0">
                <a:solidFill>
                  <a:srgbClr val="2806BA"/>
                </a:solidFill>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b="1" dirty="0">
                <a:solidFill>
                  <a:srgbClr val="49702E"/>
                </a:solidFill>
                <a:latin typeface="Cambria" panose="02040503050406030204" pitchFamily="18" charset="0"/>
                <a:ea typeface="Cambria" panose="02040503050406030204" pitchFamily="18" charset="0"/>
              </a:rPr>
              <a:t>Những vở ba lê nổi tiếng thế giới có thể kể đến như </a:t>
            </a:r>
            <a:r>
              <a:rPr lang="vi-VN" sz="2400" b="1" i="1" dirty="0">
                <a:solidFill>
                  <a:srgbClr val="49702E"/>
                </a:solidFill>
                <a:latin typeface="Cambria" panose="02040503050406030204" pitchFamily="18" charset="0"/>
                <a:ea typeface="Cambria" panose="02040503050406030204" pitchFamily="18" charset="0"/>
              </a:rPr>
              <a:t>Hồ thiên nga, Người đẹp ngủ trong rừng, Lọ Lem,...</a:t>
            </a:r>
            <a:r>
              <a:rPr lang="vi-VN" sz="2400" b="1" dirty="0">
                <a:solidFill>
                  <a:srgbClr val="49702E"/>
                </a:solidFill>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b="1" i="1" dirty="0">
                <a:solidFill>
                  <a:srgbClr val="FF0000"/>
                </a:solidFill>
                <a:latin typeface="Cambria" panose="02040503050406030204" pitchFamily="18" charset="0"/>
                <a:ea typeface="Cambria" panose="02040503050406030204" pitchFamily="18" charset="0"/>
              </a:rPr>
              <a:t>Hồ thiên nga</a:t>
            </a:r>
            <a:r>
              <a:rPr lang="vi-VN" sz="2400" b="1" dirty="0">
                <a:solidFill>
                  <a:srgbClr val="FF0000"/>
                </a:solidFill>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b="1" dirty="0">
                <a:solidFill>
                  <a:schemeClr val="accent5">
                    <a:lumMod val="75000"/>
                  </a:schemeClr>
                </a:solidFill>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r>
              <a:rPr lang="en-US" sz="2400" b="1" dirty="0">
                <a:solidFill>
                  <a:schemeClr val="accent5">
                    <a:lumMod val="75000"/>
                  </a:schemeClr>
                </a:solidFill>
                <a:latin typeface="Cambria" panose="02040503050406030204" pitchFamily="18" charset="0"/>
                <a:ea typeface="Cambria" panose="02040503050406030204" pitchFamily="18" charset="0"/>
              </a:rPr>
              <a:t>                                                    </a:t>
            </a:r>
            <a:r>
              <a:rPr lang="vi-VN" sz="2400" b="1" i="1" dirty="0">
                <a:solidFill>
                  <a:schemeClr val="accent2">
                    <a:lumMod val="75000"/>
                  </a:schemeClr>
                </a:solidFill>
                <a:latin typeface="Cambria" panose="02040503050406030204" pitchFamily="18" charset="0"/>
                <a:ea typeface="Cambria" panose="02040503050406030204" pitchFamily="18" charset="0"/>
              </a:rPr>
              <a:t>(Tuệ Nhi tổng hợp)</a:t>
            </a:r>
          </a:p>
          <a:p>
            <a:endParaRPr lang="vi-VN" sz="2400" b="1"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
        <p:nvSpPr>
          <p:cNvPr id="2" name="Heptagon 1"/>
          <p:cNvSpPr/>
          <p:nvPr/>
        </p:nvSpPr>
        <p:spPr>
          <a:xfrm>
            <a:off x="672465" y="7550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1</a:t>
            </a:r>
          </a:p>
        </p:txBody>
      </p:sp>
      <p:sp>
        <p:nvSpPr>
          <p:cNvPr id="4" name="Heptagon 3"/>
          <p:cNvSpPr/>
          <p:nvPr/>
        </p:nvSpPr>
        <p:spPr>
          <a:xfrm>
            <a:off x="672465" y="18853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2</a:t>
            </a:r>
          </a:p>
        </p:txBody>
      </p:sp>
      <p:sp>
        <p:nvSpPr>
          <p:cNvPr id="5" name="Heptagon 4"/>
          <p:cNvSpPr/>
          <p:nvPr/>
        </p:nvSpPr>
        <p:spPr>
          <a:xfrm>
            <a:off x="672465" y="2945946"/>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3</a:t>
            </a:r>
          </a:p>
        </p:txBody>
      </p:sp>
      <p:sp>
        <p:nvSpPr>
          <p:cNvPr id="6" name="Heptagon 5"/>
          <p:cNvSpPr/>
          <p:nvPr/>
        </p:nvSpPr>
        <p:spPr>
          <a:xfrm>
            <a:off x="672465" y="5886178"/>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170169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animBg="1"/>
      <p:bldP spid="2" grpId="1" animBg="1"/>
      <p:bldP spid="4" grpId="0" bldLvl="0" animBg="1"/>
      <p:bldP spid="4" grpId="1" animBg="1"/>
      <p:bldP spid="5" grpId="0" bldLvl="0" animBg="1"/>
      <p:bldP spid="5" grpId="1" animBg="1"/>
      <p:bldP spid="6" grpId="0" bldLvl="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err="1">
                  <a:solidFill>
                    <a:srgbClr val="002060"/>
                  </a:solidFill>
                  <a:latin typeface="Calibri" panose="020F0502020204030204" pitchFamily="34" charset="0"/>
                  <a:cs typeface="Calibri" panose="020F0502020204030204" pitchFamily="34" charset="0"/>
                </a:rPr>
                <a:t>v</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ở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319628" y="3141059"/>
            <a:ext cx="3687894" cy="902467"/>
            <a:chOff x="3261487"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61487" y="2991898"/>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322576" y="1507309"/>
            <a:ext cx="9120123"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a:t>
            </a:r>
            <a:r>
              <a:rPr lang="en-US" sz="3200" dirty="0">
                <a:solidFill>
                  <a:schemeClr val="accent2">
                    <a:lumMod val="75000"/>
                  </a:schemeClr>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 thông qua những vở ba lê - một thể loại vũ kịch có sự kết hợp giữa kịch, âm nhạc và vũ đạo;</a:t>
            </a:r>
            <a:endParaRPr lang="en-US" sz="3200" dirty="0">
              <a:solidFill>
                <a:srgbClr val="002060"/>
              </a:solidFill>
              <a:latin typeface="Cambria" panose="02040503050406030204" pitchFamily="18" charset="0"/>
            </a:endParaRPr>
          </a:p>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Như trong vở Hồ thiên nga,</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các diễn viên thực hiện những cú xoay người đẹp mắt</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và chuẩn xác, những bước đi nhẹ như cánh hoa hé mở</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khiến khán giả có cảm giác</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ngắm nhìn một đàn thiên nga 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322576" y="1507309"/>
            <a:ext cx="9120123"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a:t>
            </a:r>
            <a:r>
              <a:rPr lang="en-US" sz="3200" dirty="0">
                <a:solidFill>
                  <a:schemeClr val="accent2">
                    <a:lumMod val="75000"/>
                  </a:schemeClr>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a:t>
            </a:r>
            <a:r>
              <a:rPr lang="en-US" sz="3200" dirty="0">
                <a:solidFill>
                  <a:schemeClr val="accent2">
                    <a:lumMod val="75000"/>
                  </a:schemeClr>
                </a:solidFill>
                <a:latin typeface="Cambria" panose="02040503050406030204" pitchFamily="18" charset="0"/>
              </a:rPr>
              <a:t>/</a:t>
            </a:r>
            <a:r>
              <a:rPr lang="vi-VN" sz="3200" dirty="0">
                <a:solidFill>
                  <a:srgbClr val="002060"/>
                </a:solidFill>
                <a:latin typeface="Cambria" panose="02040503050406030204" pitchFamily="18" charset="0"/>
              </a:rPr>
              <a:t> thông qua những vở ba lê - một thể loại vũ kịch</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có sự kết hợp giữa kịch, âm nhạc và vũ đạo;</a:t>
            </a:r>
            <a:endParaRPr lang="en-US" sz="3200" dirty="0">
              <a:solidFill>
                <a:srgbClr val="002060"/>
              </a:solidFill>
              <a:latin typeface="Cambria" panose="02040503050406030204" pitchFamily="18" charset="0"/>
            </a:endParaRPr>
          </a:p>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Như trong vở Hồ thiên nga,</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các diễn viên thực hiện những cú xoay người đẹp</a:t>
            </a:r>
            <a:r>
              <a:rPr lang="en-US" sz="3200" dirty="0">
                <a:solidFill>
                  <a:schemeClr val="accent2">
                    <a:lumMod val="75000"/>
                  </a:schemeClr>
                </a:solidFill>
                <a:latin typeface="Cambria" panose="02040503050406030204" pitchFamily="18" charset="0"/>
              </a:rPr>
              <a:t>/</a:t>
            </a:r>
            <a:r>
              <a:rPr lang="vi-VN" sz="3200" dirty="0">
                <a:solidFill>
                  <a:srgbClr val="002060"/>
                </a:solidFill>
                <a:latin typeface="Cambria" panose="02040503050406030204" pitchFamily="18" charset="0"/>
              </a:rPr>
              <a:t>mắt</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và chuẩn xác, những bước đi nhẹ như cánh hoa hé mở</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khiến khán giả có cảm giác</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được ngắm nhìn một đàn thiên nga</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extLst>
      <p:ext uri="{BB962C8B-B14F-4D97-AF65-F5344CB8AC3E}">
        <p14:creationId xmlns:p14="http://schemas.microsoft.com/office/powerpoint/2010/main" val="17969087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2166</Words>
  <Application>Microsoft Office PowerPoint</Application>
  <PresentationFormat>Màn hình rộng</PresentationFormat>
  <Paragraphs>91</Paragraphs>
  <Slides>30</Slides>
  <Notes>6</Notes>
  <HiddenSlides>0</HiddenSlides>
  <MMClips>0</MMClips>
  <ScaleCrop>false</ScaleCrop>
  <HeadingPairs>
    <vt:vector size="6" baseType="variant">
      <vt:variant>
        <vt:lpstr>Phông được Dùng</vt:lpstr>
      </vt:variant>
      <vt:variant>
        <vt:i4>5</vt:i4>
      </vt:variant>
      <vt:variant>
        <vt:lpstr>Chủ đề</vt:lpstr>
      </vt:variant>
      <vt:variant>
        <vt:i4>3</vt:i4>
      </vt:variant>
      <vt:variant>
        <vt:lpstr>Tiêu đề Bản chiếu</vt:lpstr>
      </vt:variant>
      <vt:variant>
        <vt:i4>30</vt:i4>
      </vt:variant>
    </vt:vector>
  </HeadingPairs>
  <TitlesOfParts>
    <vt:vector size="38" baseType="lpstr">
      <vt:lpstr>Arial</vt:lpstr>
      <vt:lpstr>Calibri</vt:lpstr>
      <vt:lpstr>Cambria</vt:lpstr>
      <vt:lpstr>iCiel Cadena</vt:lpstr>
      <vt:lpstr>Times New Roman</vt:lpstr>
      <vt:lpstr>1_Office Theme</vt:lpstr>
      <vt:lpstr>Grammar Subject for Pre-K: Adjectives by Slidesgo</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Windows 10</cp:lastModifiedBy>
  <cp:revision>59</cp:revision>
  <dcterms:created xsi:type="dcterms:W3CDTF">2023-07-07T08:11:00Z</dcterms:created>
  <dcterms:modified xsi:type="dcterms:W3CDTF">2024-12-25T12:47:24Z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04D12379550445C4859075EF176FCB2B_13</vt:lpwstr>
  </property>
  <property fmtid="{D5CDD505-2E9C-101B-9397-08002B2CF9AE}" pid="3" name="KSOProductBuildVer">
    <vt:lpwstr>1033-12.2.0.18911</vt:lpwstr>
  </property>
</Properties>
</file>