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27"/>
  </p:notesMasterIdLst>
  <p:sldIdLst>
    <p:sldId id="342" r:id="rId3"/>
    <p:sldId id="343" r:id="rId4"/>
    <p:sldId id="272" r:id="rId5"/>
    <p:sldId id="345" r:id="rId6"/>
    <p:sldId id="346" r:id="rId7"/>
    <p:sldId id="348" r:id="rId8"/>
    <p:sldId id="349" r:id="rId9"/>
    <p:sldId id="347" r:id="rId10"/>
    <p:sldId id="352" r:id="rId11"/>
    <p:sldId id="353" r:id="rId12"/>
    <p:sldId id="354" r:id="rId13"/>
    <p:sldId id="274" r:id="rId14"/>
    <p:sldId id="308" r:id="rId15"/>
    <p:sldId id="306" r:id="rId16"/>
    <p:sldId id="307" r:id="rId17"/>
    <p:sldId id="309" r:id="rId18"/>
    <p:sldId id="310" r:id="rId19"/>
    <p:sldId id="355" r:id="rId20"/>
    <p:sldId id="356" r:id="rId21"/>
    <p:sldId id="357" r:id="rId22"/>
    <p:sldId id="359" r:id="rId23"/>
    <p:sldId id="318" r:id="rId24"/>
    <p:sldId id="319" r:id="rId25"/>
    <p:sldId id="321" r:id="rId26"/>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9" autoAdjust="0"/>
    <p:restoredTop sz="94660"/>
  </p:normalViewPr>
  <p:slideViewPr>
    <p:cSldViewPr snapToGrid="0">
      <p:cViewPr varScale="1">
        <p:scale>
          <a:sx n="78" d="100"/>
          <a:sy n="78" d="100"/>
        </p:scale>
        <p:origin x="216" y="90"/>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2024/12/7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1</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12</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13</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1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3</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7348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12/7/2024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12/7/2024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12/7/2024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12/7/2024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12/7/2024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12/7/2024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12/7/2024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12/7/2024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12/7/2024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12/7/2024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12/7/2024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34F8585-3DD6-959A-AA3F-485C8091C592}"/>
              </a:ext>
            </a:extLst>
          </p:cNvPr>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820D4B8D-F160-C768-07CD-23BCE4AE09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8" Type="http://schemas.openxmlformats.org/officeDocument/2006/relationships/audio" Target="../media/audio2.wav"/><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7.xml"/><Relationship Id="rId6" Type="http://schemas.openxmlformats.org/officeDocument/2006/relationships/image" Target="../media/image21.gif"/><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1.wdp"/><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gif"/><Relationship Id="rId9"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2.jpeg"/><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id="{88A86C44-EA04-30B3-153F-3DDB7C3FA1B9}"/>
              </a:ext>
            </a:extLst>
          </p:cNvPr>
          <p:cNvSpPr/>
          <p:nvPr/>
        </p:nvSpPr>
        <p:spPr>
          <a:xfrm>
            <a:off x="1361440" y="990209"/>
            <a:ext cx="9199156" cy="3724031"/>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6D9EFDD-15E6-6063-D7AA-9DD6EF9403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011B111-89C6-83CF-8E05-4735D05E314F}"/>
              </a:ext>
            </a:extLst>
          </p:cNvPr>
          <p:cNvPicPr>
            <a:picLocks noChangeAspect="1"/>
          </p:cNvPicPr>
          <p:nvPr/>
        </p:nvPicPr>
        <p:blipFill>
          <a:blip r:embed="rId4"/>
          <a:stretch>
            <a:fillRect/>
          </a:stretch>
        </p:blipFill>
        <p:spPr>
          <a:xfrm>
            <a:off x="3616735" y="436839"/>
            <a:ext cx="5182049" cy="944962"/>
          </a:xfrm>
          <a:prstGeom prst="rect">
            <a:avLst/>
          </a:prstGeom>
        </p:spPr>
      </p:pic>
      <p:sp>
        <p:nvSpPr>
          <p:cNvPr id="4" name="TextBox 3">
            <a:extLst>
              <a:ext uri="{FF2B5EF4-FFF2-40B4-BE49-F238E27FC236}">
                <a16:creationId xmlns:a16="http://schemas.microsoft.com/office/drawing/2014/main" id="{202CBB34-B8DD-58CD-31D0-97C5EDA0588F}"/>
              </a:ext>
            </a:extLst>
          </p:cNvPr>
          <p:cNvSpPr txBox="1"/>
          <p:nvPr/>
        </p:nvSpPr>
        <p:spPr>
          <a:xfrm>
            <a:off x="883920" y="1696720"/>
            <a:ext cx="10749280" cy="3539430"/>
          </a:xfrm>
          <a:prstGeom prst="rect">
            <a:avLst/>
          </a:prstGeom>
          <a:noFill/>
        </p:spPr>
        <p:txBody>
          <a:bodyPr wrap="square" rtlCol="0">
            <a:spAutoFit/>
          </a:bodyPr>
          <a:lstStyle/>
          <a:p>
            <a:pPr marL="457200" indent="-457200">
              <a:buFont typeface="Arial" panose="020B0604020202020204" pitchFamily="34" charset="0"/>
              <a:buChar char="•"/>
            </a:pPr>
            <a:r>
              <a:rPr lang="vi-VN" sz="3200" dirty="0">
                <a:latin typeface="Cambria" panose="02040503050406030204" pitchFamily="18" charset="0"/>
                <a:ea typeface="Cambria" panose="02040503050406030204" pitchFamily="18" charset="0"/>
              </a:rPr>
              <a:t>Đọc đúng toàn bộ văn bản Tranh làng Hồ với ngữ điệu nhẹ nhàng, tha thiết, pha chút tự hào. Biết ngắt, nghỉ hơi hợp lí.</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Đọc hiểu: Nhận biết cấu trúc và các thông tin có trong văn bản. Nhận biết được những ý chính có trong bài đọc, hiểu được thông tin chính về tranh làng Hồ - một dòng tranh dân gian độc đáo ở vùng quê Bắc Bộ, di sản văn hóa phi vật thể cấp quốc gia, biết phân chia bố cục của văn bản.</a:t>
            </a:r>
          </a:p>
        </p:txBody>
      </p:sp>
    </p:spTree>
    <p:extLst>
      <p:ext uri="{BB962C8B-B14F-4D97-AF65-F5344CB8AC3E}">
        <p14:creationId xmlns:p14="http://schemas.microsoft.com/office/powerpoint/2010/main" val="234207126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a16="http://schemas.microsoft.com/office/drawing/2014/main" id="{5CFEC6CA-14A0-434F-9B7C-90E00A183B24}"/>
              </a:ext>
            </a:extLst>
          </p:cNvPr>
          <p:cNvSpPr/>
          <p:nvPr/>
        </p:nvSpPr>
        <p:spPr>
          <a:xfrm>
            <a:off x="359328" y="3397683"/>
            <a:ext cx="6378882" cy="264789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prstGeom prst="roundRect">
            <a:avLst/>
          </a:prstGeom>
          <a:ln>
            <a:extLst>
              <a:ext uri="{C807C97D-BFC1-408E-A445-0C87EB9F89A2}">
                <ask:lineSketchStyleProps xmlns:ask="http://schemas.microsoft.com/office/drawing/2018/sketchyshapes" sd="3255299097">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DCF3F6-E2C9-7139-A013-70EFC7C42ACE}"/>
              </a:ext>
            </a:extLst>
          </p:cNvPr>
          <p:cNvPicPr>
            <a:picLocks noChangeAspect="1"/>
          </p:cNvPicPr>
          <p:nvPr/>
        </p:nvPicPr>
        <p:blipFill>
          <a:blip r:embed="rId3"/>
          <a:stretch>
            <a:fillRect/>
          </a:stretch>
        </p:blipFill>
        <p:spPr>
          <a:xfrm>
            <a:off x="4418350" y="449369"/>
            <a:ext cx="3865680" cy="681070"/>
          </a:xfrm>
          <a:prstGeom prst="rect">
            <a:avLst/>
          </a:prstGeom>
        </p:spPr>
      </p:pic>
      <p:sp>
        <p:nvSpPr>
          <p:cNvPr id="4" name="TextBox 3">
            <a:extLst>
              <a:ext uri="{FF2B5EF4-FFF2-40B4-BE49-F238E27FC236}">
                <a16:creationId xmlns:a16="http://schemas.microsoft.com/office/drawing/2014/main" id="{EC94EA02-7BDC-9765-B8FE-3690850CFC18}"/>
              </a:ext>
            </a:extLst>
          </p:cNvPr>
          <p:cNvSpPr txBox="1"/>
          <p:nvPr/>
        </p:nvSpPr>
        <p:spPr>
          <a:xfrm>
            <a:off x="783771" y="1578429"/>
            <a:ext cx="7097486" cy="4708981"/>
          </a:xfrm>
          <a:prstGeom prst="rect">
            <a:avLst/>
          </a:prstGeom>
          <a:noFill/>
        </p:spPr>
        <p:txBody>
          <a:bodyPr wrap="square" rtlCol="0">
            <a:spAutoFit/>
          </a:bodyPr>
          <a:lstStyle/>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Từ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6" name="Picture 5">
            <a:extLst>
              <a:ext uri="{FF2B5EF4-FFF2-40B4-BE49-F238E27FC236}">
                <a16:creationId xmlns:a16="http://schemas.microsoft.com/office/drawing/2014/main" id="{A25999B8-B900-7AED-EB26-6AA73686ACEA}"/>
              </a:ext>
            </a:extLst>
          </p:cNvPr>
          <p:cNvPicPr>
            <a:picLocks noChangeAspect="1"/>
          </p:cNvPicPr>
          <p:nvPr/>
        </p:nvPicPr>
        <p:blipFill>
          <a:blip r:embed="rId4"/>
          <a:stretch>
            <a:fillRect/>
          </a:stretch>
        </p:blipFill>
        <p:spPr>
          <a:xfrm>
            <a:off x="7986497" y="1349828"/>
            <a:ext cx="3574132" cy="5185682"/>
          </a:xfrm>
          <a:prstGeom prst="rect">
            <a:avLst/>
          </a:prstGeom>
        </p:spPr>
      </p:pic>
    </p:spTree>
    <p:extLst>
      <p:ext uri="{BB962C8B-B14F-4D97-AF65-F5344CB8AC3E}">
        <p14:creationId xmlns:p14="http://schemas.microsoft.com/office/powerpoint/2010/main" val="411376490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C94EA02-7BDC-9765-B8FE-3690850CFC18}"/>
              </a:ext>
            </a:extLst>
          </p:cNvPr>
          <p:cNvSpPr txBox="1"/>
          <p:nvPr/>
        </p:nvSpPr>
        <p:spPr>
          <a:xfrm>
            <a:off x="827313" y="881743"/>
            <a:ext cx="10428515" cy="4832092"/>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Kĩ thuật tranh làng Hồ đã đạt đến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hoạ. Màu trắng ấy càng ngắm càng ưa nhìn: những hạt cát của điệp trắng nhấp nhánh muôn ngàn hạt phấn làm tăng thêm vẻ thâm thuý cho khuôn mặt, tăng thêm sống động cho dáng người trong tranh.</a:t>
            </a:r>
          </a:p>
          <a:p>
            <a:pPr lvl="0" algn="r"/>
            <a:r>
              <a:rPr lang="vi-VN" sz="2800" dirty="0">
                <a:solidFill>
                  <a:srgbClr val="000000"/>
                </a:solidFill>
                <a:latin typeface="Cambria" panose="02040503050406030204" pitchFamily="18" charset="0"/>
                <a:ea typeface="Cambria" panose="02040503050406030204" pitchFamily="18" charset="0"/>
              </a:rPr>
              <a:t>(Theo Nguyễn Tuân)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067474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a16="http://schemas.microsoft.com/office/drawing/2014/main"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a16="http://schemas.microsoft.com/office/drawing/2014/main"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 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173664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Họ đã đem vào cuộc sống một cách nhìn thuần phác,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càng ngắm càng thấy đậm đà,</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lành mạnh,</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hóm hỉnh và tươi vui</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1426</Words>
  <Application>Microsoft Office PowerPoint</Application>
  <PresentationFormat>Màn hình rộng</PresentationFormat>
  <Paragraphs>76</Paragraphs>
  <Slides>24</Slides>
  <Notes>14</Notes>
  <HiddenSlides>0</HiddenSlides>
  <MMClips>0</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24</vt:i4>
      </vt:variant>
    </vt:vector>
  </HeadingPairs>
  <TitlesOfParts>
    <vt:vector size="31" baseType="lpstr">
      <vt:lpstr>等线</vt:lpstr>
      <vt:lpstr>#9Slide06 SVNBlow Brush</vt:lpstr>
      <vt:lpstr>Arial</vt:lpstr>
      <vt:lpstr>Calibri</vt:lpstr>
      <vt:lpstr>Cambria</vt:lpstr>
      <vt:lpstr>Office Theme</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Windows 10</cp:lastModifiedBy>
  <cp:revision>121</cp:revision>
  <dcterms:created xsi:type="dcterms:W3CDTF">2019-04-23T14:05:41Z</dcterms:created>
  <dcterms:modified xsi:type="dcterms:W3CDTF">2024-12-07T03:04:02Z</dcterms:modified>
</cp:coreProperties>
</file>