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32" r:id="rId5"/>
  </p:sldMasterIdLst>
  <p:notesMasterIdLst>
    <p:notesMasterId r:id="rId41"/>
  </p:notesMasterIdLst>
  <p:sldIdLst>
    <p:sldId id="262" r:id="rId6"/>
    <p:sldId id="285" r:id="rId7"/>
    <p:sldId id="289" r:id="rId8"/>
    <p:sldId id="268" r:id="rId9"/>
    <p:sldId id="270" r:id="rId10"/>
    <p:sldId id="269" r:id="rId11"/>
    <p:sldId id="329" r:id="rId12"/>
    <p:sldId id="349" r:id="rId13"/>
    <p:sldId id="330" r:id="rId14"/>
    <p:sldId id="331" r:id="rId15"/>
    <p:sldId id="350" r:id="rId16"/>
    <p:sldId id="332" r:id="rId17"/>
    <p:sldId id="333" r:id="rId18"/>
    <p:sldId id="281" r:id="rId19"/>
    <p:sldId id="282" r:id="rId20"/>
    <p:sldId id="283" r:id="rId21"/>
    <p:sldId id="284" r:id="rId22"/>
    <p:sldId id="336" r:id="rId23"/>
    <p:sldId id="341" r:id="rId24"/>
    <p:sldId id="337" r:id="rId25"/>
    <p:sldId id="342" r:id="rId26"/>
    <p:sldId id="338" r:id="rId27"/>
    <p:sldId id="339" r:id="rId28"/>
    <p:sldId id="343" r:id="rId29"/>
    <p:sldId id="340" r:id="rId30"/>
    <p:sldId id="353" r:id="rId31"/>
    <p:sldId id="345" r:id="rId32"/>
    <p:sldId id="344" r:id="rId33"/>
    <p:sldId id="335" r:id="rId34"/>
    <p:sldId id="351" r:id="rId35"/>
    <p:sldId id="352" r:id="rId36"/>
    <p:sldId id="346" r:id="rId37"/>
    <p:sldId id="347" r:id="rId38"/>
    <p:sldId id="348" r:id="rId39"/>
    <p:sldId id="32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3</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44952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12/11/2024</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5.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12/11/2024</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g"/><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svg"/><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3.png"/><Relationship Id="rId4" Type="http://schemas.openxmlformats.org/officeDocument/2006/relationships/image" Target="../media/image48.png"/><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jpg"/><Relationship Id="rId7" Type="http://schemas.microsoft.com/office/2007/relationships/hdphoto" Target="../media/hdphoto12.wdp"/><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49.sv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9.wmf"/><Relationship Id="rId2" Type="http://schemas.openxmlformats.org/officeDocument/2006/relationships/slideLayout" Target="../slideLayouts/slideLayout37.xml"/><Relationship Id="rId1" Type="http://schemas.openxmlformats.org/officeDocument/2006/relationships/control" Target="../activeX/activeX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5.png"/><Relationship Id="rId3"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image" Target="../media/image20.jpg"/><Relationship Id="rId1" Type="http://schemas.openxmlformats.org/officeDocument/2006/relationships/slideLayout" Target="../slideLayouts/slideLayout51.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svg"/><Relationship Id="rId9" Type="http://schemas.microsoft.com/office/2007/relationships/hdphoto" Target="../media/hdphoto3.wdp"/><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6" Type="http://schemas.microsoft.com/office/2007/relationships/hdphoto" Target="../media/hdphoto14.wdp"/><Relationship Id="rId5" Type="http://schemas.openxmlformats.org/officeDocument/2006/relationships/image" Target="../media/image63.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0.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4.png"/><Relationship Id="rId3"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45.png"/><Relationship Id="rId2" Type="http://schemas.openxmlformats.org/officeDocument/2006/relationships/image" Target="../media/image20.jpg"/><Relationship Id="rId1" Type="http://schemas.openxmlformats.org/officeDocument/2006/relationships/slideLayout" Target="../slideLayouts/slideLayout23.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svg"/><Relationship Id="rId9" Type="http://schemas.microsoft.com/office/2007/relationships/hdphoto" Target="../media/hdphoto3.wdp"/><Relationship Id="rId14" Type="http://schemas.openxmlformats.org/officeDocument/2006/relationships/image" Target="../media/image73.pn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1.wav"/><Relationship Id="rId7" Type="http://schemas.openxmlformats.org/officeDocument/2006/relationships/image" Target="../media/image7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6.emf"/><Relationship Id="rId5" Type="http://schemas.microsoft.com/office/2007/relationships/hdphoto" Target="../media/hdphoto15.wdp"/><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3"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23.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svg"/><Relationship Id="rId9" Type="http://schemas.microsoft.com/office/2007/relationships/hdphoto" Target="../media/hdphoto3.wdp"/><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0.jpg"/><Relationship Id="rId7" Type="http://schemas.openxmlformats.org/officeDocument/2006/relationships/image" Target="../media/image30.svg"/><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audio2.wav"/><Relationship Id="rId16"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2.svg"/><Relationship Id="rId15" Type="http://schemas.openxmlformats.org/officeDocument/2006/relationships/image" Target="../media/image35.png"/><Relationship Id="rId10" Type="http://schemas.microsoft.com/office/2007/relationships/hdphoto" Target="../media/hdphoto6.wdp"/><Relationship Id="rId4" Type="http://schemas.openxmlformats.org/officeDocument/2006/relationships/image" Target="../media/image21.png"/><Relationship Id="rId9" Type="http://schemas.openxmlformats.org/officeDocument/2006/relationships/image" Target="../media/image32.png"/><Relationship Id="rId1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chảy</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 các tài liệu quân sự tiếng Nga</a:t>
            </a:r>
            <a:r>
              <a:rPr lang="en-US" sz="3600" b="1" i="1" dirty="0">
                <a:solidFill>
                  <a:srgbClr val="7030A0"/>
                </a:solidFill>
                <a:latin typeface="Cambria" panose="02040503050406030204" pitchFamily="18" charset="0"/>
                <a:ea typeface="Cambria" panose="02040503050406030204" pitchFamily="18" charset="0"/>
              </a:rPr>
              <a:t>.</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Ông giúp Bác Hồ</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 soạn thảo những bức công hàm bằng tiếng Anh</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
        <p:nvSpPr>
          <p:cNvPr id="5" name="TextBox 4">
            <a:extLst>
              <a:ext uri="{FF2B5EF4-FFF2-40B4-BE49-F238E27FC236}">
                <a16:creationId xmlns:a16="http://schemas.microsoft.com/office/drawing/2014/main" id="{44C49145-DC5D-4036-9045-6D9F9C14B499}"/>
              </a:ext>
            </a:extLst>
          </p:cNvPr>
          <p:cNvSpPr txBox="1"/>
          <p:nvPr/>
        </p:nvSpPr>
        <p:spPr>
          <a:xfrm>
            <a:off x="883834" y="482854"/>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a:t>
            </a:r>
            <a:r>
              <a:rPr lang="vi-VN" sz="3600" b="1" i="1" dirty="0" err="1">
                <a:solidFill>
                  <a:srgbClr val="7030A0"/>
                </a:solidFill>
                <a:latin typeface="Cambria" panose="02040503050406030204" pitchFamily="18" charset="0"/>
                <a:ea typeface="Cambria" panose="02040503050406030204" pitchFamily="18" charset="0"/>
              </a:rPr>
              <a:t>tháng</a:t>
            </a:r>
            <a:r>
              <a:rPr lang="vi-VN" sz="3600" b="1" i="1" dirty="0">
                <a:solidFill>
                  <a:srgbClr val="7030A0"/>
                </a:solidFill>
                <a:latin typeface="Cambria" panose="02040503050406030204" pitchFamily="18" charset="0"/>
                <a:ea typeface="Cambria" panose="02040503050406030204" pitchFamily="18" charset="0"/>
              </a:rPr>
              <a:t>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a:t>
            </a:r>
            <a:r>
              <a:rPr lang="vi-VN" sz="3600" b="1" i="1" dirty="0" err="1">
                <a:solidFill>
                  <a:srgbClr val="7030A0"/>
                </a:solidFill>
                <a:latin typeface="Cambria" panose="02040503050406030204" pitchFamily="18" charset="0"/>
                <a:ea typeface="Cambria" panose="02040503050406030204" pitchFamily="18" charset="0"/>
              </a:rPr>
              <a:t>chảy</a:t>
            </a:r>
            <a:r>
              <a:rPr lang="vi-VN" sz="3600" b="1" i="1" dirty="0">
                <a:solidFill>
                  <a:srgbClr val="7030A0"/>
                </a:solidFill>
                <a:latin typeface="Cambria" panose="02040503050406030204" pitchFamily="18" charset="0"/>
                <a:ea typeface="Cambria" panose="02040503050406030204" pitchFamily="18" charset="0"/>
              </a:rPr>
              <a:t> các tài liệu quân sự </a:t>
            </a:r>
            <a:r>
              <a:rPr lang="vi-VN" sz="3600" b="1" i="1" dirty="0" err="1">
                <a:solidFill>
                  <a:srgbClr val="7030A0"/>
                </a:solidFill>
                <a:latin typeface="Cambria" panose="02040503050406030204" pitchFamily="18" charset="0"/>
                <a:ea typeface="Cambria" panose="02040503050406030204" pitchFamily="18" charset="0"/>
              </a:rPr>
              <a:t>tiếng</a:t>
            </a:r>
            <a:r>
              <a:rPr lang="vi-VN" sz="3600" b="1" i="1" dirty="0">
                <a:solidFill>
                  <a:srgbClr val="7030A0"/>
                </a:solidFill>
                <a:latin typeface="Cambria" panose="02040503050406030204" pitchFamily="18" charset="0"/>
                <a:ea typeface="Cambria" panose="02040503050406030204" pitchFamily="18" charset="0"/>
              </a:rPr>
              <a:t> Nga</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Ông giúp </a:t>
            </a:r>
            <a:r>
              <a:rPr lang="vi-VN" sz="3600" b="1" i="1" dirty="0" err="1">
                <a:solidFill>
                  <a:srgbClr val="7030A0"/>
                </a:solidFill>
                <a:latin typeface="Cambria" panose="02040503050406030204" pitchFamily="18" charset="0"/>
                <a:ea typeface="Cambria" panose="02040503050406030204" pitchFamily="18" charset="0"/>
              </a:rPr>
              <a:t>Bác</a:t>
            </a:r>
            <a:r>
              <a:rPr lang="vi-VN" sz="3600" b="1" i="1" dirty="0">
                <a:solidFill>
                  <a:srgbClr val="7030A0"/>
                </a:solidFill>
                <a:latin typeface="Cambria" panose="02040503050406030204" pitchFamily="18" charset="0"/>
                <a:ea typeface="Cambria" panose="02040503050406030204" pitchFamily="18" charset="0"/>
              </a:rPr>
              <a:t> </a:t>
            </a:r>
            <a:r>
              <a:rPr lang="vi-VN" sz="3600" b="1" i="1" dirty="0" err="1">
                <a:solidFill>
                  <a:srgbClr val="7030A0"/>
                </a:solidFill>
                <a:latin typeface="Cambria" panose="02040503050406030204" pitchFamily="18" charset="0"/>
                <a:ea typeface="Cambria" panose="02040503050406030204" pitchFamily="18" charset="0"/>
              </a:rPr>
              <a:t>Hồ</a:t>
            </a:r>
            <a:r>
              <a:rPr lang="vi-VN" sz="3600" b="1" i="1" dirty="0">
                <a:solidFill>
                  <a:srgbClr val="7030A0"/>
                </a:solidFill>
                <a:latin typeface="Cambria" panose="02040503050406030204" pitchFamily="18" charset="0"/>
                <a:ea typeface="Cambria" panose="02040503050406030204" pitchFamily="18" charset="0"/>
              </a:rPr>
              <a:t> soạn thảo những bức công hàm bằng </a:t>
            </a:r>
            <a:r>
              <a:rPr lang="vi-VN" sz="3600" b="1" i="1" dirty="0" err="1">
                <a:solidFill>
                  <a:srgbClr val="7030A0"/>
                </a:solidFill>
                <a:latin typeface="Cambria" panose="02040503050406030204" pitchFamily="18" charset="0"/>
                <a:ea typeface="Cambria" panose="02040503050406030204" pitchFamily="18" charset="0"/>
              </a:rPr>
              <a:t>tiếng</a:t>
            </a:r>
            <a:r>
              <a:rPr lang="vi-VN" sz="3600" b="1" i="1" dirty="0">
                <a:solidFill>
                  <a:srgbClr val="7030A0"/>
                </a:solidFill>
                <a:latin typeface="Cambria" panose="02040503050406030204" pitchFamily="18" charset="0"/>
                <a:ea typeface="Cambria" panose="02040503050406030204" pitchFamily="18" charset="0"/>
              </a:rPr>
              <a:t> Anh….</a:t>
            </a:r>
          </a:p>
        </p:txBody>
      </p:sp>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pic>
        <p:nvPicPr>
          <p:cNvPr id="8" name="Picture 7">
            <a:extLst>
              <a:ext uri="{FF2B5EF4-FFF2-40B4-BE49-F238E27FC236}">
                <a16:creationId xmlns:a16="http://schemas.microsoft.com/office/drawing/2014/main" id="{D2D502DD-B6FC-463E-9E6A-567CA69D45A0}"/>
              </a:ext>
            </a:extLst>
          </p:cNvPr>
          <p:cNvPicPr>
            <a:picLocks noChangeAspect="1"/>
          </p:cNvPicPr>
          <p:nvPr/>
        </p:nvPicPr>
        <p:blipFill>
          <a:blip r:embed="rId4"/>
          <a:stretch>
            <a:fillRect/>
          </a:stretch>
        </p:blipFill>
        <p:spPr>
          <a:xfrm>
            <a:off x="4656761" y="6203264"/>
            <a:ext cx="4090771" cy="890093"/>
          </a:xfrm>
          <a:prstGeom prst="rect">
            <a:avLst/>
          </a:prstGeom>
        </p:spPr>
      </p:pic>
    </p:spTree>
    <p:extLst>
      <p:ext uri="{BB962C8B-B14F-4D97-AF65-F5344CB8AC3E}">
        <p14:creationId xmlns:p14="http://schemas.microsoft.com/office/powerpoint/2010/main" val="23498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922" y="4006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5608186" y="2624436"/>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11"/>
          <p:cNvSpPr/>
          <p:nvPr/>
        </p:nvSpPr>
        <p:spPr>
          <a:xfrm>
            <a:off x="428323" y="819786"/>
            <a:ext cx="4248452" cy="5509929"/>
          </a:xfrm>
          <a:custGeom>
            <a:avLst/>
            <a:gdLst/>
            <a:ahLst/>
            <a:cxnLst/>
            <a:rect l="l" t="t" r="r" b="b"/>
            <a:pathLst>
              <a:path w="5547711" h="7642027">
                <a:moveTo>
                  <a:pt x="0" y="0"/>
                </a:moveTo>
                <a:lnTo>
                  <a:pt x="5547711" y="0"/>
                </a:lnTo>
                <a:lnTo>
                  <a:pt x="5547711" y="7642027"/>
                </a:lnTo>
                <a:lnTo>
                  <a:pt x="0" y="7642027"/>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106394905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933817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2855983" cy="1379620"/>
            <a:chOff x="110736" y="276630"/>
            <a:chExt cx="2855983"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42116" y="667335"/>
              <a:ext cx="26246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Yêu</a:t>
              </a: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rPr>
                <a:t> </a:t>
              </a: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cầu</a:t>
              </a:r>
              <a:endPar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Phân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công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theo</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đoạn</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Tất</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cả</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thành</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viên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đều</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Giải</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nghĩa</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từ</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cùng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nhau</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mj-lt"/>
                  <a:ea typeface="+mn-ea"/>
                  <a:cs typeface="+mn-cs"/>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123824" y="51459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2752119" cy="1379620"/>
            <a:chOff x="110736" y="276630"/>
            <a:chExt cx="2752119"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7" y="504775"/>
              <a:ext cx="226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95396" y="391719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448892" y="46829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71422" y="554601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8"/>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9"/>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10"/>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5790" y="-274600"/>
            <a:ext cx="7407199" cy="7407199"/>
          </a:xfrm>
          <a:custGeom>
            <a:avLst/>
            <a:gdLst/>
            <a:ahLst/>
            <a:cxnLst/>
            <a:rect l="l" t="t" r="r" b="b"/>
            <a:pathLst>
              <a:path w="11110799" h="11110799">
                <a:moveTo>
                  <a:pt x="0" y="0"/>
                </a:moveTo>
                <a:lnTo>
                  <a:pt x="11110799" y="0"/>
                </a:lnTo>
                <a:lnTo>
                  <a:pt x="11110799" y="11110800"/>
                </a:lnTo>
                <a:lnTo>
                  <a:pt x="0" y="11110800"/>
                </a:lnTo>
                <a:lnTo>
                  <a:pt x="0" y="0"/>
                </a:lnTo>
                <a:close/>
              </a:path>
            </a:pathLst>
          </a:custGeom>
          <a:blipFill>
            <a:blip r:embed="rId2">
              <a:alphaModFix amt="7999"/>
            </a:blip>
            <a:stretch>
              <a:fillRect/>
            </a:stretch>
          </a:blipFill>
        </p:spPr>
        <p:txBody>
          <a:bodyPr/>
          <a:lstStyle/>
          <a:p>
            <a:endParaRPr lang="vi-VN"/>
          </a:p>
        </p:txBody>
      </p:sp>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txBody>
          <a:bodyPr/>
          <a:lstStyle/>
          <a:p>
            <a:endParaRPr lang="vi-VN"/>
          </a:p>
        </p:txBody>
      </p:sp>
      <p:grpSp>
        <p:nvGrpSpPr>
          <p:cNvPr id="4" name="Group 4"/>
          <p:cNvGrpSpPr/>
          <p:nvPr/>
        </p:nvGrpSpPr>
        <p:grpSpPr>
          <a:xfrm>
            <a:off x="685800" y="205474"/>
            <a:ext cx="10820400" cy="1875943"/>
            <a:chOff x="0" y="0"/>
            <a:chExt cx="21640800" cy="3751886"/>
          </a:xfrm>
        </p:grpSpPr>
        <p:sp>
          <p:nvSpPr>
            <p:cNvPr id="5" name="Freeform 5"/>
            <p:cNvSpPr/>
            <p:nvPr/>
          </p:nvSpPr>
          <p:spPr>
            <a:xfrm>
              <a:off x="0" y="3332578"/>
              <a:ext cx="21640800" cy="419308"/>
            </a:xfrm>
            <a:custGeom>
              <a:avLst/>
              <a:gdLst/>
              <a:ahLst/>
              <a:cxnLst/>
              <a:rect l="l" t="t" r="r" b="b"/>
              <a:pathLst>
                <a:path w="21640800" h="419308">
                  <a:moveTo>
                    <a:pt x="0" y="0"/>
                  </a:moveTo>
                  <a:lnTo>
                    <a:pt x="21640800" y="0"/>
                  </a:lnTo>
                  <a:lnTo>
                    <a:pt x="21640800" y="419308"/>
                  </a:lnTo>
                  <a:lnTo>
                    <a:pt x="0" y="419308"/>
                  </a:lnTo>
                  <a:lnTo>
                    <a:pt x="0" y="0"/>
                  </a:lnTo>
                  <a:close/>
                </a:path>
              </a:pathLst>
            </a:custGeom>
            <a:blipFill>
              <a:blip r:embed="rId3"/>
              <a:stretch>
                <a:fillRect t="-114509" b="-114509"/>
              </a:stretch>
            </a:blipFill>
          </p:spPr>
          <p:txBody>
            <a:bodyPr/>
            <a:lstStyle/>
            <a:p>
              <a:endParaRPr lang="vi-VN"/>
            </a:p>
          </p:txBody>
        </p:sp>
        <p:grpSp>
          <p:nvGrpSpPr>
            <p:cNvPr id="6" name="Group 6"/>
            <p:cNvGrpSpPr/>
            <p:nvPr/>
          </p:nvGrpSpPr>
          <p:grpSpPr>
            <a:xfrm>
              <a:off x="0" y="0"/>
              <a:ext cx="21640800" cy="3335010"/>
              <a:chOff x="0" y="0"/>
              <a:chExt cx="4274726" cy="658767"/>
            </a:xfrm>
          </p:grpSpPr>
          <p:sp>
            <p:nvSpPr>
              <p:cNvPr id="7" name="Freeform 7"/>
              <p:cNvSpPr/>
              <p:nvPr/>
            </p:nvSpPr>
            <p:spPr>
              <a:xfrm>
                <a:off x="0" y="0"/>
                <a:ext cx="4274726" cy="658767"/>
              </a:xfrm>
              <a:custGeom>
                <a:avLst/>
                <a:gdLst/>
                <a:ahLst/>
                <a:cxnLst/>
                <a:rect l="l" t="t" r="r" b="b"/>
                <a:pathLst>
                  <a:path w="4274726" h="658767">
                    <a:moveTo>
                      <a:pt x="0" y="0"/>
                    </a:moveTo>
                    <a:lnTo>
                      <a:pt x="4274726" y="0"/>
                    </a:lnTo>
                    <a:lnTo>
                      <a:pt x="4274726" y="658767"/>
                    </a:lnTo>
                    <a:lnTo>
                      <a:pt x="0" y="658767"/>
                    </a:lnTo>
                    <a:close/>
                  </a:path>
                </a:pathLst>
              </a:custGeom>
              <a:solidFill>
                <a:srgbClr val="2B1B10"/>
              </a:solidFill>
              <a:ln w="76200" cap="sq">
                <a:solidFill>
                  <a:srgbClr val="FFFFFF"/>
                </a:solidFill>
                <a:prstDash val="solid"/>
                <a:miter/>
              </a:ln>
            </p:spPr>
            <p:txBody>
              <a:bodyPr/>
              <a:lstStyle/>
              <a:p>
                <a:endParaRPr lang="vi-VN"/>
              </a:p>
            </p:txBody>
          </p:sp>
          <p:sp>
            <p:nvSpPr>
              <p:cNvPr id="8" name="TextBox 8"/>
              <p:cNvSpPr txBox="1"/>
              <p:nvPr/>
            </p:nvSpPr>
            <p:spPr>
              <a:xfrm>
                <a:off x="0" y="-38100"/>
                <a:ext cx="4274726" cy="6968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grpSp>
        <p:nvGrpSpPr>
          <p:cNvPr id="9" name="Group 9"/>
          <p:cNvGrpSpPr/>
          <p:nvPr/>
        </p:nvGrpSpPr>
        <p:grpSpPr>
          <a:xfrm>
            <a:off x="685800" y="2081417"/>
            <a:ext cx="10820400" cy="5051183"/>
            <a:chOff x="0" y="0"/>
            <a:chExt cx="21640800" cy="10102367"/>
          </a:xfrm>
        </p:grpSpPr>
        <p:sp>
          <p:nvSpPr>
            <p:cNvPr id="10" name="Freeform 10"/>
            <p:cNvSpPr/>
            <p:nvPr/>
          </p:nvSpPr>
          <p:spPr>
            <a:xfrm>
              <a:off x="0" y="8973334"/>
              <a:ext cx="21640800" cy="1129033"/>
            </a:xfrm>
            <a:custGeom>
              <a:avLst/>
              <a:gdLst/>
              <a:ahLst/>
              <a:cxnLst/>
              <a:rect l="l" t="t" r="r" b="b"/>
              <a:pathLst>
                <a:path w="21640800" h="1129033">
                  <a:moveTo>
                    <a:pt x="0" y="0"/>
                  </a:moveTo>
                  <a:lnTo>
                    <a:pt x="21640800" y="0"/>
                  </a:lnTo>
                  <a:lnTo>
                    <a:pt x="21640800" y="1129033"/>
                  </a:lnTo>
                  <a:lnTo>
                    <a:pt x="0" y="1129033"/>
                  </a:lnTo>
                  <a:lnTo>
                    <a:pt x="0" y="0"/>
                  </a:lnTo>
                  <a:close/>
                </a:path>
              </a:pathLst>
            </a:custGeom>
            <a:blipFill>
              <a:blip r:embed="rId3"/>
              <a:stretch>
                <a:fillRect t="-11096" b="-11096"/>
              </a:stretch>
            </a:blipFill>
          </p:spPr>
          <p:txBody>
            <a:bodyPr/>
            <a:lstStyle/>
            <a:p>
              <a:endParaRPr lang="vi-VN"/>
            </a:p>
          </p:txBody>
        </p:sp>
        <p:grpSp>
          <p:nvGrpSpPr>
            <p:cNvPr id="11" name="Group 11"/>
            <p:cNvGrpSpPr/>
            <p:nvPr/>
          </p:nvGrpSpPr>
          <p:grpSpPr>
            <a:xfrm>
              <a:off x="0" y="0"/>
              <a:ext cx="21640800" cy="8979882"/>
              <a:chOff x="0" y="0"/>
              <a:chExt cx="4274726" cy="1773804"/>
            </a:xfrm>
          </p:grpSpPr>
          <p:sp>
            <p:nvSpPr>
              <p:cNvPr id="12" name="Freeform 12"/>
              <p:cNvSpPr/>
              <p:nvPr/>
            </p:nvSpPr>
            <p:spPr>
              <a:xfrm>
                <a:off x="0" y="0"/>
                <a:ext cx="4274726" cy="1773804"/>
              </a:xfrm>
              <a:custGeom>
                <a:avLst/>
                <a:gdLst/>
                <a:ahLst/>
                <a:cxnLst/>
                <a:rect l="l" t="t" r="r" b="b"/>
                <a:pathLst>
                  <a:path w="4274726" h="1773804">
                    <a:moveTo>
                      <a:pt x="37206" y="0"/>
                    </a:moveTo>
                    <a:lnTo>
                      <a:pt x="4237520" y="0"/>
                    </a:lnTo>
                    <a:cubicBezTo>
                      <a:pt x="4247388" y="0"/>
                      <a:pt x="4256851" y="3920"/>
                      <a:pt x="4263829" y="10897"/>
                    </a:cubicBezTo>
                    <a:cubicBezTo>
                      <a:pt x="4270806" y="17875"/>
                      <a:pt x="4274726" y="27338"/>
                      <a:pt x="4274726" y="37206"/>
                    </a:cubicBezTo>
                    <a:lnTo>
                      <a:pt x="4274726" y="1736598"/>
                    </a:lnTo>
                    <a:cubicBezTo>
                      <a:pt x="4274726" y="1746466"/>
                      <a:pt x="4270806" y="1755929"/>
                      <a:pt x="4263829" y="1762907"/>
                    </a:cubicBezTo>
                    <a:cubicBezTo>
                      <a:pt x="4256851" y="1769884"/>
                      <a:pt x="4247388" y="1773804"/>
                      <a:pt x="4237520" y="1773804"/>
                    </a:cubicBezTo>
                    <a:lnTo>
                      <a:pt x="37206" y="1773804"/>
                    </a:lnTo>
                    <a:cubicBezTo>
                      <a:pt x="27338" y="1773804"/>
                      <a:pt x="17875" y="1769884"/>
                      <a:pt x="10897" y="1762907"/>
                    </a:cubicBezTo>
                    <a:cubicBezTo>
                      <a:pt x="3920" y="1755929"/>
                      <a:pt x="0" y="1746466"/>
                      <a:pt x="0" y="1736598"/>
                    </a:cubicBezTo>
                    <a:lnTo>
                      <a:pt x="0" y="37206"/>
                    </a:lnTo>
                    <a:cubicBezTo>
                      <a:pt x="0" y="27338"/>
                      <a:pt x="3920" y="17875"/>
                      <a:pt x="10897" y="10897"/>
                    </a:cubicBezTo>
                    <a:cubicBezTo>
                      <a:pt x="17875" y="3920"/>
                      <a:pt x="27338" y="0"/>
                      <a:pt x="37206" y="0"/>
                    </a:cubicBezTo>
                    <a:close/>
                  </a:path>
                </a:pathLst>
              </a:custGeom>
              <a:solidFill>
                <a:srgbClr val="2B1B10"/>
              </a:solidFill>
            </p:spPr>
            <p:txBody>
              <a:bodyPr/>
              <a:lstStyle/>
              <a:p>
                <a:endParaRPr lang="vi-VN"/>
              </a:p>
            </p:txBody>
          </p:sp>
          <p:sp>
            <p:nvSpPr>
              <p:cNvPr id="13" name="TextBox 13"/>
              <p:cNvSpPr txBox="1"/>
              <p:nvPr/>
            </p:nvSpPr>
            <p:spPr>
              <a:xfrm>
                <a:off x="0" y="-38100"/>
                <a:ext cx="4274726" cy="181190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14" name="Freeform 14"/>
          <p:cNvSpPr/>
          <p:nvPr/>
        </p:nvSpPr>
        <p:spPr>
          <a:xfrm>
            <a:off x="4820144" y="2203869"/>
            <a:ext cx="3040819" cy="2011285"/>
          </a:xfrm>
          <a:custGeom>
            <a:avLst/>
            <a:gdLst/>
            <a:ahLst/>
            <a:cxnLst/>
            <a:rect l="l" t="t" r="r" b="b"/>
            <a:pathLst>
              <a:path w="4561229" h="3016927">
                <a:moveTo>
                  <a:pt x="0" y="0"/>
                </a:moveTo>
                <a:lnTo>
                  <a:pt x="4561229" y="0"/>
                </a:lnTo>
                <a:lnTo>
                  <a:pt x="4561229" y="3016927"/>
                </a:lnTo>
                <a:lnTo>
                  <a:pt x="0" y="3016927"/>
                </a:lnTo>
                <a:lnTo>
                  <a:pt x="0" y="0"/>
                </a:lnTo>
                <a:close/>
              </a:path>
            </a:pathLst>
          </a:custGeom>
          <a:blipFill>
            <a:blip r:embed="rId4"/>
            <a:stretch>
              <a:fillRect/>
            </a:stretch>
          </a:blipFill>
        </p:spPr>
        <p:txBody>
          <a:bodyPr/>
          <a:lstStyle/>
          <a:p>
            <a:endParaRPr lang="vi-VN"/>
          </a:p>
        </p:txBody>
      </p:sp>
      <p:sp>
        <p:nvSpPr>
          <p:cNvPr id="16" name="Freeform 16"/>
          <p:cNvSpPr/>
          <p:nvPr/>
        </p:nvSpPr>
        <p:spPr>
          <a:xfrm>
            <a:off x="8382319" y="4097402"/>
            <a:ext cx="2129487" cy="1989635"/>
          </a:xfrm>
          <a:custGeom>
            <a:avLst/>
            <a:gdLst/>
            <a:ahLst/>
            <a:cxnLst/>
            <a:rect l="l" t="t" r="r" b="b"/>
            <a:pathLst>
              <a:path w="3194230" h="2984453">
                <a:moveTo>
                  <a:pt x="0" y="0"/>
                </a:moveTo>
                <a:lnTo>
                  <a:pt x="3194230" y="0"/>
                </a:lnTo>
                <a:lnTo>
                  <a:pt x="3194230" y="2984453"/>
                </a:lnTo>
                <a:lnTo>
                  <a:pt x="0" y="2984453"/>
                </a:lnTo>
                <a:lnTo>
                  <a:pt x="0" y="0"/>
                </a:lnTo>
                <a:close/>
              </a:path>
            </a:pathLst>
          </a:custGeom>
          <a:blipFill>
            <a:blip r:embed="rId5"/>
            <a:stretch>
              <a:fillRect l="-146025" t="-10167" b="-11702"/>
            </a:stretch>
          </a:blipFill>
        </p:spPr>
        <p:txBody>
          <a:bodyPr/>
          <a:lstStyle/>
          <a:p>
            <a:endParaRPr lang="vi-VN"/>
          </a:p>
        </p:txBody>
      </p:sp>
      <p:sp>
        <p:nvSpPr>
          <p:cNvPr id="17" name="Freeform 17"/>
          <p:cNvSpPr/>
          <p:nvPr/>
        </p:nvSpPr>
        <p:spPr>
          <a:xfrm>
            <a:off x="2176710" y="2374604"/>
            <a:ext cx="2327674" cy="3382886"/>
          </a:xfrm>
          <a:custGeom>
            <a:avLst/>
            <a:gdLst/>
            <a:ahLst/>
            <a:cxnLst/>
            <a:rect l="l" t="t" r="r" b="b"/>
            <a:pathLst>
              <a:path w="3491511" h="5074329">
                <a:moveTo>
                  <a:pt x="0" y="0"/>
                </a:moveTo>
                <a:lnTo>
                  <a:pt x="3491510" y="0"/>
                </a:lnTo>
                <a:lnTo>
                  <a:pt x="3491510" y="5074329"/>
                </a:lnTo>
                <a:lnTo>
                  <a:pt x="0" y="5074329"/>
                </a:lnTo>
                <a:lnTo>
                  <a:pt x="0" y="0"/>
                </a:lnTo>
                <a:close/>
              </a:path>
            </a:pathLst>
          </a:custGeom>
          <a:blipFill>
            <a:blip r:embed="rId6"/>
            <a:stretch>
              <a:fillRect/>
            </a:stretch>
          </a:blipFill>
        </p:spPr>
        <p:txBody>
          <a:bodyPr/>
          <a:lstStyle/>
          <a:p>
            <a:endParaRPr lang="vi-VN"/>
          </a:p>
        </p:txBody>
      </p:sp>
      <p:sp>
        <p:nvSpPr>
          <p:cNvPr id="19" name="TextBox 19"/>
          <p:cNvSpPr txBox="1"/>
          <p:nvPr/>
        </p:nvSpPr>
        <p:spPr>
          <a:xfrm>
            <a:off x="1192444" y="369264"/>
            <a:ext cx="9982197" cy="1231106"/>
          </a:xfrm>
          <a:prstGeom prst="rect">
            <a:avLst/>
          </a:prstGeom>
        </p:spPr>
        <p:txBody>
          <a:bodyPr lIns="0" tIns="0" rIns="0" bIns="0" rtlCol="0" anchor="t">
            <a:spAutoFit/>
          </a:bodyPr>
          <a:lstStyle/>
          <a:p>
            <a:pPr defTabSz="609630">
              <a:lnSpc>
                <a:spcPts val="4800"/>
              </a:lnSpc>
            </a:pPr>
            <a:r>
              <a:rPr lang="en-US" sz="4000" b="1" dirty="0" err="1">
                <a:solidFill>
                  <a:srgbClr val="FFFFFF"/>
                </a:solidFill>
                <a:latin typeface="Calibri (MS) Bold"/>
                <a:ea typeface="Calibri (MS) Bold"/>
                <a:cs typeface="Calibri (MS) Bold"/>
                <a:sym typeface="Calibri (MS) Bold"/>
              </a:rPr>
              <a:t>Kể</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thêm</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những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điều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em</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biết</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về</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giáo</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sư</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Tạ</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Quang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Bửu</a:t>
            </a:r>
            <a:endParaRPr lang="en-US" sz="4000" b="1" dirty="0">
              <a:solidFill>
                <a:srgbClr val="FFFFFF"/>
              </a:solidFill>
              <a:latin typeface="Calibri (MS) Bold"/>
              <a:ea typeface="Calibri (MS) Bold"/>
              <a:cs typeface="Calibri (MS) Bold"/>
              <a:sym typeface="Calibri (MS) Bold"/>
            </a:endParaRPr>
          </a:p>
        </p:txBody>
      </p:sp>
    </p:spTree>
    <p:extLst>
      <p:ext uri="{BB962C8B-B14F-4D97-AF65-F5344CB8AC3E}">
        <p14:creationId xmlns:p14="http://schemas.microsoft.com/office/powerpoint/2010/main" val="334395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5"/>
          <p:cNvSpPr/>
          <p:nvPr/>
        </p:nvSpPr>
        <p:spPr>
          <a:xfrm>
            <a:off x="1025778" y="2609436"/>
            <a:ext cx="3313679" cy="2265728"/>
          </a:xfrm>
          <a:custGeom>
            <a:avLst/>
            <a:gdLst/>
            <a:ahLst/>
            <a:cxnLst/>
            <a:rect l="l" t="t" r="r" b="b"/>
            <a:pathLst>
              <a:path w="4970518" h="3398592">
                <a:moveTo>
                  <a:pt x="0" y="0"/>
                </a:moveTo>
                <a:lnTo>
                  <a:pt x="4970518" y="0"/>
                </a:lnTo>
                <a:lnTo>
                  <a:pt x="4970518" y="3398592"/>
                </a:lnTo>
                <a:lnTo>
                  <a:pt x="0" y="3398592"/>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401216" y="1474262"/>
            <a:ext cx="11364686"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849086" y="1859942"/>
            <a:ext cx="10618237"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5790" y="-274600"/>
            <a:ext cx="7407199" cy="7407199"/>
          </a:xfrm>
          <a:custGeom>
            <a:avLst/>
            <a:gdLst/>
            <a:ahLst/>
            <a:cxnLst/>
            <a:rect l="l" t="t" r="r" b="b"/>
            <a:pathLst>
              <a:path w="11110799" h="11110799">
                <a:moveTo>
                  <a:pt x="0" y="0"/>
                </a:moveTo>
                <a:lnTo>
                  <a:pt x="11110799" y="0"/>
                </a:lnTo>
                <a:lnTo>
                  <a:pt x="11110799" y="11110800"/>
                </a:lnTo>
                <a:lnTo>
                  <a:pt x="0" y="11110800"/>
                </a:lnTo>
                <a:lnTo>
                  <a:pt x="0" y="0"/>
                </a:lnTo>
                <a:close/>
              </a:path>
            </a:pathLst>
          </a:custGeom>
          <a:blipFill>
            <a:blip r:embed="rId2">
              <a:alphaModFix amt="7999"/>
            </a:blip>
            <a:stretch>
              <a:fillRect/>
            </a:stretch>
          </a:blipFill>
        </p:spPr>
        <p:txBody>
          <a:bodyPr/>
          <a:lstStyle/>
          <a:p>
            <a:endParaRPr lang="vi-VN"/>
          </a:p>
        </p:txBody>
      </p:sp>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txBody>
          <a:bodyPr/>
          <a:lstStyle/>
          <a:p>
            <a:endParaRPr lang="vi-VN"/>
          </a:p>
        </p:txBody>
      </p:sp>
      <p:grpSp>
        <p:nvGrpSpPr>
          <p:cNvPr id="4" name="Group 4"/>
          <p:cNvGrpSpPr/>
          <p:nvPr/>
        </p:nvGrpSpPr>
        <p:grpSpPr>
          <a:xfrm>
            <a:off x="519020" y="232159"/>
            <a:ext cx="11153960" cy="6986087"/>
            <a:chOff x="0" y="0"/>
            <a:chExt cx="22307921" cy="13972174"/>
          </a:xfrm>
        </p:grpSpPr>
        <p:sp>
          <p:nvSpPr>
            <p:cNvPr id="5" name="Freeform 5"/>
            <p:cNvSpPr/>
            <p:nvPr/>
          </p:nvSpPr>
          <p:spPr>
            <a:xfrm>
              <a:off x="0" y="12410654"/>
              <a:ext cx="22307921" cy="1561520"/>
            </a:xfrm>
            <a:custGeom>
              <a:avLst/>
              <a:gdLst/>
              <a:ahLst/>
              <a:cxnLst/>
              <a:rect l="l" t="t" r="r" b="b"/>
              <a:pathLst>
                <a:path w="22307921" h="1561520">
                  <a:moveTo>
                    <a:pt x="0" y="0"/>
                  </a:moveTo>
                  <a:lnTo>
                    <a:pt x="22307921" y="0"/>
                  </a:lnTo>
                  <a:lnTo>
                    <a:pt x="22307921" y="1561520"/>
                  </a:lnTo>
                  <a:lnTo>
                    <a:pt x="0" y="1561520"/>
                  </a:lnTo>
                  <a:lnTo>
                    <a:pt x="0" y="0"/>
                  </a:lnTo>
                  <a:close/>
                </a:path>
              </a:pathLst>
            </a:custGeom>
            <a:blipFill>
              <a:blip r:embed="rId3"/>
              <a:stretch>
                <a:fillRect l="-4900" r="-4900"/>
              </a:stretch>
            </a:blipFill>
          </p:spPr>
          <p:txBody>
            <a:bodyPr/>
            <a:lstStyle/>
            <a:p>
              <a:endParaRPr lang="vi-VN"/>
            </a:p>
          </p:txBody>
        </p:sp>
        <p:grpSp>
          <p:nvGrpSpPr>
            <p:cNvPr id="6" name="Group 6"/>
            <p:cNvGrpSpPr/>
            <p:nvPr/>
          </p:nvGrpSpPr>
          <p:grpSpPr>
            <a:xfrm>
              <a:off x="0" y="0"/>
              <a:ext cx="22307921" cy="12419711"/>
              <a:chOff x="0" y="0"/>
              <a:chExt cx="4406503" cy="2453276"/>
            </a:xfrm>
          </p:grpSpPr>
          <p:sp>
            <p:nvSpPr>
              <p:cNvPr id="7" name="Freeform 7"/>
              <p:cNvSpPr/>
              <p:nvPr/>
            </p:nvSpPr>
            <p:spPr>
              <a:xfrm>
                <a:off x="0" y="0"/>
                <a:ext cx="4406503" cy="2453276"/>
              </a:xfrm>
              <a:custGeom>
                <a:avLst/>
                <a:gdLst/>
                <a:ahLst/>
                <a:cxnLst/>
                <a:rect l="l" t="t" r="r" b="b"/>
                <a:pathLst>
                  <a:path w="4406503" h="2453276">
                    <a:moveTo>
                      <a:pt x="0" y="0"/>
                    </a:moveTo>
                    <a:lnTo>
                      <a:pt x="4406503" y="0"/>
                    </a:lnTo>
                    <a:lnTo>
                      <a:pt x="4406503" y="2453276"/>
                    </a:lnTo>
                    <a:lnTo>
                      <a:pt x="0" y="2453276"/>
                    </a:lnTo>
                    <a:close/>
                  </a:path>
                </a:pathLst>
              </a:custGeom>
              <a:solidFill>
                <a:srgbClr val="2B1B10"/>
              </a:solidFill>
            </p:spPr>
            <p:txBody>
              <a:bodyPr/>
              <a:lstStyle/>
              <a:p>
                <a:endParaRPr lang="vi-VN"/>
              </a:p>
            </p:txBody>
          </p:sp>
          <p:sp>
            <p:nvSpPr>
              <p:cNvPr id="8" name="TextBox 8"/>
              <p:cNvSpPr txBox="1"/>
              <p:nvPr/>
            </p:nvSpPr>
            <p:spPr>
              <a:xfrm>
                <a:off x="0" y="-38100"/>
                <a:ext cx="4406503" cy="249137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9" name="Freeform 9"/>
          <p:cNvSpPr/>
          <p:nvPr/>
        </p:nvSpPr>
        <p:spPr>
          <a:xfrm>
            <a:off x="4161937" y="1888539"/>
            <a:ext cx="4597208" cy="4597208"/>
          </a:xfrm>
          <a:custGeom>
            <a:avLst/>
            <a:gdLst/>
            <a:ahLst/>
            <a:cxnLst/>
            <a:rect l="l" t="t" r="r" b="b"/>
            <a:pathLst>
              <a:path w="6895812" h="6895812">
                <a:moveTo>
                  <a:pt x="0" y="0"/>
                </a:moveTo>
                <a:lnTo>
                  <a:pt x="6895812" y="0"/>
                </a:lnTo>
                <a:lnTo>
                  <a:pt x="6895812" y="6895812"/>
                </a:lnTo>
                <a:lnTo>
                  <a:pt x="0" y="6895812"/>
                </a:lnTo>
                <a:lnTo>
                  <a:pt x="0" y="0"/>
                </a:lnTo>
                <a:close/>
              </a:path>
            </a:pathLst>
          </a:custGeom>
          <a:blipFill>
            <a:blip r:embed="rId4"/>
            <a:stretch>
              <a:fillRect/>
            </a:stretch>
          </a:blipFill>
        </p:spPr>
        <p:txBody>
          <a:bodyPr/>
          <a:lstStyle/>
          <a:p>
            <a:endParaRPr lang="vi-VN"/>
          </a:p>
        </p:txBody>
      </p:sp>
      <p:pic>
        <p:nvPicPr>
          <p:cNvPr id="11" name="Picture 10"/>
          <p:cNvPicPr>
            <a:picLocks noChangeAspect="1"/>
          </p:cNvPicPr>
          <p:nvPr/>
        </p:nvPicPr>
        <p:blipFill>
          <a:blip r:embed="rId5"/>
          <a:stretch>
            <a:fillRect/>
          </a:stretch>
        </p:blipFill>
        <p:spPr>
          <a:xfrm>
            <a:off x="1889789" y="406462"/>
            <a:ext cx="9370364" cy="1670449"/>
          </a:xfrm>
          <a:prstGeom prst="rect">
            <a:avLst/>
          </a:prstGeom>
        </p:spPr>
      </p:pic>
    </p:spTree>
    <p:extLst>
      <p:ext uri="{BB962C8B-B14F-4D97-AF65-F5344CB8AC3E}">
        <p14:creationId xmlns:p14="http://schemas.microsoft.com/office/powerpoint/2010/main" val="242996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5790" y="-274600"/>
            <a:ext cx="7407199" cy="7407199"/>
          </a:xfrm>
          <a:custGeom>
            <a:avLst/>
            <a:gdLst/>
            <a:ahLst/>
            <a:cxnLst/>
            <a:rect l="l" t="t" r="r" b="b"/>
            <a:pathLst>
              <a:path w="11110799" h="11110799">
                <a:moveTo>
                  <a:pt x="0" y="0"/>
                </a:moveTo>
                <a:lnTo>
                  <a:pt x="11110799" y="0"/>
                </a:lnTo>
                <a:lnTo>
                  <a:pt x="11110799" y="11110800"/>
                </a:lnTo>
                <a:lnTo>
                  <a:pt x="0" y="11110800"/>
                </a:lnTo>
                <a:lnTo>
                  <a:pt x="0" y="0"/>
                </a:lnTo>
                <a:close/>
              </a:path>
            </a:pathLst>
          </a:custGeom>
          <a:blipFill>
            <a:blip r:embed="rId2">
              <a:alphaModFix amt="7999"/>
            </a:blip>
            <a:stretch>
              <a:fillRect/>
            </a:stretch>
          </a:blipFill>
        </p:spPr>
        <p:txBody>
          <a:bodyPr/>
          <a:lstStyle/>
          <a:p>
            <a:endParaRPr lang="vi-VN"/>
          </a:p>
        </p:txBody>
      </p:sp>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txBody>
          <a:bodyPr/>
          <a:lstStyle/>
          <a:p>
            <a:endParaRPr lang="vi-VN"/>
          </a:p>
        </p:txBody>
      </p:sp>
      <p:grpSp>
        <p:nvGrpSpPr>
          <p:cNvPr id="4" name="Group 4"/>
          <p:cNvGrpSpPr/>
          <p:nvPr/>
        </p:nvGrpSpPr>
        <p:grpSpPr>
          <a:xfrm>
            <a:off x="519020" y="232159"/>
            <a:ext cx="11153960" cy="6986087"/>
            <a:chOff x="0" y="0"/>
            <a:chExt cx="22307921" cy="13972174"/>
          </a:xfrm>
        </p:grpSpPr>
        <p:sp>
          <p:nvSpPr>
            <p:cNvPr id="5" name="Freeform 5"/>
            <p:cNvSpPr/>
            <p:nvPr/>
          </p:nvSpPr>
          <p:spPr>
            <a:xfrm>
              <a:off x="0" y="12410654"/>
              <a:ext cx="22307921" cy="1561520"/>
            </a:xfrm>
            <a:custGeom>
              <a:avLst/>
              <a:gdLst/>
              <a:ahLst/>
              <a:cxnLst/>
              <a:rect l="l" t="t" r="r" b="b"/>
              <a:pathLst>
                <a:path w="22307921" h="1561520">
                  <a:moveTo>
                    <a:pt x="0" y="0"/>
                  </a:moveTo>
                  <a:lnTo>
                    <a:pt x="22307921" y="0"/>
                  </a:lnTo>
                  <a:lnTo>
                    <a:pt x="22307921" y="1561520"/>
                  </a:lnTo>
                  <a:lnTo>
                    <a:pt x="0" y="1561520"/>
                  </a:lnTo>
                  <a:lnTo>
                    <a:pt x="0" y="0"/>
                  </a:lnTo>
                  <a:close/>
                </a:path>
              </a:pathLst>
            </a:custGeom>
            <a:blipFill>
              <a:blip r:embed="rId3"/>
              <a:stretch>
                <a:fillRect l="-4900" r="-4900"/>
              </a:stretch>
            </a:blipFill>
          </p:spPr>
          <p:txBody>
            <a:bodyPr/>
            <a:lstStyle/>
            <a:p>
              <a:endParaRPr lang="vi-VN"/>
            </a:p>
          </p:txBody>
        </p:sp>
        <p:grpSp>
          <p:nvGrpSpPr>
            <p:cNvPr id="6" name="Group 6"/>
            <p:cNvGrpSpPr/>
            <p:nvPr/>
          </p:nvGrpSpPr>
          <p:grpSpPr>
            <a:xfrm>
              <a:off x="0" y="0"/>
              <a:ext cx="22307921" cy="12419711"/>
              <a:chOff x="0" y="0"/>
              <a:chExt cx="4406503" cy="2453276"/>
            </a:xfrm>
          </p:grpSpPr>
          <p:sp>
            <p:nvSpPr>
              <p:cNvPr id="7" name="Freeform 7"/>
              <p:cNvSpPr/>
              <p:nvPr/>
            </p:nvSpPr>
            <p:spPr>
              <a:xfrm>
                <a:off x="0" y="0"/>
                <a:ext cx="4406503" cy="2453276"/>
              </a:xfrm>
              <a:custGeom>
                <a:avLst/>
                <a:gdLst/>
                <a:ahLst/>
                <a:cxnLst/>
                <a:rect l="l" t="t" r="r" b="b"/>
                <a:pathLst>
                  <a:path w="4406503" h="2453276">
                    <a:moveTo>
                      <a:pt x="0" y="0"/>
                    </a:moveTo>
                    <a:lnTo>
                      <a:pt x="4406503" y="0"/>
                    </a:lnTo>
                    <a:lnTo>
                      <a:pt x="4406503" y="2453276"/>
                    </a:lnTo>
                    <a:lnTo>
                      <a:pt x="0" y="2453276"/>
                    </a:lnTo>
                    <a:close/>
                  </a:path>
                </a:pathLst>
              </a:custGeom>
              <a:solidFill>
                <a:srgbClr val="2B1B10"/>
              </a:solidFill>
            </p:spPr>
            <p:txBody>
              <a:bodyPr/>
              <a:lstStyle/>
              <a:p>
                <a:endParaRPr lang="vi-VN"/>
              </a:p>
            </p:txBody>
          </p:sp>
          <p:sp>
            <p:nvSpPr>
              <p:cNvPr id="8" name="TextBox 8"/>
              <p:cNvSpPr txBox="1"/>
              <p:nvPr/>
            </p:nvSpPr>
            <p:spPr>
              <a:xfrm>
                <a:off x="0" y="-38100"/>
                <a:ext cx="4406503" cy="249137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9" name="TextBox 9"/>
          <p:cNvSpPr txBox="1"/>
          <p:nvPr/>
        </p:nvSpPr>
        <p:spPr>
          <a:xfrm>
            <a:off x="787540" y="659010"/>
            <a:ext cx="10616919" cy="5539978"/>
          </a:xfrm>
          <a:prstGeom prst="rect">
            <a:avLst/>
          </a:prstGeom>
        </p:spPr>
        <p:txBody>
          <a:bodyPr lIns="0" tIns="0" rIns="0" bIns="0" rtlCol="0" anchor="t">
            <a:spAutoFit/>
          </a:bodyPr>
          <a:lstStyle/>
          <a:p>
            <a:pPr algn="just" defTabSz="609630">
              <a:lnSpc>
                <a:spcPts val="4800"/>
              </a:lnSpc>
            </a:pPr>
            <a:r>
              <a:rPr lang="en-US" sz="4000" b="1" dirty="0">
                <a:solidFill>
                  <a:srgbClr val="FFFFFF"/>
                </a:solidFill>
                <a:latin typeface="Calibri (MS) Bold"/>
                <a:ea typeface="Calibri (MS) Bold"/>
                <a:cs typeface="Calibri (MS) Bold"/>
                <a:sym typeface="Calibri (MS) Bold"/>
              </a:rPr>
              <a:t>    Con </a:t>
            </a:r>
            <a:r>
              <a:rPr lang="en-US" sz="4000" b="1" dirty="0" err="1">
                <a:solidFill>
                  <a:srgbClr val="FFFFFF"/>
                </a:solidFill>
                <a:latin typeface="Calibri (MS) Bold"/>
                <a:ea typeface="Calibri (MS) Bold"/>
                <a:cs typeface="Calibri (MS) Bold"/>
                <a:sym typeface="Calibri (MS) Bold"/>
              </a:rPr>
              <a:t>đường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đến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với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thành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của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Tạ</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Quang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Bửu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rất</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giản</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dị</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tự</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suốt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đời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và</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 say </a:t>
            </a:r>
            <a:r>
              <a:rPr lang="en-US" sz="4000" b="1" dirty="0" err="1">
                <a:solidFill>
                  <a:srgbClr val="FAFF00"/>
                </a:solidFill>
                <a:latin typeface="Calibri (MS) Bold"/>
                <a:ea typeface="Calibri (MS) Bold"/>
                <a:cs typeface="Calibri (MS) Bold"/>
                <a:sym typeface="Calibri (MS) Bold"/>
              </a:rPr>
              <a:t>mê</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có</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thói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quen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sách</a:t>
            </a:r>
            <a:r>
              <a:rPr lang="en-US" sz="4000" b="1" dirty="0">
                <a:solidFill>
                  <a:srgbClr val="FFFFFF"/>
                </a:solidFill>
                <a:latin typeface="Calibri (MS) Bold"/>
                <a:ea typeface="Calibri (MS) Bold"/>
                <a:cs typeface="Calibri (MS) Bold"/>
                <a:sym typeface="Calibri (MS) Bold"/>
              </a:rPr>
              <a:t> ở </a:t>
            </a:r>
            <a:r>
              <a:rPr lang="en-US" sz="4000" b="1" dirty="0" err="1">
                <a:solidFill>
                  <a:srgbClr val="FAFF00"/>
                </a:solidFill>
                <a:latin typeface="Calibri (MS) Bold"/>
                <a:ea typeface="Calibri (MS) Bold"/>
                <a:cs typeface="Calibri (MS) Bold"/>
                <a:sym typeface="Calibri (MS) Bold"/>
              </a:rPr>
              <a:t>mọi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lúc</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mọi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nơi</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đọc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rất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nhanh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và</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nhớ</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rất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lâu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Có</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lần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ngồi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trên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lưng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ngựa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mải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sách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tòm</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xuống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suối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Tất</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những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ai</a:t>
            </a:r>
            <a:r>
              <a:rPr lang="en-US" sz="4000" b="1" dirty="0">
                <a:solidFill>
                  <a:srgbClr val="FFFFFF"/>
                </a:solidFill>
                <a:latin typeface="Calibri (MS) Bold"/>
                <a:ea typeface="Calibri (MS) Bold"/>
                <a:cs typeface="Calibri (MS) Bold"/>
                <a:sym typeface="Calibri (MS) Bold"/>
              </a:rPr>
              <a:t> ở </a:t>
            </a:r>
            <a:r>
              <a:rPr lang="en-US" sz="4000" b="1" dirty="0" err="1">
                <a:solidFill>
                  <a:srgbClr val="FFFFFF"/>
                </a:solidFill>
                <a:latin typeface="Calibri (MS) Bold"/>
                <a:ea typeface="Calibri (MS) Bold"/>
                <a:cs typeface="Calibri (MS) Bold"/>
                <a:sym typeface="Calibri (MS) Bold"/>
              </a:rPr>
              <a:t>bên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đều</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khâm</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phục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khả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năng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tự</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học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của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học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từ</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lúc</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còn</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trẻ</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đến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lúc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cuối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đời</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ngay</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cả</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khi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đau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ốm</a:t>
            </a:r>
            <a:r>
              <a:rPr lang="en-US" sz="4000" b="1" dirty="0">
                <a:solidFill>
                  <a:srgbClr val="FFFFFF"/>
                </a:solidFill>
                <a:latin typeface="Calibri (MS) Bold"/>
                <a:ea typeface="Calibri (MS) Bold"/>
                <a:cs typeface="Calibri (MS) Bold"/>
                <a:sym typeface="Calibri (MS) Bold"/>
              </a:rPr>
              <a:t>.</a:t>
            </a:r>
          </a:p>
        </p:txBody>
      </p:sp>
    </p:spTree>
    <p:extLst>
      <p:ext uri="{BB962C8B-B14F-4D97-AF65-F5344CB8AC3E}">
        <p14:creationId xmlns:p14="http://schemas.microsoft.com/office/powerpoint/2010/main" val="490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2"/>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3"/>
          <a:srcRect/>
          <a:stretch>
            <a:fillRect/>
          </a:stretch>
        </p:blipFill>
        <p:spPr>
          <a:xfrm>
            <a:off x="3347887" y="2481551"/>
            <a:ext cx="1815577" cy="3842491"/>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83ACB39F-24C9-CEF3-B65A-3B29013965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9927" y="1293089"/>
            <a:ext cx="8315665" cy="6425741"/>
          </a:xfrm>
          <a:prstGeom prst="rect">
            <a:avLst/>
          </a:prstGeom>
        </p:spPr>
      </p:pic>
    </p:spTree>
    <p:extLst>
      <p:ext uri="{BB962C8B-B14F-4D97-AF65-F5344CB8AC3E}">
        <p14:creationId xmlns:p14="http://schemas.microsoft.com/office/powerpoint/2010/main" val="1498719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9601199"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Cambria" panose="02040503050406030204" pitchFamily="18" charset="0"/>
                <a:ea typeface="Cambria" panose="02040503050406030204" pitchFamily="18" charset="0"/>
              </a:rPr>
              <a:t>Dựa vào gợi ý, tìm nghĩa cho mỗi từ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lowchart: Punched Tape 1">
            <a:extLst>
              <a:ext uri="{FF2B5EF4-FFF2-40B4-BE49-F238E27FC236}">
                <a16:creationId xmlns:a16="http://schemas.microsoft.com/office/drawing/2014/main" id="{5F921911-F7A0-B094-BA23-B3DA633E7AEE}"/>
              </a:ext>
            </a:extLst>
          </p:cNvPr>
          <p:cNvSpPr/>
          <p:nvPr/>
        </p:nvSpPr>
        <p:spPr>
          <a:xfrm>
            <a:off x="721360" y="164592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khách</a:t>
            </a:r>
            <a:endParaRPr lang="en-US" sz="2800" dirty="0">
              <a:solidFill>
                <a:srgbClr val="002060"/>
              </a:solidFill>
            </a:endParaRPr>
          </a:p>
        </p:txBody>
      </p:sp>
      <p:sp>
        <p:nvSpPr>
          <p:cNvPr id="4" name="Flowchart: Punched Tape 3">
            <a:extLst>
              <a:ext uri="{FF2B5EF4-FFF2-40B4-BE49-F238E27FC236}">
                <a16:creationId xmlns:a16="http://schemas.microsoft.com/office/drawing/2014/main" id="{2902150F-BAFE-3CAB-B967-7EEA31AB9E92}"/>
              </a:ext>
            </a:extLst>
          </p:cNvPr>
          <p:cNvSpPr/>
          <p:nvPr/>
        </p:nvSpPr>
        <p:spPr>
          <a:xfrm>
            <a:off x="4693920" y="163576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phủ</a:t>
            </a:r>
            <a:endParaRPr lang="en-US" sz="2800" dirty="0">
              <a:solidFill>
                <a:srgbClr val="002060"/>
              </a:solidFill>
            </a:endParaRPr>
          </a:p>
        </p:txBody>
      </p:sp>
      <p:sp>
        <p:nvSpPr>
          <p:cNvPr id="5" name="Flowchart: Punched Tape 4">
            <a:extLst>
              <a:ext uri="{FF2B5EF4-FFF2-40B4-BE49-F238E27FC236}">
                <a16:creationId xmlns:a16="http://schemas.microsoft.com/office/drawing/2014/main" id="{74073157-8590-4590-34D0-CED938CA32E0}"/>
              </a:ext>
            </a:extLst>
          </p:cNvPr>
          <p:cNvSpPr/>
          <p:nvPr/>
        </p:nvSpPr>
        <p:spPr>
          <a:xfrm>
            <a:off x="8442960" y="160528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khoá</a:t>
            </a:r>
            <a:endParaRPr lang="en-US" sz="2800" dirty="0">
              <a:solidFill>
                <a:srgbClr val="002060"/>
              </a:solidFill>
            </a:endParaRPr>
          </a:p>
        </p:txBody>
      </p:sp>
      <p:sp>
        <p:nvSpPr>
          <p:cNvPr id="6" name="TextBox 5">
            <a:extLst>
              <a:ext uri="{FF2B5EF4-FFF2-40B4-BE49-F238E27FC236}">
                <a16:creationId xmlns:a16="http://schemas.microsoft.com/office/drawing/2014/main" id="{05846F78-F658-135D-B00C-736945B550EF}"/>
              </a:ext>
            </a:extLst>
          </p:cNvPr>
          <p:cNvSpPr txBox="1"/>
          <p:nvPr/>
        </p:nvSpPr>
        <p:spPr>
          <a:xfrm>
            <a:off x="731520" y="3048000"/>
            <a:ext cx="11460480" cy="2543838"/>
          </a:xfrm>
          <a:prstGeom prst="rect">
            <a:avLst/>
          </a:prstGeom>
          <a:noFill/>
        </p:spPr>
        <p:txBody>
          <a:bodyPr wrap="square" rtlCol="0">
            <a:spAutoFit/>
          </a:bodyPr>
          <a:lstStyle/>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a. Chương trình học tập chính thức, bắt buộc.</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b. Người chuyên hoạt động chính trị, khá nổi tiếng.</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c. Cơ quan hành chính nhà nước cao nhất.</a:t>
            </a:r>
          </a:p>
        </p:txBody>
      </p:sp>
    </p:spTree>
    <p:extLst>
      <p:ext uri="{BB962C8B-B14F-4D97-AF65-F5344CB8AC3E}">
        <p14:creationId xmlns:p14="http://schemas.microsoft.com/office/powerpoint/2010/main" val="237301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6.25E-7 -4.07407E-6 L -0.05742 0.20463 " pathEditMode="relative" rAng="0" ptsTypes="AA">
                                      <p:cBhvr>
                                        <p:cTn id="26" dur="2000" fill="hold"/>
                                        <p:tgtEl>
                                          <p:spTgt spid="5"/>
                                        </p:tgtEl>
                                        <p:attrNameLst>
                                          <p:attrName>ppt_x</p:attrName>
                                          <p:attrName>ppt_y</p:attrName>
                                        </p:attrNameLst>
                                      </p:cBhvr>
                                      <p:rCtr x="-2878" y="102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2.59259E-6 L 0.64414 0.33334 " pathEditMode="relative" rAng="0" ptsTypes="AA">
                                      <p:cBhvr>
                                        <p:cTn id="30" dur="2000" fill="hold"/>
                                        <p:tgtEl>
                                          <p:spTgt spid="2"/>
                                        </p:tgtEl>
                                        <p:attrNameLst>
                                          <p:attrName>ppt_x</p:attrName>
                                          <p:attrName>ppt_y</p:attrName>
                                        </p:attrNameLst>
                                      </p:cBhvr>
                                      <p:rCtr x="32201" y="16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1172 0.46667 " pathEditMode="relative" rAng="0" ptsTypes="AA">
                                      <p:cBhvr>
                                        <p:cTn id="34" dur="2000" fill="hold"/>
                                        <p:tgtEl>
                                          <p:spTgt spid="4"/>
                                        </p:tgtEl>
                                        <p:attrNameLst>
                                          <p:attrName>ppt_x</p:attrName>
                                          <p:attrName>ppt_y</p:attrName>
                                        </p:attrNameLst>
                                      </p:cBhvr>
                                      <p:rCtr x="10586"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2" grpId="1" animBg="1"/>
      <p:bldP spid="4" grpId="0" animBg="1"/>
      <p:bldP spid="4" grpId="1" animBg="1"/>
      <p:bldP spid="5" grpId="0" animBg="1"/>
      <p:bldP spid="5" grpId="1"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092960" y="220366"/>
            <a:ext cx="1009904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prstClr val="black"/>
                </a:solidFill>
                <a:latin typeface="Cambria" panose="02040503050406030204" pitchFamily="18" charset="0"/>
                <a:ea typeface="Cambria" panose="02040503050406030204" pitchFamily="18" charset="0"/>
              </a:rPr>
              <a:t>Chọn các từ ở bài tập 1 để hoàn thiện các câu dưới đây:</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C5FF44B-86EA-BB99-5C96-ED4407AE04F7}"/>
              </a:ext>
            </a:extLst>
          </p:cNvPr>
          <p:cNvSpPr txBox="1"/>
          <p:nvPr/>
        </p:nvSpPr>
        <p:spPr>
          <a:xfrm>
            <a:off x="538480" y="2092960"/>
            <a:ext cx="11399520" cy="2955681"/>
          </a:xfrm>
          <a:prstGeom prst="rect">
            <a:avLst/>
          </a:prstGeom>
          <a:noFill/>
        </p:spPr>
        <p:txBody>
          <a:bodyPr wrap="square" rtlCol="0">
            <a:spAutoFit/>
          </a:bodyPr>
          <a:lstStyle/>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Nhiều </a:t>
            </a:r>
            <a:r>
              <a:rPr lang="vi-VN" sz="3200" b="1" i="0" dirty="0">
                <a:solidFill>
                  <a:srgbClr val="000000"/>
                </a:solidFill>
                <a:effectLst/>
                <a:latin typeface="Cambria" panose="02040503050406030204" pitchFamily="18" charset="0"/>
                <a:ea typeface="Cambria" panose="02040503050406030204" pitchFamily="18" charset="0"/>
              </a:rPr>
              <a:t>chính khách</a:t>
            </a:r>
            <a:r>
              <a:rPr lang="vi-VN" sz="3200" b="0" i="0" dirty="0">
                <a:solidFill>
                  <a:srgbClr val="000000"/>
                </a:solidFill>
                <a:effectLst/>
                <a:latin typeface="Cambria" panose="02040503050406030204" pitchFamily="18" charset="0"/>
                <a:ea typeface="Cambria" panose="02040503050406030204" pitchFamily="18" charset="0"/>
              </a:rPr>
              <a:t> quốc tế đã có mặt tại hội nghị này.</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a:t>
            </a:r>
            <a:r>
              <a:rPr lang="vi-VN" sz="3200" b="1" i="0" dirty="0">
                <a:solidFill>
                  <a:srgbClr val="000000"/>
                </a:solidFill>
                <a:effectLst/>
                <a:latin typeface="Cambria" panose="02040503050406030204" pitchFamily="18" charset="0"/>
                <a:ea typeface="Cambria" panose="02040503050406030204" pitchFamily="18" charset="0"/>
              </a:rPr>
              <a:t>Chính phủ</a:t>
            </a:r>
            <a:r>
              <a:rPr lang="vi-VN" sz="3200" b="0" i="0" dirty="0">
                <a:solidFill>
                  <a:srgbClr val="000000"/>
                </a:solidFill>
                <a:effectLst/>
                <a:latin typeface="Cambria" panose="02040503050406030204" pitchFamily="18" charset="0"/>
                <a:ea typeface="Cambria" panose="02040503050406030204" pitchFamily="18" charset="0"/>
              </a:rPr>
              <a:t> các nước phải đảm bảo mọi quyền lợi cho trẻ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Một số hoạt động trải nghiệm sẽ được tổ chức ngoài giờ học </a:t>
            </a:r>
            <a:r>
              <a:rPr lang="vi-VN" sz="3200" b="1" i="0" dirty="0">
                <a:solidFill>
                  <a:srgbClr val="000000"/>
                </a:solidFill>
                <a:effectLst/>
                <a:latin typeface="Cambria" panose="02040503050406030204" pitchFamily="18" charset="0"/>
                <a:ea typeface="Cambria" panose="02040503050406030204" pitchFamily="18" charset="0"/>
              </a:rPr>
              <a:t>chính khoá</a:t>
            </a:r>
            <a:r>
              <a:rPr lang="vi-VN" sz="3200" b="0"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F6F19A77-A240-4381-1A68-91052D4BED80}"/>
              </a:ext>
            </a:extLst>
          </p:cNvPr>
          <p:cNvPicPr>
            <a:picLocks noChangeAspect="1"/>
          </p:cNvPicPr>
          <p:nvPr/>
        </p:nvPicPr>
        <p:blipFill>
          <a:blip r:embed="rId4"/>
          <a:stretch>
            <a:fillRect/>
          </a:stretch>
        </p:blipFill>
        <p:spPr>
          <a:xfrm>
            <a:off x="2163571" y="2319092"/>
            <a:ext cx="2214880" cy="582295"/>
          </a:xfrm>
          <a:prstGeom prst="rect">
            <a:avLst/>
          </a:prstGeom>
        </p:spPr>
      </p:pic>
      <p:pic>
        <p:nvPicPr>
          <p:cNvPr id="13" name="Picture 12">
            <a:extLst>
              <a:ext uri="{FF2B5EF4-FFF2-40B4-BE49-F238E27FC236}">
                <a16:creationId xmlns:a16="http://schemas.microsoft.com/office/drawing/2014/main" id="{683A96A2-9E61-FB77-B2F6-D7BED2E5924D}"/>
              </a:ext>
            </a:extLst>
          </p:cNvPr>
          <p:cNvPicPr>
            <a:picLocks noChangeAspect="1"/>
          </p:cNvPicPr>
          <p:nvPr/>
        </p:nvPicPr>
        <p:blipFill>
          <a:blip r:embed="rId4"/>
          <a:stretch>
            <a:fillRect/>
          </a:stretch>
        </p:blipFill>
        <p:spPr>
          <a:xfrm>
            <a:off x="995680" y="2946399"/>
            <a:ext cx="1920240" cy="582295"/>
          </a:xfrm>
          <a:prstGeom prst="rect">
            <a:avLst/>
          </a:prstGeom>
        </p:spPr>
      </p:pic>
      <p:pic>
        <p:nvPicPr>
          <p:cNvPr id="14" name="Picture 13">
            <a:extLst>
              <a:ext uri="{FF2B5EF4-FFF2-40B4-BE49-F238E27FC236}">
                <a16:creationId xmlns:a16="http://schemas.microsoft.com/office/drawing/2014/main" id="{51EFB961-B546-A2BF-42E6-FDE4F52B57FB}"/>
              </a:ext>
            </a:extLst>
          </p:cNvPr>
          <p:cNvPicPr>
            <a:picLocks noChangeAspect="1"/>
          </p:cNvPicPr>
          <p:nvPr/>
        </p:nvPicPr>
        <p:blipFill>
          <a:blip r:embed="rId4"/>
          <a:stretch>
            <a:fillRect/>
          </a:stretch>
        </p:blipFill>
        <p:spPr>
          <a:xfrm>
            <a:off x="1341120" y="4419599"/>
            <a:ext cx="2062480" cy="582295"/>
          </a:xfrm>
          <a:prstGeom prst="rect">
            <a:avLst/>
          </a:prstGeom>
        </p:spPr>
      </p:pic>
    </p:spTree>
    <p:extLst>
      <p:ext uri="{BB962C8B-B14F-4D97-AF65-F5344CB8AC3E}">
        <p14:creationId xmlns:p14="http://schemas.microsoft.com/office/powerpoint/2010/main" val="101303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3CFE59C3-2382-0D33-74CE-3894DA46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338770"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Mắt dõi</a:t>
              </a: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a:t>
            </a:r>
            <a:r>
              <a:rPr lang="vi-VN" sz="2000" b="0" i="0" dirty="0" err="1">
                <a:solidFill>
                  <a:srgbClr val="000000"/>
                </a:solidFill>
                <a:effectLst/>
                <a:latin typeface="Cambria" panose="02040503050406030204" pitchFamily="18" charset="0"/>
                <a:ea typeface="Cambria" panose="02040503050406030204" pitchFamily="18" charset="0"/>
              </a:rPr>
              <a:t>tiếng</a:t>
            </a:r>
            <a:r>
              <a:rPr lang="vi-VN" sz="2000" b="0" i="0" dirty="0">
                <a:solidFill>
                  <a:srgbClr val="000000"/>
                </a:solidFill>
                <a:effectLst/>
                <a:latin typeface="Cambria" panose="02040503050406030204" pitchFamily="18" charset="0"/>
                <a:ea typeface="Cambria" panose="02040503050406030204" pitchFamily="18" charset="0"/>
              </a:rPr>
              <a:t> Nga trong ba </a:t>
            </a:r>
            <a:r>
              <a:rPr lang="vi-VN" sz="2000" b="0" i="0" dirty="0" err="1">
                <a:solidFill>
                  <a:srgbClr val="000000"/>
                </a:solidFill>
                <a:effectLst/>
                <a:latin typeface="Cambria" panose="02040503050406030204" pitchFamily="18" charset="0"/>
                <a:ea typeface="Cambria" panose="02040503050406030204" pitchFamily="18" charset="0"/>
              </a:rPr>
              <a:t>tháng</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mà</a:t>
            </a:r>
            <a:r>
              <a:rPr lang="vi-VN" sz="2000" b="0" i="0" dirty="0">
                <a:solidFill>
                  <a:srgbClr val="000000"/>
                </a:solidFill>
                <a:effectLst/>
                <a:latin typeface="Cambria" panose="02040503050406030204" pitchFamily="18" charset="0"/>
                <a:ea typeface="Cambria" panose="02040503050406030204" pitchFamily="18" charset="0"/>
              </a:rPr>
              <a:t> ông </a:t>
            </a:r>
            <a:r>
              <a:rPr lang="vi-VN" sz="2000" b="0" i="0" dirty="0" err="1">
                <a:solidFill>
                  <a:srgbClr val="000000"/>
                </a:solidFill>
                <a:effectLst/>
                <a:latin typeface="Cambria" panose="02040503050406030204" pitchFamily="18" charset="0"/>
                <a:ea typeface="Cambria" panose="02040503050406030204" pitchFamily="18" charset="0"/>
              </a:rPr>
              <a:t>đã</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có</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thể</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 trôi </a:t>
            </a:r>
            <a:r>
              <a:rPr lang="vi-VN" sz="2000" b="0" i="0" dirty="0" err="1">
                <a:solidFill>
                  <a:srgbClr val="000000"/>
                </a:solidFill>
                <a:effectLst/>
                <a:latin typeface="Cambria" panose="02040503050406030204" pitchFamily="18" charset="0"/>
                <a:ea typeface="Cambria" panose="02040503050406030204" pitchFamily="18" charset="0"/>
              </a:rPr>
              <a:t>chảy</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các</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tài</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liệu</a:t>
            </a:r>
            <a:r>
              <a:rPr lang="vi-VN" sz="2000" b="0" i="0" dirty="0">
                <a:solidFill>
                  <a:srgbClr val="000000"/>
                </a:solidFill>
                <a:effectLst/>
                <a:latin typeface="Cambria" panose="02040503050406030204" pitchFamily="18" charset="0"/>
                <a:ea typeface="Cambria" panose="02040503050406030204" pitchFamily="18" charset="0"/>
              </a:rPr>
              <a:t> quân </a:t>
            </a:r>
            <a:r>
              <a:rPr lang="vi-VN" sz="2000" b="0" i="0" dirty="0" err="1">
                <a:solidFill>
                  <a:srgbClr val="000000"/>
                </a:solidFill>
                <a:effectLst/>
                <a:latin typeface="Cambria" panose="02040503050406030204" pitchFamily="18" charset="0"/>
                <a:ea typeface="Cambria" panose="02040503050406030204" pitchFamily="18" charset="0"/>
              </a:rPr>
              <a:t>sự</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tiếng</a:t>
            </a:r>
            <a:r>
              <a:rPr lang="vi-VN" sz="2000" b="0" i="0" dirty="0">
                <a:solidFill>
                  <a:srgbClr val="000000"/>
                </a:solidFill>
                <a:effectLst/>
                <a:latin typeface="Cambria" panose="02040503050406030204" pitchFamily="18" charset="0"/>
                <a:ea typeface="Cambria" panose="02040503050406030204" pitchFamily="18" charset="0"/>
              </a:rPr>
              <a:t> Nga. Ông </a:t>
            </a:r>
            <a:r>
              <a:rPr lang="vi-VN" sz="2000" b="0" i="0" dirty="0" err="1">
                <a:solidFill>
                  <a:srgbClr val="000000"/>
                </a:solidFill>
                <a:effectLst/>
                <a:latin typeface="Cambria" panose="02040503050406030204" pitchFamily="18" charset="0"/>
                <a:ea typeface="Cambria" panose="02040503050406030204" pitchFamily="18" charset="0"/>
              </a:rPr>
              <a:t>giúp</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Bác</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Hồ</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soạn</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thảo</a:t>
            </a:r>
            <a:r>
              <a:rPr lang="vi-VN" sz="2000" b="0" i="0" dirty="0">
                <a:solidFill>
                  <a:srgbClr val="000000"/>
                </a:solidFill>
                <a:effectLst/>
                <a:latin typeface="Cambria" panose="02040503050406030204" pitchFamily="18" charset="0"/>
                <a:ea typeface="Cambria" panose="02040503050406030204" pitchFamily="18" charset="0"/>
              </a:rPr>
              <a:t>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pic>
        <p:nvPicPr>
          <p:cNvPr id="7" name="Picture 6">
            <a:extLst>
              <a:ext uri="{FF2B5EF4-FFF2-40B4-BE49-F238E27FC236}">
                <a16:creationId xmlns:a16="http://schemas.microsoft.com/office/drawing/2014/main" id="{C2B74E97-BCBC-4FFF-B9AE-201077C00849}"/>
              </a:ext>
            </a:extLst>
          </p:cNvPr>
          <p:cNvPicPr>
            <a:picLocks noChangeAspect="1"/>
          </p:cNvPicPr>
          <p:nvPr/>
        </p:nvPicPr>
        <p:blipFill>
          <a:blip r:embed="rId4"/>
          <a:stretch>
            <a:fillRect/>
          </a:stretch>
        </p:blipFill>
        <p:spPr>
          <a:xfrm>
            <a:off x="5465103" y="6226671"/>
            <a:ext cx="3700593" cy="859611"/>
          </a:xfrm>
          <a:prstGeom prst="rect">
            <a:avLst/>
          </a:prstGeom>
        </p:spPr>
      </p:pic>
    </p:spTree>
    <p:extLst>
      <p:ext uri="{BB962C8B-B14F-4D97-AF65-F5344CB8AC3E}">
        <p14:creationId xmlns:p14="http://schemas.microsoft.com/office/powerpoint/2010/main" val="148742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2232</Words>
  <Application>Microsoft Office PowerPoint</Application>
  <PresentationFormat>Màn hình rộng</PresentationFormat>
  <Paragraphs>102</Paragraphs>
  <Slides>35</Slides>
  <Notes>2</Notes>
  <HiddenSlides>0</HiddenSlides>
  <MMClips>0</MMClips>
  <ScaleCrop>false</ScaleCrop>
  <HeadingPairs>
    <vt:vector size="6" baseType="variant">
      <vt:variant>
        <vt:lpstr>Phông được Dùng</vt:lpstr>
      </vt:variant>
      <vt:variant>
        <vt:i4>11</vt:i4>
      </vt:variant>
      <vt:variant>
        <vt:lpstr>Chủ đề</vt:lpstr>
      </vt:variant>
      <vt:variant>
        <vt:i4>5</vt:i4>
      </vt:variant>
      <vt:variant>
        <vt:lpstr>Tiêu đề Bản chiếu</vt:lpstr>
      </vt:variant>
      <vt:variant>
        <vt:i4>35</vt:i4>
      </vt:variant>
    </vt:vector>
  </HeadingPairs>
  <TitlesOfParts>
    <vt:vector size="51" baseType="lpstr">
      <vt:lpstr>Arial</vt:lpstr>
      <vt:lpstr>Calibri</vt:lpstr>
      <vt:lpstr>Calibri (MS) Bold</vt:lpstr>
      <vt:lpstr>Calibri Light</vt:lpstr>
      <vt:lpstr>Cambria</vt:lpstr>
      <vt:lpstr>iCiel Pequena</vt:lpstr>
      <vt:lpstr>LNTH-LuoLuoNotangYuanTi 1</vt:lpstr>
      <vt:lpstr>Nunito Black</vt:lpstr>
      <vt:lpstr>Times New Roman</vt:lpstr>
      <vt:lpstr>UTM Duepuntozero</vt:lpstr>
      <vt:lpstr>UVN Banh Mi</vt:lpstr>
      <vt:lpstr>1_Office Theme</vt:lpstr>
      <vt:lpstr>Office 主题</vt:lpstr>
      <vt:lpstr>1_Office 主题</vt:lpstr>
      <vt:lpstr>2_Office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39</cp:revision>
  <dcterms:created xsi:type="dcterms:W3CDTF">2024-09-05T01:52:44Z</dcterms:created>
  <dcterms:modified xsi:type="dcterms:W3CDTF">2024-11-12T02:12:35Z</dcterms:modified>
</cp:coreProperties>
</file>